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2.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2"/>
  </p:notesMasterIdLst>
  <p:sldIdLst>
    <p:sldId id="256" r:id="rId2"/>
    <p:sldId id="518" r:id="rId3"/>
    <p:sldId id="517" r:id="rId4"/>
    <p:sldId id="283" r:id="rId5"/>
    <p:sldId id="519" r:id="rId6"/>
    <p:sldId id="521" r:id="rId7"/>
    <p:sldId id="522" r:id="rId8"/>
    <p:sldId id="266" r:id="rId9"/>
    <p:sldId id="520" r:id="rId10"/>
    <p:sldId id="508" r:id="rId11"/>
    <p:sldId id="326" r:id="rId12"/>
    <p:sldId id="330" r:id="rId13"/>
    <p:sldId id="331" r:id="rId14"/>
    <p:sldId id="332" r:id="rId15"/>
    <p:sldId id="277" r:id="rId16"/>
    <p:sldId id="274" r:id="rId17"/>
    <p:sldId id="258" r:id="rId18"/>
    <p:sldId id="268" r:id="rId19"/>
    <p:sldId id="269" r:id="rId20"/>
    <p:sldId id="270" r:id="rId21"/>
    <p:sldId id="271" r:id="rId22"/>
    <p:sldId id="272" r:id="rId23"/>
    <p:sldId id="273" r:id="rId24"/>
    <p:sldId id="322" r:id="rId25"/>
    <p:sldId id="325" r:id="rId26"/>
    <p:sldId id="286" r:id="rId27"/>
    <p:sldId id="259" r:id="rId28"/>
    <p:sldId id="260" r:id="rId29"/>
    <p:sldId id="333" r:id="rId30"/>
    <p:sldId id="334" r:id="rId31"/>
    <p:sldId id="263" r:id="rId32"/>
    <p:sldId id="275" r:id="rId33"/>
    <p:sldId id="276" r:id="rId34"/>
    <p:sldId id="335" r:id="rId35"/>
    <p:sldId id="278" r:id="rId36"/>
    <p:sldId id="336" r:id="rId37"/>
    <p:sldId id="337" r:id="rId38"/>
    <p:sldId id="261" r:id="rId39"/>
    <p:sldId id="338" r:id="rId40"/>
    <p:sldId id="339" r:id="rId41"/>
    <p:sldId id="328" r:id="rId42"/>
    <p:sldId id="340" r:id="rId43"/>
    <p:sldId id="341" r:id="rId44"/>
    <p:sldId id="342" r:id="rId45"/>
    <p:sldId id="343" r:id="rId46"/>
    <p:sldId id="344" r:id="rId47"/>
    <p:sldId id="267" r:id="rId48"/>
    <p:sldId id="345" r:id="rId49"/>
    <p:sldId id="346" r:id="rId50"/>
    <p:sldId id="347" r:id="rId51"/>
    <p:sldId id="348" r:id="rId52"/>
    <p:sldId id="349" r:id="rId53"/>
    <p:sldId id="279" r:id="rId54"/>
    <p:sldId id="350" r:id="rId55"/>
    <p:sldId id="280" r:id="rId56"/>
    <p:sldId id="323" r:id="rId57"/>
    <p:sldId id="351" r:id="rId58"/>
    <p:sldId id="352" r:id="rId59"/>
    <p:sldId id="353" r:id="rId60"/>
    <p:sldId id="354" r:id="rId61"/>
    <p:sldId id="329" r:id="rId62"/>
    <p:sldId id="327" r:id="rId63"/>
    <p:sldId id="355" r:id="rId64"/>
    <p:sldId id="285" r:id="rId65"/>
    <p:sldId id="356" r:id="rId66"/>
    <p:sldId id="287" r:id="rId67"/>
    <p:sldId id="288" r:id="rId68"/>
    <p:sldId id="289" r:id="rId69"/>
    <p:sldId id="284" r:id="rId70"/>
    <p:sldId id="291" r:id="rId71"/>
    <p:sldId id="290" r:id="rId72"/>
    <p:sldId id="292" r:id="rId73"/>
    <p:sldId id="357" r:id="rId74"/>
    <p:sldId id="358" r:id="rId75"/>
    <p:sldId id="293" r:id="rId76"/>
    <p:sldId id="295" r:id="rId77"/>
    <p:sldId id="294" r:id="rId78"/>
    <p:sldId id="296" r:id="rId79"/>
    <p:sldId id="298" r:id="rId80"/>
    <p:sldId id="299" r:id="rId81"/>
    <p:sldId id="300" r:id="rId82"/>
    <p:sldId id="303" r:id="rId83"/>
    <p:sldId id="301" r:id="rId84"/>
    <p:sldId id="302" r:id="rId85"/>
    <p:sldId id="304" r:id="rId86"/>
    <p:sldId id="305" r:id="rId87"/>
    <p:sldId id="359" r:id="rId88"/>
    <p:sldId id="297" r:id="rId89"/>
    <p:sldId id="360" r:id="rId90"/>
    <p:sldId id="361" r:id="rId91"/>
    <p:sldId id="362" r:id="rId92"/>
    <p:sldId id="363" r:id="rId93"/>
    <p:sldId id="364" r:id="rId94"/>
    <p:sldId id="365" r:id="rId95"/>
    <p:sldId id="366" r:id="rId96"/>
    <p:sldId id="367" r:id="rId97"/>
    <p:sldId id="368" r:id="rId98"/>
    <p:sldId id="369" r:id="rId99"/>
    <p:sldId id="370" r:id="rId100"/>
    <p:sldId id="371" r:id="rId101"/>
    <p:sldId id="372" r:id="rId102"/>
    <p:sldId id="373" r:id="rId103"/>
    <p:sldId id="374" r:id="rId104"/>
    <p:sldId id="375" r:id="rId105"/>
    <p:sldId id="376" r:id="rId106"/>
    <p:sldId id="377" r:id="rId107"/>
    <p:sldId id="378" r:id="rId108"/>
    <p:sldId id="379" r:id="rId109"/>
    <p:sldId id="380" r:id="rId110"/>
    <p:sldId id="381" r:id="rId111"/>
    <p:sldId id="382" r:id="rId112"/>
    <p:sldId id="383" r:id="rId113"/>
    <p:sldId id="384"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14" r:id="rId144"/>
    <p:sldId id="415" r:id="rId145"/>
    <p:sldId id="416" r:id="rId146"/>
    <p:sldId id="417" r:id="rId147"/>
    <p:sldId id="418" r:id="rId148"/>
    <p:sldId id="419" r:id="rId149"/>
    <p:sldId id="420" r:id="rId150"/>
    <p:sldId id="421" r:id="rId151"/>
    <p:sldId id="422" r:id="rId152"/>
    <p:sldId id="423" r:id="rId153"/>
    <p:sldId id="424" r:id="rId154"/>
    <p:sldId id="425" r:id="rId155"/>
    <p:sldId id="426" r:id="rId156"/>
    <p:sldId id="427" r:id="rId157"/>
    <p:sldId id="428" r:id="rId158"/>
    <p:sldId id="429" r:id="rId159"/>
    <p:sldId id="514" r:id="rId160"/>
    <p:sldId id="515" r:id="rId161"/>
    <p:sldId id="430" r:id="rId162"/>
    <p:sldId id="431" r:id="rId163"/>
    <p:sldId id="432" r:id="rId164"/>
    <p:sldId id="433" r:id="rId165"/>
    <p:sldId id="434" r:id="rId166"/>
    <p:sldId id="435" r:id="rId167"/>
    <p:sldId id="436" r:id="rId168"/>
    <p:sldId id="437" r:id="rId169"/>
    <p:sldId id="438" r:id="rId170"/>
    <p:sldId id="439" r:id="rId171"/>
    <p:sldId id="440" r:id="rId172"/>
    <p:sldId id="516" r:id="rId173"/>
    <p:sldId id="441" r:id="rId174"/>
    <p:sldId id="442" r:id="rId175"/>
    <p:sldId id="443" r:id="rId176"/>
    <p:sldId id="444" r:id="rId177"/>
    <p:sldId id="445" r:id="rId178"/>
    <p:sldId id="446" r:id="rId179"/>
    <p:sldId id="447" r:id="rId180"/>
    <p:sldId id="448" r:id="rId181"/>
    <p:sldId id="449" r:id="rId182"/>
    <p:sldId id="450" r:id="rId183"/>
    <p:sldId id="451" r:id="rId184"/>
    <p:sldId id="311" r:id="rId185"/>
    <p:sldId id="312" r:id="rId186"/>
    <p:sldId id="461" r:id="rId187"/>
    <p:sldId id="462" r:id="rId188"/>
    <p:sldId id="463" r:id="rId189"/>
    <p:sldId id="464" r:id="rId190"/>
    <p:sldId id="306" r:id="rId191"/>
    <p:sldId id="313" r:id="rId192"/>
    <p:sldId id="307" r:id="rId193"/>
    <p:sldId id="314" r:id="rId194"/>
    <p:sldId id="308" r:id="rId195"/>
    <p:sldId id="309" r:id="rId196"/>
    <p:sldId id="315" r:id="rId197"/>
    <p:sldId id="310" r:id="rId198"/>
    <p:sldId id="512" r:id="rId199"/>
    <p:sldId id="513" r:id="rId200"/>
    <p:sldId id="452" r:id="rId201"/>
    <p:sldId id="453" r:id="rId202"/>
    <p:sldId id="454" r:id="rId203"/>
    <p:sldId id="455" r:id="rId204"/>
    <p:sldId id="456" r:id="rId205"/>
    <p:sldId id="457" r:id="rId206"/>
    <p:sldId id="458" r:id="rId207"/>
    <p:sldId id="459" r:id="rId208"/>
    <p:sldId id="460" r:id="rId209"/>
    <p:sldId id="465" r:id="rId210"/>
    <p:sldId id="466" r:id="rId211"/>
    <p:sldId id="467" r:id="rId212"/>
    <p:sldId id="468" r:id="rId213"/>
    <p:sldId id="469" r:id="rId214"/>
    <p:sldId id="470" r:id="rId215"/>
    <p:sldId id="471" r:id="rId216"/>
    <p:sldId id="318" r:id="rId217"/>
    <p:sldId id="319" r:id="rId218"/>
    <p:sldId id="317" r:id="rId219"/>
    <p:sldId id="320" r:id="rId220"/>
    <p:sldId id="32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324" r:id="rId237"/>
    <p:sldId id="487" r:id="rId238"/>
    <p:sldId id="488" r:id="rId239"/>
    <p:sldId id="489" r:id="rId240"/>
    <p:sldId id="490" r:id="rId241"/>
    <p:sldId id="491" r:id="rId242"/>
    <p:sldId id="492" r:id="rId243"/>
    <p:sldId id="493" r:id="rId244"/>
    <p:sldId id="494" r:id="rId245"/>
    <p:sldId id="495" r:id="rId246"/>
    <p:sldId id="496" r:id="rId247"/>
    <p:sldId id="510" r:id="rId248"/>
    <p:sldId id="511" r:id="rId249"/>
    <p:sldId id="497" r:id="rId250"/>
    <p:sldId id="498" r:id="rId251"/>
    <p:sldId id="499" r:id="rId252"/>
    <p:sldId id="500" r:id="rId253"/>
    <p:sldId id="501" r:id="rId254"/>
    <p:sldId id="502" r:id="rId255"/>
    <p:sldId id="503" r:id="rId256"/>
    <p:sldId id="504" r:id="rId257"/>
    <p:sldId id="505" r:id="rId258"/>
    <p:sldId id="506" r:id="rId259"/>
    <p:sldId id="316" r:id="rId260"/>
    <p:sldId id="507" r:id="rId261"/>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TH 1920 Multivariable Calculus for Engineers" id="{F997502B-E6B7-43CD-AC2F-8934B07C6CF4}">
          <p14:sldIdLst>
            <p14:sldId id="256"/>
          </p14:sldIdLst>
        </p14:section>
        <p14:section name="Learning Objectives" id="{527B224F-032D-433C-AD9B-5038CF150E11}">
          <p14:sldIdLst>
            <p14:sldId id="518"/>
          </p14:sldIdLst>
        </p14:section>
        <p14:section name="Class Objectives" id="{BD528BF5-075B-4637-A325-C82516EF3954}">
          <p14:sldIdLst>
            <p14:sldId id="517"/>
          </p14:sldIdLst>
        </p14:section>
        <p14:section name="Problem Difficulty Levels" id="{60CB69E8-8BAE-4935-B700-02786DE9D1E4}">
          <p14:sldIdLst>
            <p14:sldId id="283"/>
          </p14:sldIdLst>
        </p14:section>
        <p14:section name="Course Description" id="{11E875E9-83EC-4605-9A6A-44A05738E4C9}">
          <p14:sldIdLst>
            <p14:sldId id="519"/>
            <p14:sldId id="521"/>
            <p14:sldId id="522"/>
            <p14:sldId id="266"/>
          </p14:sldIdLst>
        </p14:section>
        <p14:section name="START" id="{7CF5711B-F4FA-4129-8A05-0AC680D67EC1}">
          <p14:sldIdLst>
            <p14:sldId id="520"/>
          </p14:sldIdLst>
        </p14:section>
        <p14:section name="VECTOR GEOMETRY" id="{E9240803-9659-45B5-8608-2A6EF2C02C86}">
          <p14:sldIdLst>
            <p14:sldId id="508"/>
            <p14:sldId id="326"/>
            <p14:sldId id="330"/>
            <p14:sldId id="331"/>
            <p14:sldId id="332"/>
            <p14:sldId id="277"/>
            <p14:sldId id="274"/>
            <p14:sldId id="258"/>
            <p14:sldId id="268"/>
            <p14:sldId id="269"/>
            <p14:sldId id="270"/>
            <p14:sldId id="271"/>
            <p14:sldId id="272"/>
            <p14:sldId id="273"/>
            <p14:sldId id="322"/>
            <p14:sldId id="325"/>
            <p14:sldId id="286"/>
            <p14:sldId id="259"/>
            <p14:sldId id="260"/>
            <p14:sldId id="333"/>
            <p14:sldId id="334"/>
          </p14:sldIdLst>
        </p14:section>
        <p14:section name="CALCULUS OF VECTOR-VALUED FUNCTIONS" id="{6E32DDF8-5F23-4CD8-8870-EEEFD9DB8232}">
          <p14:sldIdLst>
            <p14:sldId id="263"/>
            <p14:sldId id="275"/>
            <p14:sldId id="276"/>
            <p14:sldId id="335"/>
            <p14:sldId id="278"/>
            <p14:sldId id="336"/>
            <p14:sldId id="337"/>
            <p14:sldId id="261"/>
            <p14:sldId id="338"/>
            <p14:sldId id="339"/>
            <p14:sldId id="328"/>
            <p14:sldId id="340"/>
            <p14:sldId id="341"/>
          </p14:sldIdLst>
        </p14:section>
        <p14:section name="DIFFERENTIATION IN SEVERAL VARIABLES" id="{C31E9DF2-16FB-4474-822F-E9EEEDFB8070}">
          <p14:sldIdLst>
            <p14:sldId id="342"/>
            <p14:sldId id="343"/>
            <p14:sldId id="344"/>
            <p14:sldId id="267"/>
            <p14:sldId id="345"/>
            <p14:sldId id="346"/>
            <p14:sldId id="347"/>
            <p14:sldId id="348"/>
            <p14:sldId id="349"/>
            <p14:sldId id="279"/>
            <p14:sldId id="350"/>
            <p14:sldId id="280"/>
            <p14:sldId id="323"/>
            <p14:sldId id="351"/>
            <p14:sldId id="352"/>
            <p14:sldId id="353"/>
            <p14:sldId id="354"/>
            <p14:sldId id="329"/>
            <p14:sldId id="327"/>
            <p14:sldId id="355"/>
            <p14:sldId id="285"/>
            <p14:sldId id="356"/>
            <p14:sldId id="287"/>
            <p14:sldId id="288"/>
            <p14:sldId id="289"/>
            <p14:sldId id="284"/>
            <p14:sldId id="291"/>
            <p14:sldId id="290"/>
            <p14:sldId id="292"/>
            <p14:sldId id="357"/>
            <p14:sldId id="358"/>
            <p14:sldId id="293"/>
            <p14:sldId id="295"/>
            <p14:sldId id="294"/>
            <p14:sldId id="296"/>
            <p14:sldId id="298"/>
            <p14:sldId id="299"/>
            <p14:sldId id="300"/>
            <p14:sldId id="303"/>
            <p14:sldId id="301"/>
            <p14:sldId id="302"/>
            <p14:sldId id="304"/>
            <p14:sldId id="305"/>
            <p14:sldId id="359"/>
            <p14:sldId id="297"/>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Lst>
        </p14:section>
        <p14:section name="MULTIPLE INTEGRATION" id="{47CEA515-9E62-4702-8714-92FBE973F891}">
          <p14:sldIdLst>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514"/>
            <p14:sldId id="515"/>
            <p14:sldId id="430"/>
            <p14:sldId id="431"/>
            <p14:sldId id="432"/>
            <p14:sldId id="433"/>
            <p14:sldId id="434"/>
            <p14:sldId id="435"/>
            <p14:sldId id="436"/>
            <p14:sldId id="437"/>
            <p14:sldId id="438"/>
          </p14:sldIdLst>
        </p14:section>
        <p14:section name="LINE AND SURFACE INTEGRALS" id="{6307BAFE-36AA-41AE-A6E5-AA9621162143}">
          <p14:sldIdLst>
            <p14:sldId id="439"/>
            <p14:sldId id="440"/>
            <p14:sldId id="516"/>
            <p14:sldId id="441"/>
            <p14:sldId id="442"/>
            <p14:sldId id="443"/>
            <p14:sldId id="444"/>
            <p14:sldId id="445"/>
            <p14:sldId id="446"/>
            <p14:sldId id="447"/>
            <p14:sldId id="448"/>
            <p14:sldId id="449"/>
            <p14:sldId id="450"/>
            <p14:sldId id="451"/>
            <p14:sldId id="311"/>
            <p14:sldId id="312"/>
            <p14:sldId id="461"/>
            <p14:sldId id="462"/>
            <p14:sldId id="463"/>
            <p14:sldId id="464"/>
            <p14:sldId id="306"/>
            <p14:sldId id="313"/>
            <p14:sldId id="307"/>
            <p14:sldId id="314"/>
            <p14:sldId id="308"/>
            <p14:sldId id="309"/>
            <p14:sldId id="315"/>
            <p14:sldId id="310"/>
            <p14:sldId id="512"/>
            <p14:sldId id="513"/>
            <p14:sldId id="452"/>
            <p14:sldId id="453"/>
            <p14:sldId id="454"/>
            <p14:sldId id="455"/>
            <p14:sldId id="456"/>
            <p14:sldId id="457"/>
            <p14:sldId id="458"/>
            <p14:sldId id="459"/>
            <p14:sldId id="460"/>
            <p14:sldId id="465"/>
            <p14:sldId id="466"/>
            <p14:sldId id="467"/>
            <p14:sldId id="468"/>
            <p14:sldId id="469"/>
            <p14:sldId id="470"/>
            <p14:sldId id="471"/>
            <p14:sldId id="318"/>
            <p14:sldId id="319"/>
            <p14:sldId id="317"/>
            <p14:sldId id="320"/>
            <p14:sldId id="321"/>
          </p14:sldIdLst>
        </p14:section>
        <p14:section name="FUNDAMENTAL THEOREMS OF VECTOR ANALYSIS" id="{B38B5EAC-27A8-4E83-B645-0D8D7AD4F9F5}">
          <p14:sldIdLst>
            <p14:sldId id="472"/>
            <p14:sldId id="473"/>
            <p14:sldId id="474"/>
            <p14:sldId id="475"/>
            <p14:sldId id="476"/>
            <p14:sldId id="477"/>
            <p14:sldId id="478"/>
            <p14:sldId id="479"/>
            <p14:sldId id="480"/>
            <p14:sldId id="481"/>
            <p14:sldId id="482"/>
            <p14:sldId id="483"/>
            <p14:sldId id="484"/>
            <p14:sldId id="485"/>
            <p14:sldId id="486"/>
            <p14:sldId id="324"/>
            <p14:sldId id="487"/>
            <p14:sldId id="488"/>
            <p14:sldId id="489"/>
            <p14:sldId id="490"/>
            <p14:sldId id="491"/>
            <p14:sldId id="492"/>
            <p14:sldId id="493"/>
            <p14:sldId id="494"/>
            <p14:sldId id="495"/>
            <p14:sldId id="496"/>
            <p14:sldId id="510"/>
            <p14:sldId id="511"/>
            <p14:sldId id="497"/>
            <p14:sldId id="498"/>
            <p14:sldId id="499"/>
            <p14:sldId id="500"/>
            <p14:sldId id="501"/>
            <p14:sldId id="502"/>
            <p14:sldId id="503"/>
            <p14:sldId id="504"/>
            <p14:sldId id="505"/>
            <p14:sldId id="506"/>
            <p14:sldId id="316"/>
          </p14:sldIdLst>
        </p14:section>
        <p14:section name="END" id="{A29D4AC8-51FB-4628-BD2C-2DE6617DB649}">
          <p14:sldIdLst>
            <p14:sldId id="50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FF00"/>
    <a:srgbClr val="FACF00"/>
    <a:srgbClr val="FF0100"/>
    <a:srgbClr val="F8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15" autoAdjust="0"/>
    <p:restoredTop sz="94249" autoAdjust="0"/>
  </p:normalViewPr>
  <p:slideViewPr>
    <p:cSldViewPr>
      <p:cViewPr>
        <p:scale>
          <a:sx n="140" d="100"/>
          <a:sy n="140" d="100"/>
        </p:scale>
        <p:origin x="1212"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E9BFAD6D-4805-44EE-B144-DA937364BB55}" type="datetimeFigureOut">
              <a:rPr lang="en-US" smtClean="0"/>
              <a:t>1/4/2023</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332867C8-0189-4BF7-BA3F-3BF2FFF67995}" type="slidenum">
              <a:rPr lang="en-US" smtClean="0"/>
              <a:t>‹#›</a:t>
            </a:fld>
            <a:endParaRPr lang="en-US"/>
          </a:p>
        </p:txBody>
      </p:sp>
    </p:spTree>
    <p:extLst>
      <p:ext uri="{BB962C8B-B14F-4D97-AF65-F5344CB8AC3E}">
        <p14:creationId xmlns:p14="http://schemas.microsoft.com/office/powerpoint/2010/main" val="2919758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2867C8-0189-4BF7-BA3F-3BF2FFF67995}" type="slidenum">
              <a:rPr lang="en-US" smtClean="0"/>
              <a:t>1</a:t>
            </a:fld>
            <a:endParaRPr lang="en-US"/>
          </a:p>
        </p:txBody>
      </p:sp>
    </p:spTree>
    <p:extLst>
      <p:ext uri="{BB962C8B-B14F-4D97-AF65-F5344CB8AC3E}">
        <p14:creationId xmlns:p14="http://schemas.microsoft.com/office/powerpoint/2010/main" val="181498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https://youtu.be/GkB4vW16QHI</a:t>
            </a:r>
          </a:p>
        </p:txBody>
      </p:sp>
      <p:sp>
        <p:nvSpPr>
          <p:cNvPr id="4" name="Slide Number Placeholder 3"/>
          <p:cNvSpPr>
            <a:spLocks noGrp="1"/>
          </p:cNvSpPr>
          <p:nvPr>
            <p:ph type="sldNum" sz="quarter" idx="5"/>
          </p:nvPr>
        </p:nvSpPr>
        <p:spPr/>
        <p:txBody>
          <a:bodyPr/>
          <a:lstStyle/>
          <a:p>
            <a:fld id="{332867C8-0189-4BF7-BA3F-3BF2FFF67995}" type="slidenum">
              <a:rPr lang="en-US" smtClean="0"/>
              <a:t>69</a:t>
            </a:fld>
            <a:endParaRPr lang="en-US"/>
          </a:p>
        </p:txBody>
      </p:sp>
    </p:spTree>
    <p:extLst>
      <p:ext uri="{BB962C8B-B14F-4D97-AF65-F5344CB8AC3E}">
        <p14:creationId xmlns:p14="http://schemas.microsoft.com/office/powerpoint/2010/main" val="3133611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300" y="39215"/>
            <a:ext cx="4419498" cy="2444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5" name="Holder 5"/>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6" name="Holder 6"/>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5" name="Holder 5"/>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6" name="Holder 6"/>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6" name="Holder 6"/>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7" name="Holder 7"/>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4" name="Holder 4"/>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5" name="Holder 5"/>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7" name="bg object 17"/>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8" name="bg object 18"/>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19" name="bg object 19"/>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0" name="bg object 20"/>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1" name="bg object 21"/>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bg object 22"/>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3" name="bg object 23"/>
          <p:cNvSpPr/>
          <p:nvPr/>
        </p:nvSpPr>
        <p:spPr>
          <a:xfrm>
            <a:off x="3607626" y="326953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4" name="bg object 24"/>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5" name="bg object 25"/>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6" name="bg object 26"/>
          <p:cNvSpPr/>
          <p:nvPr/>
        </p:nvSpPr>
        <p:spPr>
          <a:xfrm>
            <a:off x="3878593" y="330763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sp>
        <p:nvSpPr>
          <p:cNvPr id="27" name="bg object 27"/>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8" name="bg object 28"/>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9" name="bg object 29"/>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0" name="bg object 30"/>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3" name="Holder 3"/>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4" name="Holder 4"/>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7" name="bg object 17"/>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8" name="bg object 18"/>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19" name="bg object 19"/>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0" name="bg object 20"/>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1" name="bg object 21"/>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bg object 22"/>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3" name="bg object 23"/>
          <p:cNvSpPr/>
          <p:nvPr/>
        </p:nvSpPr>
        <p:spPr>
          <a:xfrm>
            <a:off x="3607626" y="326953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4" name="bg object 24"/>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5" name="bg object 25"/>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6" name="bg object 26"/>
          <p:cNvSpPr/>
          <p:nvPr/>
        </p:nvSpPr>
        <p:spPr>
          <a:xfrm>
            <a:off x="3878593" y="330763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sp>
        <p:nvSpPr>
          <p:cNvPr id="27" name="bg object 27"/>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8" name="bg object 28"/>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9" name="bg object 29"/>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0" name="bg object 30"/>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31" name="bg object 3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32" name="bg object 32"/>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30505" y="138430"/>
            <a:ext cx="4149090" cy="55372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230505" y="795972"/>
            <a:ext cx="4149090"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16407" y="3367039"/>
            <a:ext cx="503555" cy="89535"/>
          </a:xfrm>
          <a:prstGeom prst="rect">
            <a:avLst/>
          </a:prstGeom>
        </p:spPr>
        <p:txBody>
          <a:bodyPr wrap="square" lIns="0" tIns="0" rIns="0" bIns="0">
            <a:spAutoFit/>
          </a:bodyPr>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5" name="Holder 5"/>
          <p:cNvSpPr>
            <a:spLocks noGrp="1"/>
          </p:cNvSpPr>
          <p:nvPr>
            <p:ph type="dt" sz="half" idx="6"/>
          </p:nvPr>
        </p:nvSpPr>
        <p:spPr>
          <a:xfrm>
            <a:off x="3605314" y="3367039"/>
            <a:ext cx="589914" cy="89535"/>
          </a:xfrm>
          <a:prstGeom prst="rect">
            <a:avLst/>
          </a:prstGeom>
        </p:spPr>
        <p:txBody>
          <a:bodyPr wrap="square" lIns="0" tIns="0" rIns="0" bIns="0">
            <a:spAutoFit/>
          </a:bodyPr>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6" name="Holder 6"/>
          <p:cNvSpPr>
            <a:spLocks noGrp="1"/>
          </p:cNvSpPr>
          <p:nvPr>
            <p:ph type="sldNum" sz="quarter" idx="7"/>
          </p:nvPr>
        </p:nvSpPr>
        <p:spPr>
          <a:xfrm>
            <a:off x="4300682" y="3367039"/>
            <a:ext cx="264160" cy="89535"/>
          </a:xfrm>
          <a:prstGeom prst="rect">
            <a:avLst/>
          </a:prstGeom>
        </p:spPr>
        <p:txBody>
          <a:bodyPr wrap="square" lIns="0" tIns="0" rIns="0" bIns="0">
            <a:spAutoFit/>
          </a:bodyPr>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slide" Target="slide2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8.gif"/><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15.png"/><Relationship Id="rId18" Type="http://schemas.openxmlformats.org/officeDocument/2006/relationships/image" Target="../media/image405.png"/><Relationship Id="rId3" Type="http://schemas.openxmlformats.org/officeDocument/2006/relationships/tags" Target="../tags/tag373.xml"/><Relationship Id="rId7" Type="http://schemas.openxmlformats.org/officeDocument/2006/relationships/tags" Target="../tags/tag377.xml"/><Relationship Id="rId12" Type="http://schemas.openxmlformats.org/officeDocument/2006/relationships/image" Target="../media/image414.png"/><Relationship Id="rId17" Type="http://schemas.openxmlformats.org/officeDocument/2006/relationships/image" Target="../media/image419.png"/><Relationship Id="rId2" Type="http://schemas.openxmlformats.org/officeDocument/2006/relationships/tags" Target="../tags/tag372.xml"/><Relationship Id="rId16" Type="http://schemas.openxmlformats.org/officeDocument/2006/relationships/image" Target="../media/image418.png"/><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image" Target="../media/image413.png"/><Relationship Id="rId5" Type="http://schemas.openxmlformats.org/officeDocument/2006/relationships/tags" Target="../tags/tag375.xml"/><Relationship Id="rId15" Type="http://schemas.openxmlformats.org/officeDocument/2006/relationships/image" Target="../media/image417.png"/><Relationship Id="rId10" Type="http://schemas.openxmlformats.org/officeDocument/2006/relationships/image" Target="../media/image412.png"/><Relationship Id="rId4" Type="http://schemas.openxmlformats.org/officeDocument/2006/relationships/tags" Target="../tags/tag374.xml"/><Relationship Id="rId9" Type="http://schemas.openxmlformats.org/officeDocument/2006/relationships/image" Target="../media/image1.png"/><Relationship Id="rId14" Type="http://schemas.openxmlformats.org/officeDocument/2006/relationships/image" Target="../media/image416.png"/></Relationships>
</file>

<file path=ppt/slides/_rels/slide101.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slideLayout" Target="../slideLayouts/slideLayout5.xml"/><Relationship Id="rId7" Type="http://schemas.openxmlformats.org/officeDocument/2006/relationships/image" Target="../media/image422.pn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image" Target="../media/image421.png"/><Relationship Id="rId5" Type="http://schemas.microsoft.com/office/2007/relationships/hdphoto" Target="../media/hdphoto3.wdp"/><Relationship Id="rId4" Type="http://schemas.openxmlformats.org/officeDocument/2006/relationships/image" Target="../media/image12.png"/><Relationship Id="rId9" Type="http://schemas.openxmlformats.org/officeDocument/2006/relationships/image" Target="../media/image8110.png"/></Relationships>
</file>

<file path=ppt/slides/_rels/slide10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23.png"/><Relationship Id="rId3" Type="http://schemas.openxmlformats.org/officeDocument/2006/relationships/tags" Target="../tags/tag382.xml"/><Relationship Id="rId7" Type="http://schemas.openxmlformats.org/officeDocument/2006/relationships/slideLayout" Target="../slideLayouts/slideLayout5.xml"/><Relationship Id="rId12" Type="http://schemas.openxmlformats.org/officeDocument/2006/relationships/image" Target="../media/image422.png"/><Relationship Id="rId17" Type="http://schemas.openxmlformats.org/officeDocument/2006/relationships/image" Target="../media/image427.png"/><Relationship Id="rId2" Type="http://schemas.openxmlformats.org/officeDocument/2006/relationships/tags" Target="../tags/tag381.xml"/><Relationship Id="rId16" Type="http://schemas.openxmlformats.org/officeDocument/2006/relationships/image" Target="../media/image426.png"/><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image" Target="../media/image421.png"/><Relationship Id="rId5" Type="http://schemas.openxmlformats.org/officeDocument/2006/relationships/tags" Target="../tags/tag384.xml"/><Relationship Id="rId15" Type="http://schemas.openxmlformats.org/officeDocument/2006/relationships/image" Target="../media/image425.png"/><Relationship Id="rId10" Type="http://schemas.openxmlformats.org/officeDocument/2006/relationships/image" Target="../media/image828.png"/><Relationship Id="rId4" Type="http://schemas.openxmlformats.org/officeDocument/2006/relationships/tags" Target="../tags/tag383.xml"/><Relationship Id="rId9" Type="http://schemas.microsoft.com/office/2007/relationships/hdphoto" Target="../media/hdphoto3.wdp"/><Relationship Id="rId14" Type="http://schemas.openxmlformats.org/officeDocument/2006/relationships/image" Target="../media/image424.png"/></Relationships>
</file>

<file path=ppt/slides/_rels/slide103.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tags" Target="../tags/tag388.xml"/><Relationship Id="rId7" Type="http://schemas.openxmlformats.org/officeDocument/2006/relationships/image" Target="../media/image429.png"/><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image" Target="../media/image428.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image" Target="../media/image429.png"/><Relationship Id="rId18" Type="http://schemas.openxmlformats.org/officeDocument/2006/relationships/image" Target="../media/image434.png"/><Relationship Id="rId3" Type="http://schemas.openxmlformats.org/officeDocument/2006/relationships/tags" Target="../tags/tag391.xml"/><Relationship Id="rId21" Type="http://schemas.openxmlformats.org/officeDocument/2006/relationships/image" Target="../media/image437.png"/><Relationship Id="rId7" Type="http://schemas.openxmlformats.org/officeDocument/2006/relationships/tags" Target="../tags/tag395.xml"/><Relationship Id="rId12" Type="http://schemas.openxmlformats.org/officeDocument/2006/relationships/image" Target="../media/image428.png"/><Relationship Id="rId17" Type="http://schemas.openxmlformats.org/officeDocument/2006/relationships/image" Target="../media/image433.png"/><Relationship Id="rId2" Type="http://schemas.openxmlformats.org/officeDocument/2006/relationships/tags" Target="../tags/tag390.xml"/><Relationship Id="rId16" Type="http://schemas.openxmlformats.org/officeDocument/2006/relationships/image" Target="../media/image432.png"/><Relationship Id="rId20" Type="http://schemas.openxmlformats.org/officeDocument/2006/relationships/image" Target="../media/image436.png"/><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image" Target="../media/image1.png"/><Relationship Id="rId5" Type="http://schemas.openxmlformats.org/officeDocument/2006/relationships/tags" Target="../tags/tag393.xml"/><Relationship Id="rId15" Type="http://schemas.openxmlformats.org/officeDocument/2006/relationships/image" Target="../media/image431.png"/><Relationship Id="rId10" Type="http://schemas.openxmlformats.org/officeDocument/2006/relationships/slideLayout" Target="../slideLayouts/slideLayout5.xml"/><Relationship Id="rId19" Type="http://schemas.openxmlformats.org/officeDocument/2006/relationships/image" Target="../media/image435.png"/><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image" Target="../media/image430.png"/><Relationship Id="rId22" Type="http://schemas.openxmlformats.org/officeDocument/2006/relationships/image" Target="../media/image438.png"/></Relationships>
</file>

<file path=ppt/slides/_rels/slide105.xml.rels><?xml version="1.0" encoding="UTF-8" standalone="yes"?>
<Relationships xmlns="http://schemas.openxmlformats.org/package/2006/relationships"><Relationship Id="rId3" Type="http://schemas.openxmlformats.org/officeDocument/2006/relationships/image" Target="../media/image312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40.png"/><Relationship Id="rId4" Type="http://schemas.openxmlformats.org/officeDocument/2006/relationships/image" Target="../media/image439.png"/></Relationships>
</file>

<file path=ppt/slides/_rels/slide10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44.png"/><Relationship Id="rId3" Type="http://schemas.openxmlformats.org/officeDocument/2006/relationships/tags" Target="../tags/tag400.xml"/><Relationship Id="rId7" Type="http://schemas.openxmlformats.org/officeDocument/2006/relationships/tags" Target="../tags/tag404.xml"/><Relationship Id="rId12" Type="http://schemas.openxmlformats.org/officeDocument/2006/relationships/image" Target="../media/image443.png"/><Relationship Id="rId2" Type="http://schemas.openxmlformats.org/officeDocument/2006/relationships/tags" Target="../tags/tag399.xml"/><Relationship Id="rId16" Type="http://schemas.openxmlformats.org/officeDocument/2006/relationships/image" Target="../media/image447.pn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image" Target="../media/image442.png"/><Relationship Id="rId5" Type="http://schemas.openxmlformats.org/officeDocument/2006/relationships/tags" Target="../tags/tag402.xml"/><Relationship Id="rId15" Type="http://schemas.openxmlformats.org/officeDocument/2006/relationships/image" Target="../media/image446.png"/><Relationship Id="rId10" Type="http://schemas.openxmlformats.org/officeDocument/2006/relationships/image" Target="../media/image441.png"/><Relationship Id="rId4" Type="http://schemas.openxmlformats.org/officeDocument/2006/relationships/tags" Target="../tags/tag401.xml"/><Relationship Id="rId9" Type="http://schemas.openxmlformats.org/officeDocument/2006/relationships/image" Target="../media/image1.png"/><Relationship Id="rId14" Type="http://schemas.openxmlformats.org/officeDocument/2006/relationships/image" Target="../media/image445.png"/></Relationships>
</file>

<file path=ppt/slides/_rels/slide107.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tags" Target="../tags/tag417.xml"/><Relationship Id="rId18" Type="http://schemas.openxmlformats.org/officeDocument/2006/relationships/image" Target="../media/image441.png"/><Relationship Id="rId26" Type="http://schemas.openxmlformats.org/officeDocument/2006/relationships/image" Target="../media/image449.png"/><Relationship Id="rId3" Type="http://schemas.openxmlformats.org/officeDocument/2006/relationships/tags" Target="../tags/tag407.xml"/><Relationship Id="rId21" Type="http://schemas.openxmlformats.org/officeDocument/2006/relationships/image" Target="../media/image444.png"/><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image" Target="../media/image1.png"/><Relationship Id="rId25" Type="http://schemas.openxmlformats.org/officeDocument/2006/relationships/image" Target="../media/image448.png"/><Relationship Id="rId2" Type="http://schemas.openxmlformats.org/officeDocument/2006/relationships/tags" Target="../tags/tag406.xml"/><Relationship Id="rId16" Type="http://schemas.openxmlformats.org/officeDocument/2006/relationships/slideLayout" Target="../slideLayouts/slideLayout5.xml"/><Relationship Id="rId20" Type="http://schemas.openxmlformats.org/officeDocument/2006/relationships/image" Target="../media/image443.png"/><Relationship Id="rId29" Type="http://schemas.openxmlformats.org/officeDocument/2006/relationships/image" Target="../media/image452.png"/><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tags" Target="../tags/tag415.xml"/><Relationship Id="rId24" Type="http://schemas.openxmlformats.org/officeDocument/2006/relationships/image" Target="../media/image447.png"/><Relationship Id="rId5" Type="http://schemas.openxmlformats.org/officeDocument/2006/relationships/tags" Target="../tags/tag409.xml"/><Relationship Id="rId15" Type="http://schemas.openxmlformats.org/officeDocument/2006/relationships/tags" Target="../tags/tag419.xml"/><Relationship Id="rId23" Type="http://schemas.openxmlformats.org/officeDocument/2006/relationships/image" Target="../media/image446.png"/><Relationship Id="rId28" Type="http://schemas.openxmlformats.org/officeDocument/2006/relationships/image" Target="../media/image451.png"/><Relationship Id="rId10" Type="http://schemas.openxmlformats.org/officeDocument/2006/relationships/tags" Target="../tags/tag414.xml"/><Relationship Id="rId19" Type="http://schemas.openxmlformats.org/officeDocument/2006/relationships/image" Target="../media/image442.png"/><Relationship Id="rId31" Type="http://schemas.openxmlformats.org/officeDocument/2006/relationships/image" Target="../media/image454.png"/><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 Id="rId22" Type="http://schemas.openxmlformats.org/officeDocument/2006/relationships/image" Target="../media/image445.png"/><Relationship Id="rId27" Type="http://schemas.openxmlformats.org/officeDocument/2006/relationships/image" Target="../media/image450.png"/><Relationship Id="rId30" Type="http://schemas.openxmlformats.org/officeDocument/2006/relationships/image" Target="../media/image453.png"/></Relationships>
</file>

<file path=ppt/slides/_rels/slide108.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456.gif"/></Relationships>
</file>

<file path=ppt/slides/_rels/slide109.xml.rels><?xml version="1.0" encoding="UTF-8" standalone="yes"?>
<Relationships xmlns="http://schemas.openxmlformats.org/package/2006/relationships"><Relationship Id="rId8" Type="http://schemas.openxmlformats.org/officeDocument/2006/relationships/image" Target="../media/image458.png"/><Relationship Id="rId3" Type="http://schemas.openxmlformats.org/officeDocument/2006/relationships/tags" Target="../tags/tag422.xml"/><Relationship Id="rId7" Type="http://schemas.openxmlformats.org/officeDocument/2006/relationships/image" Target="../media/image457.png"/><Relationship Id="rId12" Type="http://schemas.openxmlformats.org/officeDocument/2006/relationships/image" Target="../media/image462.png"/><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image" Target="../media/image1.png"/><Relationship Id="rId11" Type="http://schemas.openxmlformats.org/officeDocument/2006/relationships/image" Target="../media/image461.png"/><Relationship Id="rId5" Type="http://schemas.openxmlformats.org/officeDocument/2006/relationships/slideLayout" Target="../slideLayouts/slideLayout5.xml"/><Relationship Id="rId10" Type="http://schemas.openxmlformats.org/officeDocument/2006/relationships/image" Target="../media/image460.gif"/><Relationship Id="rId4" Type="http://schemas.openxmlformats.org/officeDocument/2006/relationships/tags" Target="../tags/tag423.xml"/><Relationship Id="rId9" Type="http://schemas.openxmlformats.org/officeDocument/2006/relationships/image" Target="../media/image459.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1.gif"/><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67.png"/><Relationship Id="rId3" Type="http://schemas.openxmlformats.org/officeDocument/2006/relationships/tags" Target="../tags/tag426.xml"/><Relationship Id="rId7" Type="http://schemas.openxmlformats.org/officeDocument/2006/relationships/slideLayout" Target="../slideLayouts/slideLayout5.xml"/><Relationship Id="rId12" Type="http://schemas.openxmlformats.org/officeDocument/2006/relationships/image" Target="../media/image466.png"/><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tags" Target="../tags/tag429.xml"/><Relationship Id="rId11" Type="http://schemas.openxmlformats.org/officeDocument/2006/relationships/image" Target="../media/image465.png"/><Relationship Id="rId5" Type="http://schemas.openxmlformats.org/officeDocument/2006/relationships/tags" Target="../tags/tag428.xml"/><Relationship Id="rId10" Type="http://schemas.openxmlformats.org/officeDocument/2006/relationships/image" Target="../media/image464.png"/><Relationship Id="rId4" Type="http://schemas.openxmlformats.org/officeDocument/2006/relationships/tags" Target="../tags/tag427.xml"/><Relationship Id="rId9" Type="http://schemas.openxmlformats.org/officeDocument/2006/relationships/image" Target="../media/image463.png"/><Relationship Id="rId14" Type="http://schemas.openxmlformats.org/officeDocument/2006/relationships/image" Target="../media/image468.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69.png"/><Relationship Id="rId5" Type="http://schemas.openxmlformats.org/officeDocument/2006/relationships/hyperlink" Target="https://www.youtube.com/watch?v=vwUV2IDLP8Q&amp;feature=emb_title" TargetMode="External"/><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470.jpeg"/></Relationships>
</file>

<file path=ppt/slides/_rels/slide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470.jpe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8" Type="http://schemas.openxmlformats.org/officeDocument/2006/relationships/tags" Target="../tags/tag439.xml"/><Relationship Id="rId13" Type="http://schemas.openxmlformats.org/officeDocument/2006/relationships/tags" Target="../tags/tag444.xml"/><Relationship Id="rId18" Type="http://schemas.openxmlformats.org/officeDocument/2006/relationships/image" Target="../media/image471.png"/><Relationship Id="rId26" Type="http://schemas.openxmlformats.org/officeDocument/2006/relationships/image" Target="../media/image218.png"/><Relationship Id="rId3" Type="http://schemas.openxmlformats.org/officeDocument/2006/relationships/tags" Target="../tags/tag434.xml"/><Relationship Id="rId21" Type="http://schemas.openxmlformats.org/officeDocument/2006/relationships/image" Target="../media/image473.png"/><Relationship Id="rId7" Type="http://schemas.openxmlformats.org/officeDocument/2006/relationships/tags" Target="../tags/tag438.xml"/><Relationship Id="rId12" Type="http://schemas.openxmlformats.org/officeDocument/2006/relationships/tags" Target="../tags/tag443.xml"/><Relationship Id="rId17" Type="http://schemas.openxmlformats.org/officeDocument/2006/relationships/image" Target="../media/image1.png"/><Relationship Id="rId25" Type="http://schemas.openxmlformats.org/officeDocument/2006/relationships/image" Target="../media/image477.png"/><Relationship Id="rId2" Type="http://schemas.openxmlformats.org/officeDocument/2006/relationships/tags" Target="../tags/tag433.xml"/><Relationship Id="rId16" Type="http://schemas.openxmlformats.org/officeDocument/2006/relationships/slideLayout" Target="../slideLayouts/slideLayout5.xml"/><Relationship Id="rId20" Type="http://schemas.openxmlformats.org/officeDocument/2006/relationships/image" Target="../media/image461.png"/><Relationship Id="rId29" Type="http://schemas.openxmlformats.org/officeDocument/2006/relationships/image" Target="../media/image481.png"/><Relationship Id="rId1" Type="http://schemas.openxmlformats.org/officeDocument/2006/relationships/tags" Target="../tags/tag432.xml"/><Relationship Id="rId6" Type="http://schemas.openxmlformats.org/officeDocument/2006/relationships/tags" Target="../tags/tag437.xml"/><Relationship Id="rId11" Type="http://schemas.openxmlformats.org/officeDocument/2006/relationships/tags" Target="../tags/tag442.xml"/><Relationship Id="rId24" Type="http://schemas.openxmlformats.org/officeDocument/2006/relationships/image" Target="../media/image476.png"/><Relationship Id="rId5" Type="http://schemas.openxmlformats.org/officeDocument/2006/relationships/tags" Target="../tags/tag436.xml"/><Relationship Id="rId15" Type="http://schemas.openxmlformats.org/officeDocument/2006/relationships/tags" Target="../tags/tag446.xml"/><Relationship Id="rId23" Type="http://schemas.openxmlformats.org/officeDocument/2006/relationships/image" Target="../media/image475.png"/><Relationship Id="rId28" Type="http://schemas.openxmlformats.org/officeDocument/2006/relationships/image" Target="../media/image479.png"/><Relationship Id="rId10" Type="http://schemas.openxmlformats.org/officeDocument/2006/relationships/tags" Target="../tags/tag441.xml"/><Relationship Id="rId19" Type="http://schemas.openxmlformats.org/officeDocument/2006/relationships/image" Target="../media/image472.png"/><Relationship Id="rId31" Type="http://schemas.openxmlformats.org/officeDocument/2006/relationships/image" Target="../media/image483.png"/><Relationship Id="rId4" Type="http://schemas.openxmlformats.org/officeDocument/2006/relationships/tags" Target="../tags/tag435.xml"/><Relationship Id="rId9" Type="http://schemas.openxmlformats.org/officeDocument/2006/relationships/tags" Target="../tags/tag440.xml"/><Relationship Id="rId14" Type="http://schemas.openxmlformats.org/officeDocument/2006/relationships/tags" Target="../tags/tag445.xml"/><Relationship Id="rId22" Type="http://schemas.openxmlformats.org/officeDocument/2006/relationships/image" Target="../media/image474.png"/><Relationship Id="rId27" Type="http://schemas.openxmlformats.org/officeDocument/2006/relationships/image" Target="../media/image478.png"/><Relationship Id="rId30" Type="http://schemas.openxmlformats.org/officeDocument/2006/relationships/image" Target="../media/image482.png"/></Relationships>
</file>

<file path=ppt/slides/_rels/slide117.xml.rels><?xml version="1.0" encoding="UTF-8" standalone="yes"?>
<Relationships xmlns="http://schemas.openxmlformats.org/package/2006/relationships"><Relationship Id="rId8" Type="http://schemas.openxmlformats.org/officeDocument/2006/relationships/tags" Target="../tags/tag454.xml"/><Relationship Id="rId13" Type="http://schemas.openxmlformats.org/officeDocument/2006/relationships/slideLayout" Target="../slideLayouts/slideLayout5.xml"/><Relationship Id="rId18" Type="http://schemas.openxmlformats.org/officeDocument/2006/relationships/image" Target="../media/image479.png"/><Relationship Id="rId26" Type="http://schemas.openxmlformats.org/officeDocument/2006/relationships/image" Target="../media/image472.png"/><Relationship Id="rId3" Type="http://schemas.openxmlformats.org/officeDocument/2006/relationships/tags" Target="../tags/tag449.xml"/><Relationship Id="rId21" Type="http://schemas.openxmlformats.org/officeDocument/2006/relationships/image" Target="../media/image489.png"/><Relationship Id="rId7" Type="http://schemas.openxmlformats.org/officeDocument/2006/relationships/tags" Target="../tags/tag453.xml"/><Relationship Id="rId12" Type="http://schemas.openxmlformats.org/officeDocument/2006/relationships/tags" Target="../tags/tag458.xml"/><Relationship Id="rId17" Type="http://schemas.openxmlformats.org/officeDocument/2006/relationships/image" Target="../media/image486.png"/><Relationship Id="rId25" Type="http://schemas.openxmlformats.org/officeDocument/2006/relationships/image" Target="../media/image471.png"/><Relationship Id="rId2" Type="http://schemas.openxmlformats.org/officeDocument/2006/relationships/tags" Target="../tags/tag448.xml"/><Relationship Id="rId16" Type="http://schemas.openxmlformats.org/officeDocument/2006/relationships/image" Target="../media/image485.png"/><Relationship Id="rId20" Type="http://schemas.openxmlformats.org/officeDocument/2006/relationships/image" Target="../media/image488.png"/><Relationship Id="rId1" Type="http://schemas.openxmlformats.org/officeDocument/2006/relationships/tags" Target="../tags/tag447.xml"/><Relationship Id="rId6" Type="http://schemas.openxmlformats.org/officeDocument/2006/relationships/tags" Target="../tags/tag452.xml"/><Relationship Id="rId11" Type="http://schemas.openxmlformats.org/officeDocument/2006/relationships/tags" Target="../tags/tag457.xml"/><Relationship Id="rId24" Type="http://schemas.openxmlformats.org/officeDocument/2006/relationships/image" Target="../media/image492.png"/><Relationship Id="rId5" Type="http://schemas.openxmlformats.org/officeDocument/2006/relationships/tags" Target="../tags/tag451.xml"/><Relationship Id="rId15" Type="http://schemas.openxmlformats.org/officeDocument/2006/relationships/image" Target="../media/image484.png"/><Relationship Id="rId23" Type="http://schemas.openxmlformats.org/officeDocument/2006/relationships/image" Target="../media/image491.png"/><Relationship Id="rId10" Type="http://schemas.openxmlformats.org/officeDocument/2006/relationships/tags" Target="../tags/tag456.xml"/><Relationship Id="rId19" Type="http://schemas.openxmlformats.org/officeDocument/2006/relationships/image" Target="../media/image487.png"/><Relationship Id="rId4" Type="http://schemas.openxmlformats.org/officeDocument/2006/relationships/tags" Target="../tags/tag450.xml"/><Relationship Id="rId9" Type="http://schemas.openxmlformats.org/officeDocument/2006/relationships/tags" Target="../tags/tag455.xml"/><Relationship Id="rId14" Type="http://schemas.openxmlformats.org/officeDocument/2006/relationships/image" Target="../media/image1.png"/><Relationship Id="rId22" Type="http://schemas.openxmlformats.org/officeDocument/2006/relationships/image" Target="../media/image490.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60.xml"/><Relationship Id="rId1" Type="http://schemas.openxmlformats.org/officeDocument/2006/relationships/tags" Target="../tags/tag459.xml"/><Relationship Id="rId6" Type="http://schemas.openxmlformats.org/officeDocument/2006/relationships/image" Target="../media/image494.png"/><Relationship Id="rId5" Type="http://schemas.openxmlformats.org/officeDocument/2006/relationships/image" Target="../media/image493.pn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13" Type="http://schemas.openxmlformats.org/officeDocument/2006/relationships/tags" Target="../tags/tag473.xml"/><Relationship Id="rId18" Type="http://schemas.openxmlformats.org/officeDocument/2006/relationships/tags" Target="../tags/tag478.xml"/><Relationship Id="rId26" Type="http://schemas.openxmlformats.org/officeDocument/2006/relationships/image" Target="../media/image498.png"/><Relationship Id="rId21" Type="http://schemas.openxmlformats.org/officeDocument/2006/relationships/image" Target="../media/image493.png"/><Relationship Id="rId34" Type="http://schemas.openxmlformats.org/officeDocument/2006/relationships/image" Target="../media/image506.png"/><Relationship Id="rId7" Type="http://schemas.openxmlformats.org/officeDocument/2006/relationships/tags" Target="../tags/tag467.xml"/><Relationship Id="rId12" Type="http://schemas.openxmlformats.org/officeDocument/2006/relationships/tags" Target="../tags/tag472.xml"/><Relationship Id="rId17" Type="http://schemas.openxmlformats.org/officeDocument/2006/relationships/tags" Target="../tags/tag477.xml"/><Relationship Id="rId25" Type="http://schemas.openxmlformats.org/officeDocument/2006/relationships/image" Target="../media/image497.png"/><Relationship Id="rId33" Type="http://schemas.openxmlformats.org/officeDocument/2006/relationships/image" Target="../media/image505.png"/><Relationship Id="rId38" Type="http://schemas.openxmlformats.org/officeDocument/2006/relationships/image" Target="../media/image218.png"/><Relationship Id="rId2" Type="http://schemas.openxmlformats.org/officeDocument/2006/relationships/tags" Target="../tags/tag462.xml"/><Relationship Id="rId16" Type="http://schemas.openxmlformats.org/officeDocument/2006/relationships/tags" Target="../tags/tag476.xml"/><Relationship Id="rId20" Type="http://schemas.openxmlformats.org/officeDocument/2006/relationships/image" Target="../media/image1.png"/><Relationship Id="rId29" Type="http://schemas.openxmlformats.org/officeDocument/2006/relationships/image" Target="../media/image501.png"/><Relationship Id="rId1" Type="http://schemas.openxmlformats.org/officeDocument/2006/relationships/tags" Target="../tags/tag461.xml"/><Relationship Id="rId6" Type="http://schemas.openxmlformats.org/officeDocument/2006/relationships/tags" Target="../tags/tag466.xml"/><Relationship Id="rId11" Type="http://schemas.openxmlformats.org/officeDocument/2006/relationships/tags" Target="../tags/tag471.xml"/><Relationship Id="rId24" Type="http://schemas.openxmlformats.org/officeDocument/2006/relationships/image" Target="../media/image496.png"/><Relationship Id="rId32" Type="http://schemas.openxmlformats.org/officeDocument/2006/relationships/image" Target="../media/image504.png"/><Relationship Id="rId37" Type="http://schemas.openxmlformats.org/officeDocument/2006/relationships/image" Target="../media/image508.png"/><Relationship Id="rId5" Type="http://schemas.openxmlformats.org/officeDocument/2006/relationships/tags" Target="../tags/tag465.xml"/><Relationship Id="rId15" Type="http://schemas.openxmlformats.org/officeDocument/2006/relationships/tags" Target="../tags/tag475.xml"/><Relationship Id="rId23" Type="http://schemas.openxmlformats.org/officeDocument/2006/relationships/image" Target="../media/image495.png"/><Relationship Id="rId28" Type="http://schemas.openxmlformats.org/officeDocument/2006/relationships/image" Target="../media/image500.png"/><Relationship Id="rId36" Type="http://schemas.openxmlformats.org/officeDocument/2006/relationships/image" Target="../media/image507.png"/><Relationship Id="rId10" Type="http://schemas.openxmlformats.org/officeDocument/2006/relationships/tags" Target="../tags/tag470.xml"/><Relationship Id="rId19" Type="http://schemas.openxmlformats.org/officeDocument/2006/relationships/slideLayout" Target="../slideLayouts/slideLayout5.xml"/><Relationship Id="rId31" Type="http://schemas.openxmlformats.org/officeDocument/2006/relationships/image" Target="../media/image503.png"/><Relationship Id="rId4" Type="http://schemas.openxmlformats.org/officeDocument/2006/relationships/tags" Target="../tags/tag464.xml"/><Relationship Id="rId9" Type="http://schemas.openxmlformats.org/officeDocument/2006/relationships/tags" Target="../tags/tag469.xml"/><Relationship Id="rId14" Type="http://schemas.openxmlformats.org/officeDocument/2006/relationships/tags" Target="../tags/tag474.xml"/><Relationship Id="rId22" Type="http://schemas.openxmlformats.org/officeDocument/2006/relationships/image" Target="../media/image494.png"/><Relationship Id="rId27" Type="http://schemas.openxmlformats.org/officeDocument/2006/relationships/image" Target="../media/image499.png"/><Relationship Id="rId30" Type="http://schemas.openxmlformats.org/officeDocument/2006/relationships/image" Target="../media/image502.png"/><Relationship Id="rId35" Type="http://schemas.openxmlformats.org/officeDocument/2006/relationships/image" Target="../media/image461.png"/><Relationship Id="rId8" Type="http://schemas.openxmlformats.org/officeDocument/2006/relationships/tags" Target="../tags/tag468.xml"/><Relationship Id="rId3" Type="http://schemas.openxmlformats.org/officeDocument/2006/relationships/tags" Target="../tags/tag46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13.png"/><Relationship Id="rId4" Type="http://schemas.microsoft.com/office/2007/relationships/hdphoto" Target="../media/hdphoto3.wdp"/></Relationships>
</file>

<file path=ppt/slides/_rels/slide120.xml.rels><?xml version="1.0" encoding="UTF-8" standalone="yes"?>
<Relationships xmlns="http://schemas.openxmlformats.org/package/2006/relationships"><Relationship Id="rId8" Type="http://schemas.openxmlformats.org/officeDocument/2006/relationships/tags" Target="../tags/tag486.xml"/><Relationship Id="rId13" Type="http://schemas.openxmlformats.org/officeDocument/2006/relationships/image" Target="../media/image1.png"/><Relationship Id="rId18" Type="http://schemas.openxmlformats.org/officeDocument/2006/relationships/image" Target="../media/image511.png"/><Relationship Id="rId26" Type="http://schemas.openxmlformats.org/officeDocument/2006/relationships/image" Target="../media/image519.png"/><Relationship Id="rId3" Type="http://schemas.openxmlformats.org/officeDocument/2006/relationships/tags" Target="../tags/tag481.xml"/><Relationship Id="rId21" Type="http://schemas.openxmlformats.org/officeDocument/2006/relationships/image" Target="../media/image514.png"/><Relationship Id="rId7" Type="http://schemas.openxmlformats.org/officeDocument/2006/relationships/tags" Target="../tags/tag485.xml"/><Relationship Id="rId12" Type="http://schemas.openxmlformats.org/officeDocument/2006/relationships/slideLayout" Target="../slideLayouts/slideLayout5.xml"/><Relationship Id="rId17" Type="http://schemas.openxmlformats.org/officeDocument/2006/relationships/image" Target="../media/image510.png"/><Relationship Id="rId25" Type="http://schemas.openxmlformats.org/officeDocument/2006/relationships/image" Target="../media/image518.gif"/><Relationship Id="rId2" Type="http://schemas.openxmlformats.org/officeDocument/2006/relationships/tags" Target="../tags/tag480.xml"/><Relationship Id="rId16" Type="http://schemas.openxmlformats.org/officeDocument/2006/relationships/image" Target="../media/image509.png"/><Relationship Id="rId20" Type="http://schemas.openxmlformats.org/officeDocument/2006/relationships/image" Target="../media/image513.png"/><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24" Type="http://schemas.openxmlformats.org/officeDocument/2006/relationships/image" Target="../media/image517.png"/><Relationship Id="rId5" Type="http://schemas.openxmlformats.org/officeDocument/2006/relationships/tags" Target="../tags/tag483.xml"/><Relationship Id="rId15" Type="http://schemas.openxmlformats.org/officeDocument/2006/relationships/image" Target="../media/image494.png"/><Relationship Id="rId23" Type="http://schemas.openxmlformats.org/officeDocument/2006/relationships/image" Target="../media/image516.png"/><Relationship Id="rId10" Type="http://schemas.openxmlformats.org/officeDocument/2006/relationships/tags" Target="../tags/tag488.xml"/><Relationship Id="rId19" Type="http://schemas.openxmlformats.org/officeDocument/2006/relationships/image" Target="../media/image512.png"/><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image" Target="../media/image493.png"/><Relationship Id="rId22" Type="http://schemas.openxmlformats.org/officeDocument/2006/relationships/image" Target="../media/image515.png"/></Relationships>
</file>

<file path=ppt/slides/_rels/slide121.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5.gif"/><Relationship Id="rId3" Type="http://schemas.openxmlformats.org/officeDocument/2006/relationships/tags" Target="../tags/tag492.xml"/><Relationship Id="rId7" Type="http://schemas.openxmlformats.org/officeDocument/2006/relationships/image" Target="../media/image1.png"/><Relationship Id="rId12" Type="http://schemas.openxmlformats.org/officeDocument/2006/relationships/image" Target="../media/image524.png"/><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slideLayout" Target="../slideLayouts/slideLayout5.xml"/><Relationship Id="rId11" Type="http://schemas.openxmlformats.org/officeDocument/2006/relationships/image" Target="../media/image523.png"/><Relationship Id="rId5" Type="http://schemas.openxmlformats.org/officeDocument/2006/relationships/tags" Target="../tags/tag494.xml"/><Relationship Id="rId10" Type="http://schemas.openxmlformats.org/officeDocument/2006/relationships/image" Target="../media/image522.png"/><Relationship Id="rId4" Type="http://schemas.openxmlformats.org/officeDocument/2006/relationships/tags" Target="../tags/tag493.xml"/><Relationship Id="rId9" Type="http://schemas.openxmlformats.org/officeDocument/2006/relationships/image" Target="../media/image521.png"/></Relationships>
</file>

<file path=ppt/slides/_rels/slide122.xml.rels><?xml version="1.0" encoding="UTF-8" standalone="yes"?>
<Relationships xmlns="http://schemas.openxmlformats.org/package/2006/relationships"><Relationship Id="rId8" Type="http://schemas.openxmlformats.org/officeDocument/2006/relationships/tags" Target="../tags/tag502.xml"/><Relationship Id="rId13" Type="http://schemas.openxmlformats.org/officeDocument/2006/relationships/image" Target="../media/image526.png"/><Relationship Id="rId18" Type="http://schemas.openxmlformats.org/officeDocument/2006/relationships/image" Target="../media/image530.png"/><Relationship Id="rId3" Type="http://schemas.openxmlformats.org/officeDocument/2006/relationships/tags" Target="../tags/tag497.xml"/><Relationship Id="rId21" Type="http://schemas.openxmlformats.org/officeDocument/2006/relationships/image" Target="../media/image532.png"/><Relationship Id="rId7" Type="http://schemas.openxmlformats.org/officeDocument/2006/relationships/tags" Target="../tags/tag501.xml"/><Relationship Id="rId12" Type="http://schemas.openxmlformats.org/officeDocument/2006/relationships/image" Target="../media/image1.png"/><Relationship Id="rId17" Type="http://schemas.openxmlformats.org/officeDocument/2006/relationships/image" Target="../media/image529.png"/><Relationship Id="rId25" Type="http://schemas.openxmlformats.org/officeDocument/2006/relationships/image" Target="../media/image536.png"/><Relationship Id="rId2" Type="http://schemas.openxmlformats.org/officeDocument/2006/relationships/tags" Target="../tags/tag496.xml"/><Relationship Id="rId16" Type="http://schemas.openxmlformats.org/officeDocument/2006/relationships/image" Target="../media/image528.png"/><Relationship Id="rId20" Type="http://schemas.openxmlformats.org/officeDocument/2006/relationships/image" Target="../media/image531.png"/><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slideLayout" Target="../slideLayouts/slideLayout5.xml"/><Relationship Id="rId24" Type="http://schemas.openxmlformats.org/officeDocument/2006/relationships/image" Target="../media/image535.png"/><Relationship Id="rId5" Type="http://schemas.openxmlformats.org/officeDocument/2006/relationships/tags" Target="../tags/tag499.xml"/><Relationship Id="rId15" Type="http://schemas.openxmlformats.org/officeDocument/2006/relationships/image" Target="../media/image527.png"/><Relationship Id="rId23" Type="http://schemas.openxmlformats.org/officeDocument/2006/relationships/image" Target="../media/image534.png"/><Relationship Id="rId10" Type="http://schemas.openxmlformats.org/officeDocument/2006/relationships/tags" Target="../tags/tag504.xml"/><Relationship Id="rId19" Type="http://schemas.openxmlformats.org/officeDocument/2006/relationships/image" Target="../media/image60.png"/><Relationship Id="rId4" Type="http://schemas.openxmlformats.org/officeDocument/2006/relationships/tags" Target="../tags/tag498.xml"/><Relationship Id="rId9" Type="http://schemas.openxmlformats.org/officeDocument/2006/relationships/tags" Target="../tags/tag503.xml"/><Relationship Id="rId14" Type="http://schemas.openxmlformats.org/officeDocument/2006/relationships/image" Target="../media/image521.png"/><Relationship Id="rId22" Type="http://schemas.openxmlformats.org/officeDocument/2006/relationships/image" Target="../media/image533.png"/></Relationships>
</file>

<file path=ppt/slides/_rels/slide123.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slideLayout" Target="../slideLayouts/slideLayout5.xml"/><Relationship Id="rId7" Type="http://schemas.openxmlformats.org/officeDocument/2006/relationships/image" Target="../media/image534.png"/><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image" Target="../media/image528.png"/><Relationship Id="rId5" Type="http://schemas.openxmlformats.org/officeDocument/2006/relationships/image" Target="../media/image537.gif"/><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tags" Target="../tags/tag509.xml"/><Relationship Id="rId7" Type="http://schemas.openxmlformats.org/officeDocument/2006/relationships/image" Target="../media/image539.png"/><Relationship Id="rId2" Type="http://schemas.openxmlformats.org/officeDocument/2006/relationships/tags" Target="../tags/tag508.xml"/><Relationship Id="rId1" Type="http://schemas.openxmlformats.org/officeDocument/2006/relationships/tags" Target="../tags/tag507.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542.png"/><Relationship Id="rId4" Type="http://schemas.openxmlformats.org/officeDocument/2006/relationships/tags" Target="../tags/tag510.xml"/><Relationship Id="rId9" Type="http://schemas.openxmlformats.org/officeDocument/2006/relationships/image" Target="../media/image541.png"/></Relationships>
</file>

<file path=ppt/slides/_rels/slide125.xml.rels><?xml version="1.0" encoding="UTF-8" standalone="yes"?>
<Relationships xmlns="http://schemas.openxmlformats.org/package/2006/relationships"><Relationship Id="rId13" Type="http://schemas.openxmlformats.org/officeDocument/2006/relationships/tags" Target="../tags/tag523.xml"/><Relationship Id="rId18" Type="http://schemas.openxmlformats.org/officeDocument/2006/relationships/image" Target="../media/image1.png"/><Relationship Id="rId26" Type="http://schemas.openxmlformats.org/officeDocument/2006/relationships/image" Target="../media/image546.png"/><Relationship Id="rId3" Type="http://schemas.openxmlformats.org/officeDocument/2006/relationships/tags" Target="../tags/tag513.xml"/><Relationship Id="rId21" Type="http://schemas.openxmlformats.org/officeDocument/2006/relationships/image" Target="../media/image541.png"/><Relationship Id="rId34" Type="http://schemas.openxmlformats.org/officeDocument/2006/relationships/image" Target="../media/image553.png"/><Relationship Id="rId7" Type="http://schemas.openxmlformats.org/officeDocument/2006/relationships/tags" Target="../tags/tag517.xml"/><Relationship Id="rId12" Type="http://schemas.openxmlformats.org/officeDocument/2006/relationships/tags" Target="../tags/tag522.xml"/><Relationship Id="rId17" Type="http://schemas.openxmlformats.org/officeDocument/2006/relationships/slideLayout" Target="../slideLayouts/slideLayout5.xml"/><Relationship Id="rId25" Type="http://schemas.openxmlformats.org/officeDocument/2006/relationships/image" Target="../media/image545.png"/><Relationship Id="rId33" Type="http://schemas.openxmlformats.org/officeDocument/2006/relationships/image" Target="../media/image552.png"/><Relationship Id="rId2" Type="http://schemas.openxmlformats.org/officeDocument/2006/relationships/tags" Target="../tags/tag512.xml"/><Relationship Id="rId16" Type="http://schemas.openxmlformats.org/officeDocument/2006/relationships/tags" Target="../tags/tag526.xml"/><Relationship Id="rId20" Type="http://schemas.openxmlformats.org/officeDocument/2006/relationships/image" Target="../media/image540.png"/><Relationship Id="rId29" Type="http://schemas.openxmlformats.org/officeDocument/2006/relationships/image" Target="../media/image548.png"/><Relationship Id="rId1" Type="http://schemas.openxmlformats.org/officeDocument/2006/relationships/tags" Target="../tags/tag511.xml"/><Relationship Id="rId6" Type="http://schemas.openxmlformats.org/officeDocument/2006/relationships/tags" Target="../tags/tag516.xml"/><Relationship Id="rId11" Type="http://schemas.openxmlformats.org/officeDocument/2006/relationships/tags" Target="../tags/tag521.xml"/><Relationship Id="rId24" Type="http://schemas.openxmlformats.org/officeDocument/2006/relationships/image" Target="../media/image544.png"/><Relationship Id="rId32" Type="http://schemas.openxmlformats.org/officeDocument/2006/relationships/image" Target="../media/image551.png"/><Relationship Id="rId5" Type="http://schemas.openxmlformats.org/officeDocument/2006/relationships/tags" Target="../tags/tag515.xml"/><Relationship Id="rId15" Type="http://schemas.openxmlformats.org/officeDocument/2006/relationships/tags" Target="../tags/tag525.xml"/><Relationship Id="rId23" Type="http://schemas.openxmlformats.org/officeDocument/2006/relationships/image" Target="../media/image543.png"/><Relationship Id="rId28" Type="http://schemas.openxmlformats.org/officeDocument/2006/relationships/image" Target="../media/image218.png"/><Relationship Id="rId10" Type="http://schemas.openxmlformats.org/officeDocument/2006/relationships/tags" Target="../tags/tag520.xml"/><Relationship Id="rId19" Type="http://schemas.openxmlformats.org/officeDocument/2006/relationships/image" Target="../media/image539.png"/><Relationship Id="rId31" Type="http://schemas.openxmlformats.org/officeDocument/2006/relationships/image" Target="../media/image550.png"/><Relationship Id="rId4" Type="http://schemas.openxmlformats.org/officeDocument/2006/relationships/tags" Target="../tags/tag514.xml"/><Relationship Id="rId9" Type="http://schemas.openxmlformats.org/officeDocument/2006/relationships/tags" Target="../tags/tag519.xml"/><Relationship Id="rId14" Type="http://schemas.openxmlformats.org/officeDocument/2006/relationships/tags" Target="../tags/tag524.xml"/><Relationship Id="rId22" Type="http://schemas.openxmlformats.org/officeDocument/2006/relationships/image" Target="../media/image542.png"/><Relationship Id="rId27" Type="http://schemas.openxmlformats.org/officeDocument/2006/relationships/image" Target="../media/image547.png"/><Relationship Id="rId30" Type="http://schemas.openxmlformats.org/officeDocument/2006/relationships/image" Target="../media/image549.png"/><Relationship Id="rId8" Type="http://schemas.openxmlformats.org/officeDocument/2006/relationships/tags" Target="../tags/tag518.xml"/></Relationships>
</file>

<file path=ppt/slides/_rels/slide126.xml.rels><?xml version="1.0" encoding="UTF-8" standalone="yes"?>
<Relationships xmlns="http://schemas.openxmlformats.org/package/2006/relationships"><Relationship Id="rId8" Type="http://schemas.openxmlformats.org/officeDocument/2006/relationships/image" Target="../media/image555.png"/><Relationship Id="rId3" Type="http://schemas.openxmlformats.org/officeDocument/2006/relationships/tags" Target="../tags/tag529.xml"/><Relationship Id="rId7" Type="http://schemas.openxmlformats.org/officeDocument/2006/relationships/image" Target="../media/image554.png"/><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557.png"/><Relationship Id="rId4" Type="http://schemas.openxmlformats.org/officeDocument/2006/relationships/tags" Target="../tags/tag530.xml"/><Relationship Id="rId9" Type="http://schemas.openxmlformats.org/officeDocument/2006/relationships/image" Target="../media/image556.png"/></Relationships>
</file>

<file path=ppt/slides/_rels/slide127.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image" Target="../media/image563.png"/><Relationship Id="rId3" Type="http://schemas.openxmlformats.org/officeDocument/2006/relationships/tags" Target="../tags/tag533.xml"/><Relationship Id="rId7" Type="http://schemas.openxmlformats.org/officeDocument/2006/relationships/image" Target="../media/image1.png"/><Relationship Id="rId12" Type="http://schemas.openxmlformats.org/officeDocument/2006/relationships/image" Target="../media/image562.png"/><Relationship Id="rId2" Type="http://schemas.openxmlformats.org/officeDocument/2006/relationships/tags" Target="../tags/tag532.xml"/><Relationship Id="rId1" Type="http://schemas.openxmlformats.org/officeDocument/2006/relationships/tags" Target="../tags/tag531.xml"/><Relationship Id="rId6" Type="http://schemas.openxmlformats.org/officeDocument/2006/relationships/slideLayout" Target="../slideLayouts/slideLayout5.xml"/><Relationship Id="rId11" Type="http://schemas.openxmlformats.org/officeDocument/2006/relationships/image" Target="../media/image561.png"/><Relationship Id="rId5" Type="http://schemas.openxmlformats.org/officeDocument/2006/relationships/tags" Target="../tags/tag535.xml"/><Relationship Id="rId10" Type="http://schemas.openxmlformats.org/officeDocument/2006/relationships/image" Target="../media/image560.png"/><Relationship Id="rId4" Type="http://schemas.openxmlformats.org/officeDocument/2006/relationships/tags" Target="../tags/tag534.xml"/><Relationship Id="rId9" Type="http://schemas.openxmlformats.org/officeDocument/2006/relationships/image" Target="../media/image559.png"/><Relationship Id="rId14" Type="http://schemas.openxmlformats.org/officeDocument/2006/relationships/image" Target="../media/image564.png"/></Relationships>
</file>

<file path=ppt/slides/_rels/slide12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69.png"/><Relationship Id="rId3" Type="http://schemas.openxmlformats.org/officeDocument/2006/relationships/tags" Target="../tags/tag538.xml"/><Relationship Id="rId7" Type="http://schemas.openxmlformats.org/officeDocument/2006/relationships/slideLayout" Target="../slideLayouts/slideLayout5.xml"/><Relationship Id="rId12" Type="http://schemas.openxmlformats.org/officeDocument/2006/relationships/image" Target="../media/image568.png"/><Relationship Id="rId2" Type="http://schemas.openxmlformats.org/officeDocument/2006/relationships/tags" Target="../tags/tag537.xml"/><Relationship Id="rId1" Type="http://schemas.openxmlformats.org/officeDocument/2006/relationships/tags" Target="../tags/tag536.xml"/><Relationship Id="rId6" Type="http://schemas.openxmlformats.org/officeDocument/2006/relationships/tags" Target="../tags/tag541.xml"/><Relationship Id="rId11" Type="http://schemas.openxmlformats.org/officeDocument/2006/relationships/image" Target="../media/image567.png"/><Relationship Id="rId5" Type="http://schemas.openxmlformats.org/officeDocument/2006/relationships/tags" Target="../tags/tag540.xml"/><Relationship Id="rId15" Type="http://schemas.openxmlformats.org/officeDocument/2006/relationships/image" Target="../media/image571.png"/><Relationship Id="rId10" Type="http://schemas.openxmlformats.org/officeDocument/2006/relationships/image" Target="../media/image566.png"/><Relationship Id="rId4" Type="http://schemas.openxmlformats.org/officeDocument/2006/relationships/tags" Target="../tags/tag539.xml"/><Relationship Id="rId9" Type="http://schemas.openxmlformats.org/officeDocument/2006/relationships/image" Target="../media/image565.png"/><Relationship Id="rId14" Type="http://schemas.openxmlformats.org/officeDocument/2006/relationships/image" Target="../media/image570.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74.png"/><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image" Target="../media/image573.png"/><Relationship Id="rId5" Type="http://schemas.openxmlformats.org/officeDocument/2006/relationships/image" Target="../media/image57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xml"/><Relationship Id="rId7" Type="http://schemas.microsoft.com/office/2007/relationships/hdphoto" Target="../media/hdphoto3.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slideLayout" Target="../slideLayouts/slideLayout5.xml"/><Relationship Id="rId10" Type="http://schemas.openxmlformats.org/officeDocument/2006/relationships/image" Target="../media/image15.png"/><Relationship Id="rId4" Type="http://schemas.openxmlformats.org/officeDocument/2006/relationships/tags" Target="../tags/tag5.xml"/><Relationship Id="rId9" Type="http://schemas.openxmlformats.org/officeDocument/2006/relationships/image" Target="../media/image14.png"/></Relationships>
</file>

<file path=ppt/slides/_rels/slide130.xml.rels><?xml version="1.0" encoding="UTF-8" standalone="yes"?>
<Relationships xmlns="http://schemas.openxmlformats.org/package/2006/relationships"><Relationship Id="rId8" Type="http://schemas.openxmlformats.org/officeDocument/2006/relationships/image" Target="../media/image575.png"/><Relationship Id="rId13" Type="http://schemas.openxmlformats.org/officeDocument/2006/relationships/image" Target="../media/image580.png"/><Relationship Id="rId3" Type="http://schemas.openxmlformats.org/officeDocument/2006/relationships/tags" Target="../tags/tag546.xml"/><Relationship Id="rId7" Type="http://schemas.openxmlformats.org/officeDocument/2006/relationships/image" Target="../media/image1.png"/><Relationship Id="rId12" Type="http://schemas.openxmlformats.org/officeDocument/2006/relationships/image" Target="../media/image579.png"/><Relationship Id="rId2" Type="http://schemas.openxmlformats.org/officeDocument/2006/relationships/tags" Target="../tags/tag545.xml"/><Relationship Id="rId1" Type="http://schemas.openxmlformats.org/officeDocument/2006/relationships/tags" Target="../tags/tag544.xml"/><Relationship Id="rId6" Type="http://schemas.openxmlformats.org/officeDocument/2006/relationships/slideLayout" Target="../slideLayouts/slideLayout5.xml"/><Relationship Id="rId11" Type="http://schemas.openxmlformats.org/officeDocument/2006/relationships/image" Target="../media/image578.png"/><Relationship Id="rId5" Type="http://schemas.openxmlformats.org/officeDocument/2006/relationships/tags" Target="../tags/tag548.xml"/><Relationship Id="rId10" Type="http://schemas.openxmlformats.org/officeDocument/2006/relationships/image" Target="../media/image577.png"/><Relationship Id="rId4" Type="http://schemas.openxmlformats.org/officeDocument/2006/relationships/tags" Target="../tags/tag547.xml"/><Relationship Id="rId9" Type="http://schemas.openxmlformats.org/officeDocument/2006/relationships/image" Target="../media/image576.png"/></Relationships>
</file>

<file path=ppt/slides/_rels/slide131.xml.rels><?xml version="1.0" encoding="UTF-8" standalone="yes"?>
<Relationships xmlns="http://schemas.openxmlformats.org/package/2006/relationships"><Relationship Id="rId8" Type="http://schemas.openxmlformats.org/officeDocument/2006/relationships/tags" Target="../tags/tag556.xml"/><Relationship Id="rId13" Type="http://schemas.openxmlformats.org/officeDocument/2006/relationships/slideLayout" Target="../slideLayouts/slideLayout5.xml"/><Relationship Id="rId18" Type="http://schemas.openxmlformats.org/officeDocument/2006/relationships/image" Target="../media/image583.png"/><Relationship Id="rId3" Type="http://schemas.openxmlformats.org/officeDocument/2006/relationships/tags" Target="../tags/tag551.xml"/><Relationship Id="rId21" Type="http://schemas.openxmlformats.org/officeDocument/2006/relationships/image" Target="../media/image586.png"/><Relationship Id="rId7" Type="http://schemas.openxmlformats.org/officeDocument/2006/relationships/tags" Target="../tags/tag555.xml"/><Relationship Id="rId12" Type="http://schemas.openxmlformats.org/officeDocument/2006/relationships/tags" Target="../tags/tag560.xml"/><Relationship Id="rId17" Type="http://schemas.openxmlformats.org/officeDocument/2006/relationships/image" Target="../media/image218.png"/><Relationship Id="rId25" Type="http://schemas.openxmlformats.org/officeDocument/2006/relationships/image" Target="../media/image590.png"/><Relationship Id="rId2" Type="http://schemas.openxmlformats.org/officeDocument/2006/relationships/tags" Target="../tags/tag550.xml"/><Relationship Id="rId16" Type="http://schemas.openxmlformats.org/officeDocument/2006/relationships/image" Target="../media/image582.png"/><Relationship Id="rId20" Type="http://schemas.openxmlformats.org/officeDocument/2006/relationships/image" Target="../media/image585.png"/><Relationship Id="rId1" Type="http://schemas.openxmlformats.org/officeDocument/2006/relationships/tags" Target="../tags/tag549.xml"/><Relationship Id="rId6" Type="http://schemas.openxmlformats.org/officeDocument/2006/relationships/tags" Target="../tags/tag554.xml"/><Relationship Id="rId11" Type="http://schemas.openxmlformats.org/officeDocument/2006/relationships/tags" Target="../tags/tag559.xml"/><Relationship Id="rId24" Type="http://schemas.openxmlformats.org/officeDocument/2006/relationships/image" Target="../media/image589.png"/><Relationship Id="rId5" Type="http://schemas.openxmlformats.org/officeDocument/2006/relationships/tags" Target="../tags/tag553.xml"/><Relationship Id="rId15" Type="http://schemas.openxmlformats.org/officeDocument/2006/relationships/image" Target="../media/image581.png"/><Relationship Id="rId23" Type="http://schemas.openxmlformats.org/officeDocument/2006/relationships/image" Target="../media/image588.png"/><Relationship Id="rId10" Type="http://schemas.openxmlformats.org/officeDocument/2006/relationships/tags" Target="../tags/tag558.xml"/><Relationship Id="rId19" Type="http://schemas.openxmlformats.org/officeDocument/2006/relationships/image" Target="../media/image584.png"/><Relationship Id="rId4" Type="http://schemas.openxmlformats.org/officeDocument/2006/relationships/tags" Target="../tags/tag552.xml"/><Relationship Id="rId9" Type="http://schemas.openxmlformats.org/officeDocument/2006/relationships/tags" Target="../tags/tag557.xml"/><Relationship Id="rId14" Type="http://schemas.openxmlformats.org/officeDocument/2006/relationships/image" Target="../media/image1.png"/><Relationship Id="rId22" Type="http://schemas.openxmlformats.org/officeDocument/2006/relationships/image" Target="../media/image587.png"/></Relationships>
</file>

<file path=ppt/slides/_rels/slide132.xml.rels><?xml version="1.0" encoding="UTF-8" standalone="yes"?>
<Relationships xmlns="http://schemas.openxmlformats.org/package/2006/relationships"><Relationship Id="rId8" Type="http://schemas.openxmlformats.org/officeDocument/2006/relationships/tags" Target="../tags/tag568.xml"/><Relationship Id="rId13" Type="http://schemas.openxmlformats.org/officeDocument/2006/relationships/slideLayout" Target="../slideLayouts/slideLayout5.xml"/><Relationship Id="rId18" Type="http://schemas.openxmlformats.org/officeDocument/2006/relationships/image" Target="../media/image218.png"/><Relationship Id="rId3" Type="http://schemas.openxmlformats.org/officeDocument/2006/relationships/tags" Target="../tags/tag563.xml"/><Relationship Id="rId21" Type="http://schemas.openxmlformats.org/officeDocument/2006/relationships/image" Target="../media/image595.png"/><Relationship Id="rId7" Type="http://schemas.openxmlformats.org/officeDocument/2006/relationships/tags" Target="../tags/tag567.xml"/><Relationship Id="rId12" Type="http://schemas.openxmlformats.org/officeDocument/2006/relationships/tags" Target="../tags/tag572.xml"/><Relationship Id="rId17" Type="http://schemas.openxmlformats.org/officeDocument/2006/relationships/image" Target="../media/image581.png"/><Relationship Id="rId25" Type="http://schemas.openxmlformats.org/officeDocument/2006/relationships/image" Target="../media/image599.png"/><Relationship Id="rId2" Type="http://schemas.openxmlformats.org/officeDocument/2006/relationships/tags" Target="../tags/tag562.xml"/><Relationship Id="rId16" Type="http://schemas.openxmlformats.org/officeDocument/2006/relationships/image" Target="../media/image592.png"/><Relationship Id="rId20" Type="http://schemas.openxmlformats.org/officeDocument/2006/relationships/image" Target="../media/image594.png"/><Relationship Id="rId1" Type="http://schemas.openxmlformats.org/officeDocument/2006/relationships/tags" Target="../tags/tag561.xml"/><Relationship Id="rId6" Type="http://schemas.openxmlformats.org/officeDocument/2006/relationships/tags" Target="../tags/tag566.xml"/><Relationship Id="rId11" Type="http://schemas.openxmlformats.org/officeDocument/2006/relationships/tags" Target="../tags/tag571.xml"/><Relationship Id="rId24" Type="http://schemas.openxmlformats.org/officeDocument/2006/relationships/image" Target="../media/image598.png"/><Relationship Id="rId5" Type="http://schemas.openxmlformats.org/officeDocument/2006/relationships/tags" Target="../tags/tag565.xml"/><Relationship Id="rId15" Type="http://schemas.openxmlformats.org/officeDocument/2006/relationships/image" Target="../media/image591.png"/><Relationship Id="rId23" Type="http://schemas.openxmlformats.org/officeDocument/2006/relationships/image" Target="../media/image597.png"/><Relationship Id="rId10" Type="http://schemas.openxmlformats.org/officeDocument/2006/relationships/tags" Target="../tags/tag570.xml"/><Relationship Id="rId19" Type="http://schemas.openxmlformats.org/officeDocument/2006/relationships/image" Target="../media/image593.png"/><Relationship Id="rId4" Type="http://schemas.openxmlformats.org/officeDocument/2006/relationships/tags" Target="../tags/tag564.xml"/><Relationship Id="rId9" Type="http://schemas.openxmlformats.org/officeDocument/2006/relationships/tags" Target="../tags/tag569.xml"/><Relationship Id="rId14" Type="http://schemas.openxmlformats.org/officeDocument/2006/relationships/image" Target="../media/image1.png"/><Relationship Id="rId22" Type="http://schemas.openxmlformats.org/officeDocument/2006/relationships/image" Target="../media/image596.png"/></Relationships>
</file>

<file path=ppt/slides/_rels/slide133.xml.rels><?xml version="1.0" encoding="UTF-8" standalone="yes"?>
<Relationships xmlns="http://schemas.openxmlformats.org/package/2006/relationships"><Relationship Id="rId8" Type="http://schemas.openxmlformats.org/officeDocument/2006/relationships/tags" Target="../tags/tag580.xml"/><Relationship Id="rId13" Type="http://schemas.openxmlformats.org/officeDocument/2006/relationships/image" Target="../media/image600.png"/><Relationship Id="rId18" Type="http://schemas.openxmlformats.org/officeDocument/2006/relationships/image" Target="../media/image604.png"/><Relationship Id="rId3" Type="http://schemas.openxmlformats.org/officeDocument/2006/relationships/tags" Target="../tags/tag575.xml"/><Relationship Id="rId21" Type="http://schemas.openxmlformats.org/officeDocument/2006/relationships/image" Target="../media/image607.png"/><Relationship Id="rId7" Type="http://schemas.openxmlformats.org/officeDocument/2006/relationships/tags" Target="../tags/tag579.xml"/><Relationship Id="rId12" Type="http://schemas.openxmlformats.org/officeDocument/2006/relationships/image" Target="../media/image1.png"/><Relationship Id="rId17" Type="http://schemas.openxmlformats.org/officeDocument/2006/relationships/image" Target="../media/image603.png"/><Relationship Id="rId2" Type="http://schemas.openxmlformats.org/officeDocument/2006/relationships/tags" Target="../tags/tag574.xml"/><Relationship Id="rId16" Type="http://schemas.openxmlformats.org/officeDocument/2006/relationships/image" Target="../media/image602.png"/><Relationship Id="rId20" Type="http://schemas.openxmlformats.org/officeDocument/2006/relationships/image" Target="../media/image606.png"/><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slideLayout" Target="../slideLayouts/slideLayout5.xml"/><Relationship Id="rId5" Type="http://schemas.openxmlformats.org/officeDocument/2006/relationships/tags" Target="../tags/tag577.xml"/><Relationship Id="rId15" Type="http://schemas.openxmlformats.org/officeDocument/2006/relationships/image" Target="../media/image601.png"/><Relationship Id="rId10" Type="http://schemas.openxmlformats.org/officeDocument/2006/relationships/tags" Target="../tags/tag582.xml"/><Relationship Id="rId19" Type="http://schemas.openxmlformats.org/officeDocument/2006/relationships/image" Target="../media/image605.png"/><Relationship Id="rId4" Type="http://schemas.openxmlformats.org/officeDocument/2006/relationships/tags" Target="../tags/tag576.xml"/><Relationship Id="rId9" Type="http://schemas.openxmlformats.org/officeDocument/2006/relationships/tags" Target="../tags/tag581.xml"/><Relationship Id="rId14" Type="http://schemas.openxmlformats.org/officeDocument/2006/relationships/image" Target="../media/image218.png"/></Relationships>
</file>

<file path=ppt/slides/_rels/slide134.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610.png"/><Relationship Id="rId4" Type="http://schemas.openxmlformats.org/officeDocument/2006/relationships/image" Target="../media/image609.png"/></Relationships>
</file>

<file path=ppt/slides/_rels/slide135.xml.rels><?xml version="1.0" encoding="UTF-8" standalone="yes"?>
<Relationships xmlns="http://schemas.openxmlformats.org/package/2006/relationships"><Relationship Id="rId8" Type="http://schemas.openxmlformats.org/officeDocument/2006/relationships/tags" Target="../tags/tag590.xml"/><Relationship Id="rId13" Type="http://schemas.openxmlformats.org/officeDocument/2006/relationships/tags" Target="../tags/tag595.xml"/><Relationship Id="rId18" Type="http://schemas.openxmlformats.org/officeDocument/2006/relationships/image" Target="../media/image612.png"/><Relationship Id="rId26" Type="http://schemas.openxmlformats.org/officeDocument/2006/relationships/image" Target="../media/image620.png"/><Relationship Id="rId3" Type="http://schemas.openxmlformats.org/officeDocument/2006/relationships/tags" Target="../tags/tag585.xml"/><Relationship Id="rId21" Type="http://schemas.openxmlformats.org/officeDocument/2006/relationships/image" Target="../media/image615.png"/><Relationship Id="rId7" Type="http://schemas.openxmlformats.org/officeDocument/2006/relationships/tags" Target="../tags/tag589.xml"/><Relationship Id="rId12" Type="http://schemas.openxmlformats.org/officeDocument/2006/relationships/tags" Target="../tags/tag594.xml"/><Relationship Id="rId17" Type="http://schemas.openxmlformats.org/officeDocument/2006/relationships/image" Target="../media/image611.png"/><Relationship Id="rId25" Type="http://schemas.openxmlformats.org/officeDocument/2006/relationships/image" Target="../media/image619.png"/><Relationship Id="rId2" Type="http://schemas.openxmlformats.org/officeDocument/2006/relationships/tags" Target="../tags/tag584.xml"/><Relationship Id="rId16" Type="http://schemas.openxmlformats.org/officeDocument/2006/relationships/image" Target="../media/image601.png"/><Relationship Id="rId20" Type="http://schemas.openxmlformats.org/officeDocument/2006/relationships/image" Target="../media/image614.png"/><Relationship Id="rId1" Type="http://schemas.openxmlformats.org/officeDocument/2006/relationships/tags" Target="../tags/tag583.xml"/><Relationship Id="rId6" Type="http://schemas.openxmlformats.org/officeDocument/2006/relationships/tags" Target="../tags/tag588.xml"/><Relationship Id="rId11" Type="http://schemas.openxmlformats.org/officeDocument/2006/relationships/tags" Target="../tags/tag593.xml"/><Relationship Id="rId24" Type="http://schemas.openxmlformats.org/officeDocument/2006/relationships/image" Target="../media/image618.png"/><Relationship Id="rId5" Type="http://schemas.openxmlformats.org/officeDocument/2006/relationships/tags" Target="../tags/tag587.xml"/><Relationship Id="rId15" Type="http://schemas.openxmlformats.org/officeDocument/2006/relationships/image" Target="../media/image1.png"/><Relationship Id="rId23" Type="http://schemas.openxmlformats.org/officeDocument/2006/relationships/image" Target="../media/image617.png"/><Relationship Id="rId28" Type="http://schemas.openxmlformats.org/officeDocument/2006/relationships/image" Target="../media/image622.png"/><Relationship Id="rId10" Type="http://schemas.openxmlformats.org/officeDocument/2006/relationships/tags" Target="../tags/tag592.xml"/><Relationship Id="rId19" Type="http://schemas.openxmlformats.org/officeDocument/2006/relationships/image" Target="../media/image613.png"/><Relationship Id="rId4" Type="http://schemas.openxmlformats.org/officeDocument/2006/relationships/tags" Target="../tags/tag586.xml"/><Relationship Id="rId9" Type="http://schemas.openxmlformats.org/officeDocument/2006/relationships/tags" Target="../tags/tag591.xml"/><Relationship Id="rId14" Type="http://schemas.openxmlformats.org/officeDocument/2006/relationships/slideLayout" Target="../slideLayouts/slideLayout5.xml"/><Relationship Id="rId22" Type="http://schemas.openxmlformats.org/officeDocument/2006/relationships/image" Target="../media/image616.png"/><Relationship Id="rId27" Type="http://schemas.openxmlformats.org/officeDocument/2006/relationships/image" Target="../media/image621.png"/></Relationships>
</file>

<file path=ppt/slides/_rels/slide136.xml.rels><?xml version="1.0" encoding="UTF-8" standalone="yes"?>
<Relationships xmlns="http://schemas.openxmlformats.org/package/2006/relationships"><Relationship Id="rId13" Type="http://schemas.openxmlformats.org/officeDocument/2006/relationships/tags" Target="../tags/tag608.xml"/><Relationship Id="rId18" Type="http://schemas.openxmlformats.org/officeDocument/2006/relationships/tags" Target="../tags/tag613.xml"/><Relationship Id="rId26" Type="http://schemas.openxmlformats.org/officeDocument/2006/relationships/tags" Target="../tags/tag621.xml"/><Relationship Id="rId39" Type="http://schemas.openxmlformats.org/officeDocument/2006/relationships/image" Target="../media/image630.png"/><Relationship Id="rId21" Type="http://schemas.openxmlformats.org/officeDocument/2006/relationships/tags" Target="../tags/tag616.xml"/><Relationship Id="rId34" Type="http://schemas.openxmlformats.org/officeDocument/2006/relationships/image" Target="../media/image625.png"/><Relationship Id="rId42" Type="http://schemas.openxmlformats.org/officeDocument/2006/relationships/image" Target="../media/image633.png"/><Relationship Id="rId47" Type="http://schemas.openxmlformats.org/officeDocument/2006/relationships/image" Target="../media/image637.png"/><Relationship Id="rId50" Type="http://schemas.openxmlformats.org/officeDocument/2006/relationships/image" Target="../media/image640.png"/><Relationship Id="rId55" Type="http://schemas.openxmlformats.org/officeDocument/2006/relationships/image" Target="../media/image644.png"/><Relationship Id="rId7" Type="http://schemas.openxmlformats.org/officeDocument/2006/relationships/tags" Target="../tags/tag602.xml"/><Relationship Id="rId2" Type="http://schemas.openxmlformats.org/officeDocument/2006/relationships/tags" Target="../tags/tag597.xml"/><Relationship Id="rId16" Type="http://schemas.openxmlformats.org/officeDocument/2006/relationships/tags" Target="../tags/tag611.xml"/><Relationship Id="rId29" Type="http://schemas.openxmlformats.org/officeDocument/2006/relationships/tags" Target="../tags/tag624.xml"/><Relationship Id="rId11" Type="http://schemas.openxmlformats.org/officeDocument/2006/relationships/tags" Target="../tags/tag606.xml"/><Relationship Id="rId24" Type="http://schemas.openxmlformats.org/officeDocument/2006/relationships/tags" Target="../tags/tag619.xml"/><Relationship Id="rId32" Type="http://schemas.openxmlformats.org/officeDocument/2006/relationships/image" Target="../media/image623.png"/><Relationship Id="rId37" Type="http://schemas.openxmlformats.org/officeDocument/2006/relationships/image" Target="../media/image628.png"/><Relationship Id="rId40" Type="http://schemas.openxmlformats.org/officeDocument/2006/relationships/image" Target="../media/image631.png"/><Relationship Id="rId45" Type="http://schemas.openxmlformats.org/officeDocument/2006/relationships/image" Target="../media/image635.png"/><Relationship Id="rId53" Type="http://schemas.openxmlformats.org/officeDocument/2006/relationships/image" Target="../media/image264.png"/><Relationship Id="rId58" Type="http://schemas.openxmlformats.org/officeDocument/2006/relationships/image" Target="../media/image647.png"/><Relationship Id="rId5" Type="http://schemas.openxmlformats.org/officeDocument/2006/relationships/tags" Target="../tags/tag600.xml"/><Relationship Id="rId61" Type="http://schemas.openxmlformats.org/officeDocument/2006/relationships/image" Target="../media/image563.png"/><Relationship Id="rId19" Type="http://schemas.openxmlformats.org/officeDocument/2006/relationships/tags" Target="../tags/tag614.xml"/><Relationship Id="rId14" Type="http://schemas.openxmlformats.org/officeDocument/2006/relationships/tags" Target="../tags/tag609.xml"/><Relationship Id="rId22" Type="http://schemas.openxmlformats.org/officeDocument/2006/relationships/tags" Target="../tags/tag617.xml"/><Relationship Id="rId27" Type="http://schemas.openxmlformats.org/officeDocument/2006/relationships/tags" Target="../tags/tag622.xml"/><Relationship Id="rId30" Type="http://schemas.openxmlformats.org/officeDocument/2006/relationships/slideLayout" Target="../slideLayouts/slideLayout5.xml"/><Relationship Id="rId35" Type="http://schemas.openxmlformats.org/officeDocument/2006/relationships/image" Target="../media/image626.png"/><Relationship Id="rId43" Type="http://schemas.openxmlformats.org/officeDocument/2006/relationships/image" Target="../media/image634.png"/><Relationship Id="rId48" Type="http://schemas.openxmlformats.org/officeDocument/2006/relationships/image" Target="../media/image638.png"/><Relationship Id="rId56" Type="http://schemas.openxmlformats.org/officeDocument/2006/relationships/image" Target="../media/image645.png"/><Relationship Id="rId8" Type="http://schemas.openxmlformats.org/officeDocument/2006/relationships/tags" Target="../tags/tag603.xml"/><Relationship Id="rId51" Type="http://schemas.openxmlformats.org/officeDocument/2006/relationships/image" Target="../media/image641.png"/><Relationship Id="rId3" Type="http://schemas.openxmlformats.org/officeDocument/2006/relationships/tags" Target="../tags/tag598.xml"/><Relationship Id="rId12" Type="http://schemas.openxmlformats.org/officeDocument/2006/relationships/tags" Target="../tags/tag607.xml"/><Relationship Id="rId17" Type="http://schemas.openxmlformats.org/officeDocument/2006/relationships/tags" Target="../tags/tag612.xml"/><Relationship Id="rId25" Type="http://schemas.openxmlformats.org/officeDocument/2006/relationships/tags" Target="../tags/tag620.xml"/><Relationship Id="rId33" Type="http://schemas.openxmlformats.org/officeDocument/2006/relationships/image" Target="../media/image624.png"/><Relationship Id="rId38" Type="http://schemas.openxmlformats.org/officeDocument/2006/relationships/image" Target="../media/image629.png"/><Relationship Id="rId46" Type="http://schemas.openxmlformats.org/officeDocument/2006/relationships/image" Target="../media/image636.png"/><Relationship Id="rId59" Type="http://schemas.openxmlformats.org/officeDocument/2006/relationships/image" Target="../media/image648.png"/><Relationship Id="rId20" Type="http://schemas.openxmlformats.org/officeDocument/2006/relationships/tags" Target="../tags/tag615.xml"/><Relationship Id="rId41" Type="http://schemas.openxmlformats.org/officeDocument/2006/relationships/image" Target="../media/image632.png"/><Relationship Id="rId54" Type="http://schemas.openxmlformats.org/officeDocument/2006/relationships/image" Target="../media/image643.png"/><Relationship Id="rId1" Type="http://schemas.openxmlformats.org/officeDocument/2006/relationships/tags" Target="../tags/tag596.xml"/><Relationship Id="rId6" Type="http://schemas.openxmlformats.org/officeDocument/2006/relationships/tags" Target="../tags/tag601.xml"/><Relationship Id="rId15" Type="http://schemas.openxmlformats.org/officeDocument/2006/relationships/tags" Target="../tags/tag610.xml"/><Relationship Id="rId23" Type="http://schemas.openxmlformats.org/officeDocument/2006/relationships/tags" Target="../tags/tag618.xml"/><Relationship Id="rId28" Type="http://schemas.openxmlformats.org/officeDocument/2006/relationships/tags" Target="../tags/tag623.xml"/><Relationship Id="rId36" Type="http://schemas.openxmlformats.org/officeDocument/2006/relationships/image" Target="../media/image627.png"/><Relationship Id="rId49" Type="http://schemas.openxmlformats.org/officeDocument/2006/relationships/image" Target="../media/image639.png"/><Relationship Id="rId57" Type="http://schemas.openxmlformats.org/officeDocument/2006/relationships/image" Target="../media/image646.png"/><Relationship Id="rId10" Type="http://schemas.openxmlformats.org/officeDocument/2006/relationships/tags" Target="../tags/tag605.xml"/><Relationship Id="rId31" Type="http://schemas.openxmlformats.org/officeDocument/2006/relationships/image" Target="../media/image1.png"/><Relationship Id="rId44" Type="http://schemas.openxmlformats.org/officeDocument/2006/relationships/image" Target="../media/image218.png"/><Relationship Id="rId52" Type="http://schemas.openxmlformats.org/officeDocument/2006/relationships/image" Target="../media/image642.png"/><Relationship Id="rId60" Type="http://schemas.openxmlformats.org/officeDocument/2006/relationships/image" Target="../media/image649.png"/><Relationship Id="rId4" Type="http://schemas.openxmlformats.org/officeDocument/2006/relationships/tags" Target="../tags/tag599.xml"/><Relationship Id="rId9" Type="http://schemas.openxmlformats.org/officeDocument/2006/relationships/tags" Target="../tags/tag604.xml"/></Relationships>
</file>

<file path=ppt/slides/_rels/slide137.xml.rels><?xml version="1.0" encoding="UTF-8" standalone="yes"?>
<Relationships xmlns="http://schemas.openxmlformats.org/package/2006/relationships"><Relationship Id="rId13" Type="http://schemas.openxmlformats.org/officeDocument/2006/relationships/tags" Target="../tags/tag637.xml"/><Relationship Id="rId18" Type="http://schemas.openxmlformats.org/officeDocument/2006/relationships/tags" Target="../tags/tag642.xml"/><Relationship Id="rId26" Type="http://schemas.openxmlformats.org/officeDocument/2006/relationships/tags" Target="../tags/tag650.xml"/><Relationship Id="rId39" Type="http://schemas.openxmlformats.org/officeDocument/2006/relationships/image" Target="../media/image632.png"/><Relationship Id="rId21" Type="http://schemas.openxmlformats.org/officeDocument/2006/relationships/tags" Target="../tags/tag645.xml"/><Relationship Id="rId34" Type="http://schemas.openxmlformats.org/officeDocument/2006/relationships/image" Target="../media/image651.png"/><Relationship Id="rId42" Type="http://schemas.openxmlformats.org/officeDocument/2006/relationships/image" Target="../media/image218.png"/><Relationship Id="rId47" Type="http://schemas.openxmlformats.org/officeDocument/2006/relationships/image" Target="../media/image637.png"/><Relationship Id="rId50" Type="http://schemas.openxmlformats.org/officeDocument/2006/relationships/image" Target="../media/image660.png"/><Relationship Id="rId55" Type="http://schemas.openxmlformats.org/officeDocument/2006/relationships/image" Target="../media/image665.png"/><Relationship Id="rId7" Type="http://schemas.openxmlformats.org/officeDocument/2006/relationships/tags" Target="../tags/tag631.xml"/><Relationship Id="rId2" Type="http://schemas.openxmlformats.org/officeDocument/2006/relationships/tags" Target="../tags/tag626.xml"/><Relationship Id="rId16" Type="http://schemas.openxmlformats.org/officeDocument/2006/relationships/tags" Target="../tags/tag640.xml"/><Relationship Id="rId29" Type="http://schemas.openxmlformats.org/officeDocument/2006/relationships/tags" Target="../tags/tag653.xml"/><Relationship Id="rId11" Type="http://schemas.openxmlformats.org/officeDocument/2006/relationships/tags" Target="../tags/tag635.xml"/><Relationship Id="rId24" Type="http://schemas.openxmlformats.org/officeDocument/2006/relationships/tags" Target="../tags/tag648.xml"/><Relationship Id="rId32" Type="http://schemas.openxmlformats.org/officeDocument/2006/relationships/image" Target="../media/image1.png"/><Relationship Id="rId37" Type="http://schemas.openxmlformats.org/officeDocument/2006/relationships/image" Target="../media/image653.png"/><Relationship Id="rId40" Type="http://schemas.openxmlformats.org/officeDocument/2006/relationships/image" Target="../media/image655.png"/><Relationship Id="rId45" Type="http://schemas.openxmlformats.org/officeDocument/2006/relationships/image" Target="../media/image657.png"/><Relationship Id="rId53" Type="http://schemas.openxmlformats.org/officeDocument/2006/relationships/image" Target="../media/image663.png"/><Relationship Id="rId58" Type="http://schemas.openxmlformats.org/officeDocument/2006/relationships/image" Target="../media/image649.png"/><Relationship Id="rId5" Type="http://schemas.openxmlformats.org/officeDocument/2006/relationships/tags" Target="../tags/tag629.xml"/><Relationship Id="rId61" Type="http://schemas.openxmlformats.org/officeDocument/2006/relationships/image" Target="../media/image669.png"/><Relationship Id="rId19" Type="http://schemas.openxmlformats.org/officeDocument/2006/relationships/tags" Target="../tags/tag643.xml"/><Relationship Id="rId14" Type="http://schemas.openxmlformats.org/officeDocument/2006/relationships/tags" Target="../tags/tag638.xml"/><Relationship Id="rId22" Type="http://schemas.openxmlformats.org/officeDocument/2006/relationships/tags" Target="../tags/tag646.xml"/><Relationship Id="rId27" Type="http://schemas.openxmlformats.org/officeDocument/2006/relationships/tags" Target="../tags/tag651.xml"/><Relationship Id="rId30" Type="http://schemas.openxmlformats.org/officeDocument/2006/relationships/tags" Target="../tags/tag654.xml"/><Relationship Id="rId35" Type="http://schemas.openxmlformats.org/officeDocument/2006/relationships/image" Target="../media/image652.png"/><Relationship Id="rId43" Type="http://schemas.openxmlformats.org/officeDocument/2006/relationships/image" Target="../media/image628.png"/><Relationship Id="rId48" Type="http://schemas.openxmlformats.org/officeDocument/2006/relationships/image" Target="../media/image636.png"/><Relationship Id="rId56" Type="http://schemas.openxmlformats.org/officeDocument/2006/relationships/image" Target="../media/image666.png"/><Relationship Id="rId8" Type="http://schemas.openxmlformats.org/officeDocument/2006/relationships/tags" Target="../tags/tag632.xml"/><Relationship Id="rId51" Type="http://schemas.openxmlformats.org/officeDocument/2006/relationships/image" Target="../media/image661.png"/><Relationship Id="rId3" Type="http://schemas.openxmlformats.org/officeDocument/2006/relationships/tags" Target="../tags/tag627.xml"/><Relationship Id="rId12" Type="http://schemas.openxmlformats.org/officeDocument/2006/relationships/tags" Target="../tags/tag636.xml"/><Relationship Id="rId17" Type="http://schemas.openxmlformats.org/officeDocument/2006/relationships/tags" Target="../tags/tag641.xml"/><Relationship Id="rId25" Type="http://schemas.openxmlformats.org/officeDocument/2006/relationships/tags" Target="../tags/tag649.xml"/><Relationship Id="rId33" Type="http://schemas.openxmlformats.org/officeDocument/2006/relationships/image" Target="../media/image650.png"/><Relationship Id="rId38" Type="http://schemas.openxmlformats.org/officeDocument/2006/relationships/image" Target="../media/image654.png"/><Relationship Id="rId46" Type="http://schemas.openxmlformats.org/officeDocument/2006/relationships/image" Target="../media/image658.png"/><Relationship Id="rId59" Type="http://schemas.openxmlformats.org/officeDocument/2006/relationships/image" Target="../media/image667.png"/><Relationship Id="rId20" Type="http://schemas.openxmlformats.org/officeDocument/2006/relationships/tags" Target="../tags/tag644.xml"/><Relationship Id="rId41" Type="http://schemas.openxmlformats.org/officeDocument/2006/relationships/image" Target="../media/image656.png"/><Relationship Id="rId54" Type="http://schemas.openxmlformats.org/officeDocument/2006/relationships/image" Target="../media/image664.png"/><Relationship Id="rId1" Type="http://schemas.openxmlformats.org/officeDocument/2006/relationships/tags" Target="../tags/tag625.xml"/><Relationship Id="rId6" Type="http://schemas.openxmlformats.org/officeDocument/2006/relationships/tags" Target="../tags/tag630.xml"/><Relationship Id="rId15" Type="http://schemas.openxmlformats.org/officeDocument/2006/relationships/tags" Target="../tags/tag639.xml"/><Relationship Id="rId23" Type="http://schemas.openxmlformats.org/officeDocument/2006/relationships/tags" Target="../tags/tag647.xml"/><Relationship Id="rId28" Type="http://schemas.openxmlformats.org/officeDocument/2006/relationships/tags" Target="../tags/tag652.xml"/><Relationship Id="rId36" Type="http://schemas.openxmlformats.org/officeDocument/2006/relationships/image" Target="../media/image626.png"/><Relationship Id="rId49" Type="http://schemas.openxmlformats.org/officeDocument/2006/relationships/image" Target="../media/image659.png"/><Relationship Id="rId57" Type="http://schemas.openxmlformats.org/officeDocument/2006/relationships/image" Target="../media/image563.png"/><Relationship Id="rId10" Type="http://schemas.openxmlformats.org/officeDocument/2006/relationships/tags" Target="../tags/tag634.xml"/><Relationship Id="rId31" Type="http://schemas.openxmlformats.org/officeDocument/2006/relationships/slideLayout" Target="../slideLayouts/slideLayout5.xml"/><Relationship Id="rId44" Type="http://schemas.openxmlformats.org/officeDocument/2006/relationships/image" Target="../media/image627.png"/><Relationship Id="rId52" Type="http://schemas.openxmlformats.org/officeDocument/2006/relationships/image" Target="../media/image662.png"/><Relationship Id="rId60" Type="http://schemas.openxmlformats.org/officeDocument/2006/relationships/image" Target="../media/image668.png"/><Relationship Id="rId4" Type="http://schemas.openxmlformats.org/officeDocument/2006/relationships/tags" Target="../tags/tag628.xml"/><Relationship Id="rId9" Type="http://schemas.openxmlformats.org/officeDocument/2006/relationships/tags" Target="../tags/tag633.xml"/></Relationships>
</file>

<file path=ppt/slides/_rels/slide138.xml.rels><?xml version="1.0" encoding="UTF-8" standalone="yes"?>
<Relationships xmlns="http://schemas.openxmlformats.org/package/2006/relationships"><Relationship Id="rId13" Type="http://schemas.openxmlformats.org/officeDocument/2006/relationships/tags" Target="../tags/tag667.xml"/><Relationship Id="rId18" Type="http://schemas.openxmlformats.org/officeDocument/2006/relationships/tags" Target="../tags/tag672.xml"/><Relationship Id="rId26" Type="http://schemas.openxmlformats.org/officeDocument/2006/relationships/image" Target="../media/image673.png"/><Relationship Id="rId39" Type="http://schemas.openxmlformats.org/officeDocument/2006/relationships/image" Target="../media/image685.png"/><Relationship Id="rId21" Type="http://schemas.openxmlformats.org/officeDocument/2006/relationships/slideLayout" Target="../slideLayouts/slideLayout5.xml"/><Relationship Id="rId34" Type="http://schemas.openxmlformats.org/officeDocument/2006/relationships/image" Target="../media/image681.png"/><Relationship Id="rId42" Type="http://schemas.openxmlformats.org/officeDocument/2006/relationships/image" Target="../media/image687.png"/><Relationship Id="rId7" Type="http://schemas.openxmlformats.org/officeDocument/2006/relationships/tags" Target="../tags/tag661.xml"/><Relationship Id="rId2" Type="http://schemas.openxmlformats.org/officeDocument/2006/relationships/tags" Target="../tags/tag656.xml"/><Relationship Id="rId16" Type="http://schemas.openxmlformats.org/officeDocument/2006/relationships/tags" Target="../tags/tag670.xml"/><Relationship Id="rId29" Type="http://schemas.openxmlformats.org/officeDocument/2006/relationships/image" Target="../media/image676.png"/><Relationship Id="rId1" Type="http://schemas.openxmlformats.org/officeDocument/2006/relationships/tags" Target="../tags/tag655.xml"/><Relationship Id="rId6" Type="http://schemas.openxmlformats.org/officeDocument/2006/relationships/tags" Target="../tags/tag660.xml"/><Relationship Id="rId11" Type="http://schemas.openxmlformats.org/officeDocument/2006/relationships/tags" Target="../tags/tag665.xml"/><Relationship Id="rId24" Type="http://schemas.openxmlformats.org/officeDocument/2006/relationships/image" Target="../media/image671.png"/><Relationship Id="rId32" Type="http://schemas.openxmlformats.org/officeDocument/2006/relationships/image" Target="../media/image679.png"/><Relationship Id="rId37" Type="http://schemas.openxmlformats.org/officeDocument/2006/relationships/image" Target="../media/image218.png"/><Relationship Id="rId40" Type="http://schemas.openxmlformats.org/officeDocument/2006/relationships/image" Target="../media/image563.png"/><Relationship Id="rId45" Type="http://schemas.openxmlformats.org/officeDocument/2006/relationships/image" Target="../media/image690.png"/><Relationship Id="rId5" Type="http://schemas.openxmlformats.org/officeDocument/2006/relationships/tags" Target="../tags/tag659.xml"/><Relationship Id="rId15" Type="http://schemas.openxmlformats.org/officeDocument/2006/relationships/tags" Target="../tags/tag669.xml"/><Relationship Id="rId23" Type="http://schemas.openxmlformats.org/officeDocument/2006/relationships/image" Target="../media/image670.png"/><Relationship Id="rId28" Type="http://schemas.openxmlformats.org/officeDocument/2006/relationships/image" Target="../media/image675.png"/><Relationship Id="rId36" Type="http://schemas.openxmlformats.org/officeDocument/2006/relationships/image" Target="../media/image683.png"/><Relationship Id="rId10" Type="http://schemas.openxmlformats.org/officeDocument/2006/relationships/tags" Target="../tags/tag664.xml"/><Relationship Id="rId19" Type="http://schemas.openxmlformats.org/officeDocument/2006/relationships/tags" Target="../tags/tag673.xml"/><Relationship Id="rId31" Type="http://schemas.openxmlformats.org/officeDocument/2006/relationships/image" Target="../media/image678.png"/><Relationship Id="rId44" Type="http://schemas.openxmlformats.org/officeDocument/2006/relationships/image" Target="../media/image689.png"/><Relationship Id="rId4" Type="http://schemas.openxmlformats.org/officeDocument/2006/relationships/tags" Target="../tags/tag658.xml"/><Relationship Id="rId9" Type="http://schemas.openxmlformats.org/officeDocument/2006/relationships/tags" Target="../tags/tag663.xml"/><Relationship Id="rId14" Type="http://schemas.openxmlformats.org/officeDocument/2006/relationships/tags" Target="../tags/tag668.xml"/><Relationship Id="rId22" Type="http://schemas.openxmlformats.org/officeDocument/2006/relationships/image" Target="../media/image1.png"/><Relationship Id="rId27" Type="http://schemas.openxmlformats.org/officeDocument/2006/relationships/image" Target="../media/image674.png"/><Relationship Id="rId30" Type="http://schemas.openxmlformats.org/officeDocument/2006/relationships/image" Target="../media/image677.png"/><Relationship Id="rId35" Type="http://schemas.openxmlformats.org/officeDocument/2006/relationships/image" Target="../media/image682.png"/><Relationship Id="rId43" Type="http://schemas.openxmlformats.org/officeDocument/2006/relationships/image" Target="../media/image688.png"/><Relationship Id="rId8" Type="http://schemas.openxmlformats.org/officeDocument/2006/relationships/tags" Target="../tags/tag662.xml"/><Relationship Id="rId3" Type="http://schemas.openxmlformats.org/officeDocument/2006/relationships/tags" Target="../tags/tag657.xml"/><Relationship Id="rId12" Type="http://schemas.openxmlformats.org/officeDocument/2006/relationships/tags" Target="../tags/tag666.xml"/><Relationship Id="rId17" Type="http://schemas.openxmlformats.org/officeDocument/2006/relationships/tags" Target="../tags/tag671.xml"/><Relationship Id="rId25" Type="http://schemas.openxmlformats.org/officeDocument/2006/relationships/image" Target="../media/image672.png"/><Relationship Id="rId33" Type="http://schemas.openxmlformats.org/officeDocument/2006/relationships/image" Target="../media/image680.png"/><Relationship Id="rId38" Type="http://schemas.openxmlformats.org/officeDocument/2006/relationships/image" Target="../media/image684.png"/><Relationship Id="rId46" Type="http://schemas.openxmlformats.org/officeDocument/2006/relationships/image" Target="../media/image691.png"/><Relationship Id="rId20" Type="http://schemas.openxmlformats.org/officeDocument/2006/relationships/tags" Target="../tags/tag674.xml"/><Relationship Id="rId41" Type="http://schemas.openxmlformats.org/officeDocument/2006/relationships/image" Target="../media/image686.png"/></Relationships>
</file>

<file path=ppt/slides/_rels/slide139.xml.rels><?xml version="1.0" encoding="UTF-8" standalone="yes"?>
<Relationships xmlns="http://schemas.openxmlformats.org/package/2006/relationships"><Relationship Id="rId8" Type="http://schemas.openxmlformats.org/officeDocument/2006/relationships/tags" Target="../tags/tag682.xml"/><Relationship Id="rId13" Type="http://schemas.openxmlformats.org/officeDocument/2006/relationships/image" Target="../media/image686.png"/><Relationship Id="rId3" Type="http://schemas.openxmlformats.org/officeDocument/2006/relationships/tags" Target="../tags/tag677.xml"/><Relationship Id="rId7" Type="http://schemas.openxmlformats.org/officeDocument/2006/relationships/tags" Target="../tags/tag681.xml"/><Relationship Id="rId12" Type="http://schemas.openxmlformats.org/officeDocument/2006/relationships/image" Target="../media/image563.png"/><Relationship Id="rId17" Type="http://schemas.openxmlformats.org/officeDocument/2006/relationships/image" Target="../media/image694.png"/><Relationship Id="rId2" Type="http://schemas.openxmlformats.org/officeDocument/2006/relationships/tags" Target="../tags/tag676.xml"/><Relationship Id="rId16" Type="http://schemas.openxmlformats.org/officeDocument/2006/relationships/image" Target="../media/image690.png"/><Relationship Id="rId1" Type="http://schemas.openxmlformats.org/officeDocument/2006/relationships/tags" Target="../tags/tag675.xml"/><Relationship Id="rId6" Type="http://schemas.openxmlformats.org/officeDocument/2006/relationships/tags" Target="../tags/tag680.xml"/><Relationship Id="rId11" Type="http://schemas.openxmlformats.org/officeDocument/2006/relationships/image" Target="../media/image670.png"/><Relationship Id="rId5" Type="http://schemas.openxmlformats.org/officeDocument/2006/relationships/tags" Target="../tags/tag679.xml"/><Relationship Id="rId15" Type="http://schemas.openxmlformats.org/officeDocument/2006/relationships/image" Target="../media/image693.png"/><Relationship Id="rId10" Type="http://schemas.openxmlformats.org/officeDocument/2006/relationships/image" Target="../media/image1.png"/><Relationship Id="rId4" Type="http://schemas.openxmlformats.org/officeDocument/2006/relationships/tags" Target="../tags/tag678.xml"/><Relationship Id="rId9" Type="http://schemas.openxmlformats.org/officeDocument/2006/relationships/slideLayout" Target="../slideLayouts/slideLayout5.xml"/><Relationship Id="rId14" Type="http://schemas.openxmlformats.org/officeDocument/2006/relationships/image" Target="../media/image692.png"/></Relationships>
</file>

<file path=ppt/slides/_rels/slide14.xml.rels><?xml version="1.0" encoding="UTF-8" standalone="yes"?>
<Relationships xmlns="http://schemas.openxmlformats.org/package/2006/relationships"><Relationship Id="rId8" Type="http://schemas.openxmlformats.org/officeDocument/2006/relationships/tags" Target="../tags/tag13.xml"/><Relationship Id="rId13" Type="http://schemas.microsoft.com/office/2007/relationships/hdphoto" Target="../media/hdphoto3.wdp"/><Relationship Id="rId18" Type="http://schemas.openxmlformats.org/officeDocument/2006/relationships/image" Target="../media/image18.png"/><Relationship Id="rId3" Type="http://schemas.openxmlformats.org/officeDocument/2006/relationships/tags" Target="../tags/tag8.xml"/><Relationship Id="rId21" Type="http://schemas.openxmlformats.org/officeDocument/2006/relationships/image" Target="../media/image21.png"/><Relationship Id="rId7" Type="http://schemas.openxmlformats.org/officeDocument/2006/relationships/tags" Target="../tags/tag12.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15.png"/><Relationship Id="rId20" Type="http://schemas.openxmlformats.org/officeDocument/2006/relationships/image" Target="../media/image20.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5.xml"/><Relationship Id="rId24" Type="http://schemas.openxmlformats.org/officeDocument/2006/relationships/image" Target="../media/image24.png"/><Relationship Id="rId5" Type="http://schemas.openxmlformats.org/officeDocument/2006/relationships/tags" Target="../tags/tag10.xml"/><Relationship Id="rId15" Type="http://schemas.openxmlformats.org/officeDocument/2006/relationships/image" Target="../media/image14.png"/><Relationship Id="rId23" Type="http://schemas.openxmlformats.org/officeDocument/2006/relationships/image" Target="../media/image23.png"/><Relationship Id="rId10" Type="http://schemas.openxmlformats.org/officeDocument/2006/relationships/tags" Target="../tags/tag15.xml"/><Relationship Id="rId19" Type="http://schemas.openxmlformats.org/officeDocument/2006/relationships/image" Target="../media/image19.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13.png"/><Relationship Id="rId22" Type="http://schemas.openxmlformats.org/officeDocument/2006/relationships/image" Target="../media/image22.png"/></Relationships>
</file>

<file path=ppt/slides/_rels/slide140.xml.rels><?xml version="1.0" encoding="UTF-8" standalone="yes"?>
<Relationships xmlns="http://schemas.openxmlformats.org/package/2006/relationships"><Relationship Id="rId13" Type="http://schemas.openxmlformats.org/officeDocument/2006/relationships/tags" Target="../tags/tag695.xml"/><Relationship Id="rId18" Type="http://schemas.openxmlformats.org/officeDocument/2006/relationships/slideLayout" Target="../slideLayouts/slideLayout5.xml"/><Relationship Id="rId26" Type="http://schemas.openxmlformats.org/officeDocument/2006/relationships/image" Target="../media/image699.png"/><Relationship Id="rId3" Type="http://schemas.openxmlformats.org/officeDocument/2006/relationships/tags" Target="../tags/tag685.xml"/><Relationship Id="rId21" Type="http://schemas.openxmlformats.org/officeDocument/2006/relationships/image" Target="../media/image695.png"/><Relationship Id="rId34" Type="http://schemas.openxmlformats.org/officeDocument/2006/relationships/image" Target="../media/image707.png"/><Relationship Id="rId7" Type="http://schemas.openxmlformats.org/officeDocument/2006/relationships/tags" Target="../tags/tag689.xml"/><Relationship Id="rId12" Type="http://schemas.openxmlformats.org/officeDocument/2006/relationships/tags" Target="../tags/tag694.xml"/><Relationship Id="rId17" Type="http://schemas.openxmlformats.org/officeDocument/2006/relationships/tags" Target="../tags/tag699.xml"/><Relationship Id="rId25" Type="http://schemas.openxmlformats.org/officeDocument/2006/relationships/image" Target="../media/image199.png"/><Relationship Id="rId33" Type="http://schemas.openxmlformats.org/officeDocument/2006/relationships/image" Target="../media/image706.png"/><Relationship Id="rId2" Type="http://schemas.openxmlformats.org/officeDocument/2006/relationships/tags" Target="../tags/tag684.xml"/><Relationship Id="rId16" Type="http://schemas.openxmlformats.org/officeDocument/2006/relationships/tags" Target="../tags/tag698.xml"/><Relationship Id="rId20" Type="http://schemas.microsoft.com/office/2007/relationships/hdphoto" Target="../media/hdphoto3.wdp"/><Relationship Id="rId29" Type="http://schemas.openxmlformats.org/officeDocument/2006/relationships/image" Target="../media/image702.png"/><Relationship Id="rId1" Type="http://schemas.openxmlformats.org/officeDocument/2006/relationships/tags" Target="../tags/tag683.xml"/><Relationship Id="rId6" Type="http://schemas.openxmlformats.org/officeDocument/2006/relationships/tags" Target="../tags/tag688.xml"/><Relationship Id="rId11" Type="http://schemas.openxmlformats.org/officeDocument/2006/relationships/tags" Target="../tags/tag693.xml"/><Relationship Id="rId24" Type="http://schemas.openxmlformats.org/officeDocument/2006/relationships/image" Target="../media/image698.png"/><Relationship Id="rId32" Type="http://schemas.openxmlformats.org/officeDocument/2006/relationships/image" Target="../media/image705.png"/><Relationship Id="rId5" Type="http://schemas.openxmlformats.org/officeDocument/2006/relationships/tags" Target="../tags/tag687.xml"/><Relationship Id="rId15" Type="http://schemas.openxmlformats.org/officeDocument/2006/relationships/tags" Target="../tags/tag697.xml"/><Relationship Id="rId23" Type="http://schemas.openxmlformats.org/officeDocument/2006/relationships/image" Target="../media/image697.png"/><Relationship Id="rId28" Type="http://schemas.openxmlformats.org/officeDocument/2006/relationships/image" Target="../media/image701.png"/><Relationship Id="rId10" Type="http://schemas.openxmlformats.org/officeDocument/2006/relationships/tags" Target="../tags/tag692.xml"/><Relationship Id="rId19" Type="http://schemas.openxmlformats.org/officeDocument/2006/relationships/image" Target="../media/image12.png"/><Relationship Id="rId31" Type="http://schemas.openxmlformats.org/officeDocument/2006/relationships/image" Target="../media/image704.png"/><Relationship Id="rId4" Type="http://schemas.openxmlformats.org/officeDocument/2006/relationships/tags" Target="../tags/tag686.xml"/><Relationship Id="rId9" Type="http://schemas.openxmlformats.org/officeDocument/2006/relationships/tags" Target="../tags/tag691.xml"/><Relationship Id="rId14" Type="http://schemas.openxmlformats.org/officeDocument/2006/relationships/tags" Target="../tags/tag696.xml"/><Relationship Id="rId22" Type="http://schemas.openxmlformats.org/officeDocument/2006/relationships/image" Target="../media/image696.png"/><Relationship Id="rId27" Type="http://schemas.openxmlformats.org/officeDocument/2006/relationships/image" Target="../media/image700.png"/><Relationship Id="rId30" Type="http://schemas.openxmlformats.org/officeDocument/2006/relationships/image" Target="../media/image703.png"/><Relationship Id="rId8" Type="http://schemas.openxmlformats.org/officeDocument/2006/relationships/tags" Target="../tags/tag690.xml"/></Relationships>
</file>

<file path=ppt/slides/_rels/slide141.xml.rels><?xml version="1.0" encoding="UTF-8" standalone="yes"?>
<Relationships xmlns="http://schemas.openxmlformats.org/package/2006/relationships"><Relationship Id="rId13" Type="http://schemas.openxmlformats.org/officeDocument/2006/relationships/tags" Target="../tags/tag712.xml"/><Relationship Id="rId18" Type="http://schemas.openxmlformats.org/officeDocument/2006/relationships/slideLayout" Target="../slideLayouts/slideLayout5.xml"/><Relationship Id="rId26" Type="http://schemas.openxmlformats.org/officeDocument/2006/relationships/image" Target="../media/image700.png"/><Relationship Id="rId3" Type="http://schemas.openxmlformats.org/officeDocument/2006/relationships/tags" Target="../tags/tag702.xml"/><Relationship Id="rId21" Type="http://schemas.openxmlformats.org/officeDocument/2006/relationships/image" Target="../media/image695.png"/><Relationship Id="rId7" Type="http://schemas.openxmlformats.org/officeDocument/2006/relationships/tags" Target="../tags/tag706.xml"/><Relationship Id="rId12" Type="http://schemas.openxmlformats.org/officeDocument/2006/relationships/tags" Target="../tags/tag711.xml"/><Relationship Id="rId17" Type="http://schemas.openxmlformats.org/officeDocument/2006/relationships/tags" Target="../tags/tag716.xml"/><Relationship Id="rId25" Type="http://schemas.openxmlformats.org/officeDocument/2006/relationships/image" Target="../media/image699.png"/><Relationship Id="rId33" Type="http://schemas.openxmlformats.org/officeDocument/2006/relationships/image" Target="../media/image707.png"/><Relationship Id="rId2" Type="http://schemas.openxmlformats.org/officeDocument/2006/relationships/tags" Target="../tags/tag701.xml"/><Relationship Id="rId16" Type="http://schemas.openxmlformats.org/officeDocument/2006/relationships/tags" Target="../tags/tag715.xml"/><Relationship Id="rId20" Type="http://schemas.microsoft.com/office/2007/relationships/hdphoto" Target="../media/hdphoto3.wdp"/><Relationship Id="rId29" Type="http://schemas.openxmlformats.org/officeDocument/2006/relationships/image" Target="../media/image703.png"/><Relationship Id="rId1" Type="http://schemas.openxmlformats.org/officeDocument/2006/relationships/tags" Target="../tags/tag700.xml"/><Relationship Id="rId6" Type="http://schemas.openxmlformats.org/officeDocument/2006/relationships/tags" Target="../tags/tag705.xml"/><Relationship Id="rId11" Type="http://schemas.openxmlformats.org/officeDocument/2006/relationships/tags" Target="../tags/tag710.xml"/><Relationship Id="rId24" Type="http://schemas.openxmlformats.org/officeDocument/2006/relationships/image" Target="../media/image698.png"/><Relationship Id="rId32" Type="http://schemas.openxmlformats.org/officeDocument/2006/relationships/image" Target="../media/image706.png"/><Relationship Id="rId5" Type="http://schemas.openxmlformats.org/officeDocument/2006/relationships/tags" Target="../tags/tag704.xml"/><Relationship Id="rId15" Type="http://schemas.openxmlformats.org/officeDocument/2006/relationships/tags" Target="../tags/tag714.xml"/><Relationship Id="rId23" Type="http://schemas.openxmlformats.org/officeDocument/2006/relationships/image" Target="../media/image697.png"/><Relationship Id="rId28" Type="http://schemas.openxmlformats.org/officeDocument/2006/relationships/image" Target="../media/image702.png"/><Relationship Id="rId10" Type="http://schemas.openxmlformats.org/officeDocument/2006/relationships/tags" Target="../tags/tag709.xml"/><Relationship Id="rId19" Type="http://schemas.openxmlformats.org/officeDocument/2006/relationships/image" Target="../media/image12.png"/><Relationship Id="rId31" Type="http://schemas.openxmlformats.org/officeDocument/2006/relationships/image" Target="../media/image705.png"/><Relationship Id="rId4" Type="http://schemas.openxmlformats.org/officeDocument/2006/relationships/tags" Target="../tags/tag703.xml"/><Relationship Id="rId9" Type="http://schemas.openxmlformats.org/officeDocument/2006/relationships/tags" Target="../tags/tag708.xml"/><Relationship Id="rId14" Type="http://schemas.openxmlformats.org/officeDocument/2006/relationships/tags" Target="../tags/tag713.xml"/><Relationship Id="rId22" Type="http://schemas.openxmlformats.org/officeDocument/2006/relationships/image" Target="../media/image696.png"/><Relationship Id="rId27" Type="http://schemas.openxmlformats.org/officeDocument/2006/relationships/image" Target="../media/image701.png"/><Relationship Id="rId30" Type="http://schemas.openxmlformats.org/officeDocument/2006/relationships/image" Target="../media/image704.png"/><Relationship Id="rId8" Type="http://schemas.openxmlformats.org/officeDocument/2006/relationships/tags" Target="../tags/tag707.xml"/></Relationships>
</file>

<file path=ppt/slides/_rels/slide142.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708.jpeg"/><Relationship Id="rId18" Type="http://schemas.openxmlformats.org/officeDocument/2006/relationships/image" Target="../media/image60.png"/><Relationship Id="rId3" Type="http://schemas.openxmlformats.org/officeDocument/2006/relationships/tags" Target="../tags/tag719.xml"/><Relationship Id="rId7" Type="http://schemas.openxmlformats.org/officeDocument/2006/relationships/tags" Target="../tags/tag723.xml"/><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tags" Target="../tags/tag718.xml"/><Relationship Id="rId16" Type="http://schemas.openxmlformats.org/officeDocument/2006/relationships/image" Target="../media/image58.gif"/><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image" Target="../media/image53.png"/><Relationship Id="rId5" Type="http://schemas.openxmlformats.org/officeDocument/2006/relationships/tags" Target="../tags/tag721.xml"/><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gif"/><Relationship Id="rId4" Type="http://schemas.openxmlformats.org/officeDocument/2006/relationships/tags" Target="../tags/tag720.xml"/><Relationship Id="rId9" Type="http://schemas.openxmlformats.org/officeDocument/2006/relationships/image" Target="../media/image1.png"/><Relationship Id="rId14" Type="http://schemas.openxmlformats.org/officeDocument/2006/relationships/image" Target="../media/image56.png"/></Relationships>
</file>

<file path=ppt/slides/_rels/slide14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13.gif"/><Relationship Id="rId3" Type="http://schemas.openxmlformats.org/officeDocument/2006/relationships/tags" Target="../tags/tag726.xml"/><Relationship Id="rId7" Type="http://schemas.openxmlformats.org/officeDocument/2006/relationships/slideLayout" Target="../slideLayouts/slideLayout5.xml"/><Relationship Id="rId12" Type="http://schemas.openxmlformats.org/officeDocument/2006/relationships/image" Target="../media/image712.png"/><Relationship Id="rId17" Type="http://schemas.openxmlformats.org/officeDocument/2006/relationships/image" Target="../media/image717.png"/><Relationship Id="rId2" Type="http://schemas.openxmlformats.org/officeDocument/2006/relationships/tags" Target="../tags/tag725.xml"/><Relationship Id="rId16" Type="http://schemas.openxmlformats.org/officeDocument/2006/relationships/image" Target="../media/image716.png"/><Relationship Id="rId1" Type="http://schemas.openxmlformats.org/officeDocument/2006/relationships/tags" Target="../tags/tag724.xml"/><Relationship Id="rId6" Type="http://schemas.openxmlformats.org/officeDocument/2006/relationships/tags" Target="../tags/tag729.xml"/><Relationship Id="rId11" Type="http://schemas.openxmlformats.org/officeDocument/2006/relationships/image" Target="../media/image711.png"/><Relationship Id="rId5" Type="http://schemas.openxmlformats.org/officeDocument/2006/relationships/tags" Target="../tags/tag728.xml"/><Relationship Id="rId15" Type="http://schemas.openxmlformats.org/officeDocument/2006/relationships/image" Target="../media/image715.png"/><Relationship Id="rId10" Type="http://schemas.openxmlformats.org/officeDocument/2006/relationships/image" Target="../media/image710.png"/><Relationship Id="rId4" Type="http://schemas.openxmlformats.org/officeDocument/2006/relationships/tags" Target="../tags/tag727.xml"/><Relationship Id="rId9" Type="http://schemas.openxmlformats.org/officeDocument/2006/relationships/image" Target="../media/image709.gif"/><Relationship Id="rId14" Type="http://schemas.openxmlformats.org/officeDocument/2006/relationships/image" Target="../media/image714.png"/></Relationships>
</file>

<file path=ppt/slides/_rels/slide144.xml.rels><?xml version="1.0" encoding="UTF-8" standalone="yes"?>
<Relationships xmlns="http://schemas.openxmlformats.org/package/2006/relationships"><Relationship Id="rId8" Type="http://schemas.openxmlformats.org/officeDocument/2006/relationships/image" Target="../media/image718.png"/><Relationship Id="rId3" Type="http://schemas.openxmlformats.org/officeDocument/2006/relationships/tags" Target="../tags/tag732.xml"/><Relationship Id="rId7" Type="http://schemas.openxmlformats.org/officeDocument/2006/relationships/image" Target="../media/image1.png"/><Relationship Id="rId12" Type="http://schemas.openxmlformats.org/officeDocument/2006/relationships/image" Target="../media/image722.png"/><Relationship Id="rId2" Type="http://schemas.openxmlformats.org/officeDocument/2006/relationships/tags" Target="../tags/tag731.xml"/><Relationship Id="rId1" Type="http://schemas.openxmlformats.org/officeDocument/2006/relationships/tags" Target="../tags/tag730.xml"/><Relationship Id="rId6" Type="http://schemas.openxmlformats.org/officeDocument/2006/relationships/slideLayout" Target="../slideLayouts/slideLayout5.xml"/><Relationship Id="rId11" Type="http://schemas.openxmlformats.org/officeDocument/2006/relationships/image" Target="../media/image721.png"/><Relationship Id="rId5" Type="http://schemas.openxmlformats.org/officeDocument/2006/relationships/tags" Target="../tags/tag734.xml"/><Relationship Id="rId10" Type="http://schemas.openxmlformats.org/officeDocument/2006/relationships/image" Target="../media/image720.png"/><Relationship Id="rId4" Type="http://schemas.openxmlformats.org/officeDocument/2006/relationships/tags" Target="../tags/tag733.xml"/><Relationship Id="rId9" Type="http://schemas.openxmlformats.org/officeDocument/2006/relationships/image" Target="../media/image719.png"/></Relationships>
</file>

<file path=ppt/slides/_rels/slide145.xml.rels><?xml version="1.0" encoding="UTF-8" standalone="yes"?>
<Relationships xmlns="http://schemas.openxmlformats.org/package/2006/relationships"><Relationship Id="rId8" Type="http://schemas.openxmlformats.org/officeDocument/2006/relationships/image" Target="../media/image715.png"/><Relationship Id="rId13" Type="http://schemas.openxmlformats.org/officeDocument/2006/relationships/image" Target="../media/image727.png"/><Relationship Id="rId3" Type="http://schemas.openxmlformats.org/officeDocument/2006/relationships/tags" Target="../tags/tag737.xml"/><Relationship Id="rId7" Type="http://schemas.openxmlformats.org/officeDocument/2006/relationships/image" Target="../media/image1.png"/><Relationship Id="rId12" Type="http://schemas.openxmlformats.org/officeDocument/2006/relationships/image" Target="../media/image726.png"/><Relationship Id="rId2" Type="http://schemas.openxmlformats.org/officeDocument/2006/relationships/tags" Target="../tags/tag736.xml"/><Relationship Id="rId16" Type="http://schemas.openxmlformats.org/officeDocument/2006/relationships/image" Target="../media/image218.png"/><Relationship Id="rId1" Type="http://schemas.openxmlformats.org/officeDocument/2006/relationships/tags" Target="../tags/tag735.xml"/><Relationship Id="rId6" Type="http://schemas.openxmlformats.org/officeDocument/2006/relationships/slideLayout" Target="../slideLayouts/slideLayout5.xml"/><Relationship Id="rId11" Type="http://schemas.openxmlformats.org/officeDocument/2006/relationships/image" Target="../media/image725.png"/><Relationship Id="rId5" Type="http://schemas.openxmlformats.org/officeDocument/2006/relationships/tags" Target="../tags/tag739.xml"/><Relationship Id="rId15" Type="http://schemas.openxmlformats.org/officeDocument/2006/relationships/image" Target="../media/image729.png"/><Relationship Id="rId10" Type="http://schemas.openxmlformats.org/officeDocument/2006/relationships/image" Target="../media/image724.png"/><Relationship Id="rId4" Type="http://schemas.openxmlformats.org/officeDocument/2006/relationships/tags" Target="../tags/tag738.xml"/><Relationship Id="rId9" Type="http://schemas.openxmlformats.org/officeDocument/2006/relationships/image" Target="../media/image723.gif"/><Relationship Id="rId14" Type="http://schemas.openxmlformats.org/officeDocument/2006/relationships/image" Target="../media/image728.png"/></Relationships>
</file>

<file path=ppt/slides/_rels/slide146.xml.rels><?xml version="1.0" encoding="UTF-8" standalone="yes"?>
<Relationships xmlns="http://schemas.openxmlformats.org/package/2006/relationships"><Relationship Id="rId8" Type="http://schemas.openxmlformats.org/officeDocument/2006/relationships/tags" Target="../tags/tag747.xml"/><Relationship Id="rId13" Type="http://schemas.openxmlformats.org/officeDocument/2006/relationships/image" Target="../media/image1.png"/><Relationship Id="rId18" Type="http://schemas.openxmlformats.org/officeDocument/2006/relationships/image" Target="../media/image734.png"/><Relationship Id="rId26" Type="http://schemas.openxmlformats.org/officeDocument/2006/relationships/image" Target="../media/image742.png"/><Relationship Id="rId3" Type="http://schemas.openxmlformats.org/officeDocument/2006/relationships/tags" Target="../tags/tag742.xml"/><Relationship Id="rId21" Type="http://schemas.openxmlformats.org/officeDocument/2006/relationships/image" Target="../media/image737.png"/><Relationship Id="rId7" Type="http://schemas.openxmlformats.org/officeDocument/2006/relationships/tags" Target="../tags/tag746.xml"/><Relationship Id="rId12" Type="http://schemas.openxmlformats.org/officeDocument/2006/relationships/slideLayout" Target="../slideLayouts/slideLayout5.xml"/><Relationship Id="rId17" Type="http://schemas.openxmlformats.org/officeDocument/2006/relationships/image" Target="../media/image733.png"/><Relationship Id="rId25" Type="http://schemas.openxmlformats.org/officeDocument/2006/relationships/image" Target="../media/image741.png"/><Relationship Id="rId2" Type="http://schemas.openxmlformats.org/officeDocument/2006/relationships/tags" Target="../tags/tag741.xml"/><Relationship Id="rId16" Type="http://schemas.openxmlformats.org/officeDocument/2006/relationships/image" Target="../media/image732.png"/><Relationship Id="rId20" Type="http://schemas.openxmlformats.org/officeDocument/2006/relationships/image" Target="../media/image736.png"/><Relationship Id="rId1" Type="http://schemas.openxmlformats.org/officeDocument/2006/relationships/tags" Target="../tags/tag740.xml"/><Relationship Id="rId6" Type="http://schemas.openxmlformats.org/officeDocument/2006/relationships/tags" Target="../tags/tag745.xml"/><Relationship Id="rId11" Type="http://schemas.openxmlformats.org/officeDocument/2006/relationships/tags" Target="../tags/tag750.xml"/><Relationship Id="rId24" Type="http://schemas.openxmlformats.org/officeDocument/2006/relationships/image" Target="../media/image740.png"/><Relationship Id="rId5" Type="http://schemas.openxmlformats.org/officeDocument/2006/relationships/tags" Target="../tags/tag744.xml"/><Relationship Id="rId15" Type="http://schemas.openxmlformats.org/officeDocument/2006/relationships/image" Target="../media/image731.png"/><Relationship Id="rId23" Type="http://schemas.openxmlformats.org/officeDocument/2006/relationships/image" Target="../media/image739.png"/><Relationship Id="rId10" Type="http://schemas.openxmlformats.org/officeDocument/2006/relationships/tags" Target="../tags/tag749.xml"/><Relationship Id="rId19" Type="http://schemas.openxmlformats.org/officeDocument/2006/relationships/image" Target="../media/image735.png"/><Relationship Id="rId4" Type="http://schemas.openxmlformats.org/officeDocument/2006/relationships/tags" Target="../tags/tag743.xml"/><Relationship Id="rId9" Type="http://schemas.openxmlformats.org/officeDocument/2006/relationships/tags" Target="../tags/tag748.xml"/><Relationship Id="rId14" Type="http://schemas.openxmlformats.org/officeDocument/2006/relationships/image" Target="../media/image730.png"/><Relationship Id="rId22" Type="http://schemas.openxmlformats.org/officeDocument/2006/relationships/image" Target="../media/image738.png"/></Relationships>
</file>

<file path=ppt/slides/_rels/slide147.xml.rels><?xml version="1.0" encoding="UTF-8" standalone="yes"?>
<Relationships xmlns="http://schemas.openxmlformats.org/package/2006/relationships"><Relationship Id="rId13" Type="http://schemas.openxmlformats.org/officeDocument/2006/relationships/tags" Target="../tags/tag763.xml"/><Relationship Id="rId18" Type="http://schemas.openxmlformats.org/officeDocument/2006/relationships/image" Target="../media/image744.png"/><Relationship Id="rId26" Type="http://schemas.openxmlformats.org/officeDocument/2006/relationships/image" Target="../media/image749.png"/><Relationship Id="rId3" Type="http://schemas.openxmlformats.org/officeDocument/2006/relationships/tags" Target="../tags/tag753.xml"/><Relationship Id="rId21" Type="http://schemas.openxmlformats.org/officeDocument/2006/relationships/image" Target="../media/image746.png"/><Relationship Id="rId7" Type="http://schemas.openxmlformats.org/officeDocument/2006/relationships/tags" Target="../tags/tag757.xml"/><Relationship Id="rId12" Type="http://schemas.openxmlformats.org/officeDocument/2006/relationships/tags" Target="../tags/tag762.xml"/><Relationship Id="rId17" Type="http://schemas.openxmlformats.org/officeDocument/2006/relationships/image" Target="../media/image743.png"/><Relationship Id="rId25" Type="http://schemas.openxmlformats.org/officeDocument/2006/relationships/image" Target="../media/image748.png"/><Relationship Id="rId33" Type="http://schemas.openxmlformats.org/officeDocument/2006/relationships/image" Target="../media/image756.png"/><Relationship Id="rId2" Type="http://schemas.openxmlformats.org/officeDocument/2006/relationships/tags" Target="../tags/tag752.xml"/><Relationship Id="rId16" Type="http://schemas.openxmlformats.org/officeDocument/2006/relationships/image" Target="../media/image1.png"/><Relationship Id="rId20" Type="http://schemas.openxmlformats.org/officeDocument/2006/relationships/image" Target="../media/image745.png"/><Relationship Id="rId29" Type="http://schemas.openxmlformats.org/officeDocument/2006/relationships/image" Target="../media/image752.png"/><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24" Type="http://schemas.microsoft.com/office/2007/relationships/hdphoto" Target="../media/hdphoto5.wdp"/><Relationship Id="rId32" Type="http://schemas.openxmlformats.org/officeDocument/2006/relationships/image" Target="../media/image755.png"/><Relationship Id="rId5" Type="http://schemas.openxmlformats.org/officeDocument/2006/relationships/tags" Target="../tags/tag755.xml"/><Relationship Id="rId15" Type="http://schemas.openxmlformats.org/officeDocument/2006/relationships/slideLayout" Target="../slideLayouts/slideLayout5.xml"/><Relationship Id="rId23" Type="http://schemas.openxmlformats.org/officeDocument/2006/relationships/image" Target="../media/image747.png"/><Relationship Id="rId28" Type="http://schemas.openxmlformats.org/officeDocument/2006/relationships/image" Target="../media/image751.png"/><Relationship Id="rId10" Type="http://schemas.openxmlformats.org/officeDocument/2006/relationships/tags" Target="../tags/tag760.xml"/><Relationship Id="rId19" Type="http://schemas.openxmlformats.org/officeDocument/2006/relationships/image" Target="../media/image735.png"/><Relationship Id="rId31" Type="http://schemas.openxmlformats.org/officeDocument/2006/relationships/image" Target="../media/image754.png"/><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tags" Target="../tags/tag764.xml"/><Relationship Id="rId22" Type="http://schemas.openxmlformats.org/officeDocument/2006/relationships/image" Target="../media/image736.png"/><Relationship Id="rId27" Type="http://schemas.openxmlformats.org/officeDocument/2006/relationships/image" Target="../media/image750.png"/><Relationship Id="rId30" Type="http://schemas.openxmlformats.org/officeDocument/2006/relationships/image" Target="../media/image753.png"/><Relationship Id="rId8" Type="http://schemas.openxmlformats.org/officeDocument/2006/relationships/tags" Target="../tags/tag758.xml"/></Relationships>
</file>

<file path=ppt/slides/_rels/slide148.xml.rels><?xml version="1.0" encoding="UTF-8" standalone="yes"?>
<Relationships xmlns="http://schemas.openxmlformats.org/package/2006/relationships"><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image" Target="../media/image761.png"/><Relationship Id="rId39" Type="http://schemas.openxmlformats.org/officeDocument/2006/relationships/image" Target="../media/image774.png"/><Relationship Id="rId21" Type="http://schemas.openxmlformats.org/officeDocument/2006/relationships/image" Target="../media/image1.png"/><Relationship Id="rId34" Type="http://schemas.openxmlformats.org/officeDocument/2006/relationships/image" Target="../media/image769.png"/><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image" Target="../media/image760.png"/><Relationship Id="rId33" Type="http://schemas.openxmlformats.org/officeDocument/2006/relationships/image" Target="../media/image768.png"/><Relationship Id="rId38" Type="http://schemas.openxmlformats.org/officeDocument/2006/relationships/image" Target="../media/image773.png"/><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slideLayout" Target="../slideLayouts/slideLayout5.xml"/><Relationship Id="rId29" Type="http://schemas.openxmlformats.org/officeDocument/2006/relationships/image" Target="../media/image764.png"/><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image" Target="../media/image759.png"/><Relationship Id="rId32" Type="http://schemas.openxmlformats.org/officeDocument/2006/relationships/image" Target="../media/image767.png"/><Relationship Id="rId37" Type="http://schemas.openxmlformats.org/officeDocument/2006/relationships/image" Target="../media/image772.png"/><Relationship Id="rId40" Type="http://schemas.openxmlformats.org/officeDocument/2006/relationships/image" Target="../media/image775.png"/><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image" Target="../media/image758.png"/><Relationship Id="rId28" Type="http://schemas.openxmlformats.org/officeDocument/2006/relationships/image" Target="../media/image763.png"/><Relationship Id="rId36" Type="http://schemas.openxmlformats.org/officeDocument/2006/relationships/image" Target="../media/image771.png"/><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image" Target="../media/image766.png"/><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image" Target="../media/image757.png"/><Relationship Id="rId27" Type="http://schemas.openxmlformats.org/officeDocument/2006/relationships/image" Target="../media/image762.png"/><Relationship Id="rId30" Type="http://schemas.openxmlformats.org/officeDocument/2006/relationships/image" Target="../media/image765.png"/><Relationship Id="rId35" Type="http://schemas.openxmlformats.org/officeDocument/2006/relationships/image" Target="../media/image770.png"/><Relationship Id="rId8" Type="http://schemas.openxmlformats.org/officeDocument/2006/relationships/tags" Target="../tags/tag772.xml"/><Relationship Id="rId3" Type="http://schemas.openxmlformats.org/officeDocument/2006/relationships/tags" Target="../tags/tag767.xml"/></Relationships>
</file>

<file path=ppt/slides/_rels/slide149.xml.rels><?xml version="1.0" encoding="UTF-8" standalone="yes"?>
<Relationships xmlns="http://schemas.openxmlformats.org/package/2006/relationships"><Relationship Id="rId13" Type="http://schemas.openxmlformats.org/officeDocument/2006/relationships/tags" Target="../tags/tag796.xml"/><Relationship Id="rId18" Type="http://schemas.openxmlformats.org/officeDocument/2006/relationships/image" Target="../media/image776.png"/><Relationship Id="rId26" Type="http://schemas.openxmlformats.org/officeDocument/2006/relationships/image" Target="../media/image782.png"/><Relationship Id="rId3" Type="http://schemas.openxmlformats.org/officeDocument/2006/relationships/tags" Target="../tags/tag786.xml"/><Relationship Id="rId21" Type="http://schemas.openxmlformats.org/officeDocument/2006/relationships/image" Target="../media/image777.png"/><Relationship Id="rId34" Type="http://schemas.openxmlformats.org/officeDocument/2006/relationships/image" Target="../media/image790.png"/><Relationship Id="rId7" Type="http://schemas.openxmlformats.org/officeDocument/2006/relationships/tags" Target="../tags/tag790.xml"/><Relationship Id="rId12" Type="http://schemas.openxmlformats.org/officeDocument/2006/relationships/tags" Target="../tags/tag795.xml"/><Relationship Id="rId17" Type="http://schemas.openxmlformats.org/officeDocument/2006/relationships/image" Target="../media/image1.png"/><Relationship Id="rId25" Type="http://schemas.openxmlformats.org/officeDocument/2006/relationships/image" Target="../media/image781.png"/><Relationship Id="rId33" Type="http://schemas.openxmlformats.org/officeDocument/2006/relationships/image" Target="../media/image789.png"/><Relationship Id="rId2" Type="http://schemas.openxmlformats.org/officeDocument/2006/relationships/tags" Target="../tags/tag785.xml"/><Relationship Id="rId16" Type="http://schemas.openxmlformats.org/officeDocument/2006/relationships/slideLayout" Target="../slideLayouts/slideLayout5.xml"/><Relationship Id="rId20" Type="http://schemas.openxmlformats.org/officeDocument/2006/relationships/image" Target="../media/image761.png"/><Relationship Id="rId29" Type="http://schemas.openxmlformats.org/officeDocument/2006/relationships/image" Target="../media/image785.png"/><Relationship Id="rId1" Type="http://schemas.openxmlformats.org/officeDocument/2006/relationships/tags" Target="../tags/tag784.xml"/><Relationship Id="rId6" Type="http://schemas.openxmlformats.org/officeDocument/2006/relationships/tags" Target="../tags/tag789.xml"/><Relationship Id="rId11" Type="http://schemas.openxmlformats.org/officeDocument/2006/relationships/tags" Target="../tags/tag794.xml"/><Relationship Id="rId24" Type="http://schemas.openxmlformats.org/officeDocument/2006/relationships/image" Target="../media/image780.png"/><Relationship Id="rId32" Type="http://schemas.openxmlformats.org/officeDocument/2006/relationships/image" Target="../media/image788.png"/><Relationship Id="rId5" Type="http://schemas.openxmlformats.org/officeDocument/2006/relationships/tags" Target="../tags/tag788.xml"/><Relationship Id="rId15" Type="http://schemas.openxmlformats.org/officeDocument/2006/relationships/tags" Target="../tags/tag798.xml"/><Relationship Id="rId23" Type="http://schemas.openxmlformats.org/officeDocument/2006/relationships/image" Target="../media/image779.png"/><Relationship Id="rId28" Type="http://schemas.openxmlformats.org/officeDocument/2006/relationships/image" Target="../media/image784.png"/><Relationship Id="rId10" Type="http://schemas.openxmlformats.org/officeDocument/2006/relationships/tags" Target="../tags/tag793.xml"/><Relationship Id="rId19" Type="http://schemas.openxmlformats.org/officeDocument/2006/relationships/image" Target="../media/image760.png"/><Relationship Id="rId31" Type="http://schemas.openxmlformats.org/officeDocument/2006/relationships/image" Target="../media/image787.png"/><Relationship Id="rId4" Type="http://schemas.openxmlformats.org/officeDocument/2006/relationships/tags" Target="../tags/tag787.xml"/><Relationship Id="rId9" Type="http://schemas.openxmlformats.org/officeDocument/2006/relationships/tags" Target="../tags/tag792.xml"/><Relationship Id="rId14" Type="http://schemas.openxmlformats.org/officeDocument/2006/relationships/tags" Target="../tags/tag797.xml"/><Relationship Id="rId22" Type="http://schemas.openxmlformats.org/officeDocument/2006/relationships/image" Target="../media/image778.png"/><Relationship Id="rId27" Type="http://schemas.openxmlformats.org/officeDocument/2006/relationships/image" Target="../media/image783.png"/><Relationship Id="rId30" Type="http://schemas.openxmlformats.org/officeDocument/2006/relationships/image" Target="../media/image786.png"/><Relationship Id="rId8" Type="http://schemas.openxmlformats.org/officeDocument/2006/relationships/tags" Target="../tags/tag791.xml"/></Relationships>
</file>

<file path=ppt/slides/_rels/slide1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5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94.png"/><Relationship Id="rId3" Type="http://schemas.openxmlformats.org/officeDocument/2006/relationships/tags" Target="../tags/tag801.xml"/><Relationship Id="rId7" Type="http://schemas.openxmlformats.org/officeDocument/2006/relationships/slideLayout" Target="../slideLayouts/slideLayout5.xml"/><Relationship Id="rId12" Type="http://schemas.openxmlformats.org/officeDocument/2006/relationships/image" Target="../media/image793.png"/><Relationship Id="rId2" Type="http://schemas.openxmlformats.org/officeDocument/2006/relationships/tags" Target="../tags/tag800.xml"/><Relationship Id="rId16" Type="http://schemas.openxmlformats.org/officeDocument/2006/relationships/image" Target="../media/image218.png"/><Relationship Id="rId1" Type="http://schemas.openxmlformats.org/officeDocument/2006/relationships/tags" Target="../tags/tag799.xml"/><Relationship Id="rId6" Type="http://schemas.openxmlformats.org/officeDocument/2006/relationships/tags" Target="../tags/tag804.xml"/><Relationship Id="rId11" Type="http://schemas.openxmlformats.org/officeDocument/2006/relationships/image" Target="../media/image716.png"/><Relationship Id="rId5" Type="http://schemas.openxmlformats.org/officeDocument/2006/relationships/tags" Target="../tags/tag803.xml"/><Relationship Id="rId15" Type="http://schemas.openxmlformats.org/officeDocument/2006/relationships/image" Target="../media/image796.png"/><Relationship Id="rId10" Type="http://schemas.openxmlformats.org/officeDocument/2006/relationships/image" Target="../media/image792.png"/><Relationship Id="rId4" Type="http://schemas.openxmlformats.org/officeDocument/2006/relationships/tags" Target="../tags/tag802.xml"/><Relationship Id="rId9" Type="http://schemas.openxmlformats.org/officeDocument/2006/relationships/image" Target="../media/image791.png"/><Relationship Id="rId14" Type="http://schemas.openxmlformats.org/officeDocument/2006/relationships/image" Target="../media/image795.png"/></Relationships>
</file>

<file path=ppt/slides/_rels/slide151.xml.rels><?xml version="1.0" encoding="UTF-8" standalone="yes"?>
<Relationships xmlns="http://schemas.openxmlformats.org/package/2006/relationships"><Relationship Id="rId8" Type="http://schemas.openxmlformats.org/officeDocument/2006/relationships/tags" Target="../tags/tag812.xml"/><Relationship Id="rId13" Type="http://schemas.openxmlformats.org/officeDocument/2006/relationships/slideLayout" Target="../slideLayouts/slideLayout5.xml"/><Relationship Id="rId18" Type="http://schemas.openxmlformats.org/officeDocument/2006/relationships/image" Target="../media/image800.png"/><Relationship Id="rId26" Type="http://schemas.openxmlformats.org/officeDocument/2006/relationships/image" Target="../media/image762.png"/><Relationship Id="rId3" Type="http://schemas.openxmlformats.org/officeDocument/2006/relationships/tags" Target="../tags/tag807.xml"/><Relationship Id="rId21" Type="http://schemas.openxmlformats.org/officeDocument/2006/relationships/image" Target="../media/image803.png"/><Relationship Id="rId7" Type="http://schemas.openxmlformats.org/officeDocument/2006/relationships/tags" Target="../tags/tag811.xml"/><Relationship Id="rId12" Type="http://schemas.openxmlformats.org/officeDocument/2006/relationships/tags" Target="../tags/tag816.xml"/><Relationship Id="rId17" Type="http://schemas.openxmlformats.org/officeDocument/2006/relationships/image" Target="../media/image799.png"/><Relationship Id="rId25" Type="http://schemas.openxmlformats.org/officeDocument/2006/relationships/image" Target="../media/image807.png"/><Relationship Id="rId2" Type="http://schemas.openxmlformats.org/officeDocument/2006/relationships/tags" Target="../tags/tag806.xml"/><Relationship Id="rId16" Type="http://schemas.openxmlformats.org/officeDocument/2006/relationships/image" Target="../media/image798.png"/><Relationship Id="rId20" Type="http://schemas.openxmlformats.org/officeDocument/2006/relationships/image" Target="../media/image802.jpeg"/><Relationship Id="rId1" Type="http://schemas.openxmlformats.org/officeDocument/2006/relationships/tags" Target="../tags/tag805.xml"/><Relationship Id="rId6" Type="http://schemas.openxmlformats.org/officeDocument/2006/relationships/tags" Target="../tags/tag810.xml"/><Relationship Id="rId11" Type="http://schemas.openxmlformats.org/officeDocument/2006/relationships/tags" Target="../tags/tag815.xml"/><Relationship Id="rId24" Type="http://schemas.openxmlformats.org/officeDocument/2006/relationships/image" Target="../media/image806.png"/><Relationship Id="rId5" Type="http://schemas.openxmlformats.org/officeDocument/2006/relationships/tags" Target="../tags/tag809.xml"/><Relationship Id="rId15" Type="http://schemas.openxmlformats.org/officeDocument/2006/relationships/image" Target="../media/image797.png"/><Relationship Id="rId23" Type="http://schemas.openxmlformats.org/officeDocument/2006/relationships/image" Target="../media/image805.png"/><Relationship Id="rId28" Type="http://schemas.openxmlformats.org/officeDocument/2006/relationships/image" Target="../media/image809.png"/><Relationship Id="rId10" Type="http://schemas.openxmlformats.org/officeDocument/2006/relationships/tags" Target="../tags/tag814.xml"/><Relationship Id="rId19" Type="http://schemas.openxmlformats.org/officeDocument/2006/relationships/image" Target="../media/image801.png"/><Relationship Id="rId4" Type="http://schemas.openxmlformats.org/officeDocument/2006/relationships/tags" Target="../tags/tag808.xml"/><Relationship Id="rId9" Type="http://schemas.openxmlformats.org/officeDocument/2006/relationships/tags" Target="../tags/tag813.xml"/><Relationship Id="rId14" Type="http://schemas.openxmlformats.org/officeDocument/2006/relationships/image" Target="../media/image1.png"/><Relationship Id="rId22" Type="http://schemas.openxmlformats.org/officeDocument/2006/relationships/image" Target="../media/image804.png"/><Relationship Id="rId27" Type="http://schemas.openxmlformats.org/officeDocument/2006/relationships/image" Target="../media/image808.png"/></Relationships>
</file>

<file path=ppt/slides/_rels/slide152.xml.rels><?xml version="1.0" encoding="UTF-8" standalone="yes"?>
<Relationships xmlns="http://schemas.openxmlformats.org/package/2006/relationships"><Relationship Id="rId13" Type="http://schemas.openxmlformats.org/officeDocument/2006/relationships/tags" Target="../tags/tag829.xml"/><Relationship Id="rId18" Type="http://schemas.openxmlformats.org/officeDocument/2006/relationships/slideLayout" Target="../slideLayouts/slideLayout5.xml"/><Relationship Id="rId26" Type="http://schemas.openxmlformats.org/officeDocument/2006/relationships/image" Target="../media/image815.png"/><Relationship Id="rId21" Type="http://schemas.openxmlformats.org/officeDocument/2006/relationships/image" Target="../media/image811.png"/><Relationship Id="rId34" Type="http://schemas.openxmlformats.org/officeDocument/2006/relationships/image" Target="../media/image821.png"/><Relationship Id="rId7" Type="http://schemas.openxmlformats.org/officeDocument/2006/relationships/tags" Target="../tags/tag823.xml"/><Relationship Id="rId12" Type="http://schemas.openxmlformats.org/officeDocument/2006/relationships/tags" Target="../tags/tag828.xml"/><Relationship Id="rId17" Type="http://schemas.openxmlformats.org/officeDocument/2006/relationships/tags" Target="../tags/tag833.xml"/><Relationship Id="rId25" Type="http://schemas.openxmlformats.org/officeDocument/2006/relationships/image" Target="../media/image814.png"/><Relationship Id="rId33" Type="http://schemas.openxmlformats.org/officeDocument/2006/relationships/image" Target="../media/image820.png"/><Relationship Id="rId2" Type="http://schemas.openxmlformats.org/officeDocument/2006/relationships/tags" Target="../tags/tag818.xml"/><Relationship Id="rId16" Type="http://schemas.openxmlformats.org/officeDocument/2006/relationships/tags" Target="../tags/tag832.xml"/><Relationship Id="rId20" Type="http://schemas.openxmlformats.org/officeDocument/2006/relationships/image" Target="../media/image810.png"/><Relationship Id="rId29" Type="http://schemas.openxmlformats.org/officeDocument/2006/relationships/image" Target="../media/image762.png"/><Relationship Id="rId1" Type="http://schemas.openxmlformats.org/officeDocument/2006/relationships/tags" Target="../tags/tag817.xml"/><Relationship Id="rId6" Type="http://schemas.openxmlformats.org/officeDocument/2006/relationships/tags" Target="../tags/tag822.xml"/><Relationship Id="rId11" Type="http://schemas.openxmlformats.org/officeDocument/2006/relationships/tags" Target="../tags/tag827.xml"/><Relationship Id="rId24" Type="http://schemas.openxmlformats.org/officeDocument/2006/relationships/image" Target="../media/image813.png"/><Relationship Id="rId32" Type="http://schemas.openxmlformats.org/officeDocument/2006/relationships/image" Target="../media/image819.png"/><Relationship Id="rId37" Type="http://schemas.openxmlformats.org/officeDocument/2006/relationships/image" Target="../media/image824.png"/><Relationship Id="rId5" Type="http://schemas.openxmlformats.org/officeDocument/2006/relationships/tags" Target="../tags/tag821.xml"/><Relationship Id="rId15" Type="http://schemas.openxmlformats.org/officeDocument/2006/relationships/tags" Target="../tags/tag831.xml"/><Relationship Id="rId23" Type="http://schemas.openxmlformats.org/officeDocument/2006/relationships/image" Target="../media/image812.png"/><Relationship Id="rId28" Type="http://schemas.openxmlformats.org/officeDocument/2006/relationships/image" Target="../media/image816.png"/><Relationship Id="rId36" Type="http://schemas.openxmlformats.org/officeDocument/2006/relationships/image" Target="../media/image823.png"/><Relationship Id="rId10" Type="http://schemas.openxmlformats.org/officeDocument/2006/relationships/tags" Target="../tags/tag826.xml"/><Relationship Id="rId19" Type="http://schemas.openxmlformats.org/officeDocument/2006/relationships/image" Target="../media/image1.png"/><Relationship Id="rId31" Type="http://schemas.openxmlformats.org/officeDocument/2006/relationships/image" Target="../media/image818.png"/><Relationship Id="rId4" Type="http://schemas.openxmlformats.org/officeDocument/2006/relationships/tags" Target="../tags/tag820.xml"/><Relationship Id="rId9" Type="http://schemas.openxmlformats.org/officeDocument/2006/relationships/tags" Target="../tags/tag825.xml"/><Relationship Id="rId14" Type="http://schemas.openxmlformats.org/officeDocument/2006/relationships/tags" Target="../tags/tag830.xml"/><Relationship Id="rId22" Type="http://schemas.openxmlformats.org/officeDocument/2006/relationships/image" Target="../media/image681.png"/><Relationship Id="rId27" Type="http://schemas.openxmlformats.org/officeDocument/2006/relationships/image" Target="../media/image739.png"/><Relationship Id="rId30" Type="http://schemas.openxmlformats.org/officeDocument/2006/relationships/image" Target="../media/image817.png"/><Relationship Id="rId35" Type="http://schemas.openxmlformats.org/officeDocument/2006/relationships/image" Target="../media/image822.png"/><Relationship Id="rId8" Type="http://schemas.openxmlformats.org/officeDocument/2006/relationships/tags" Target="../tags/tag824.xml"/><Relationship Id="rId3" Type="http://schemas.openxmlformats.org/officeDocument/2006/relationships/tags" Target="../tags/tag819.xml"/></Relationships>
</file>

<file path=ppt/slides/_rels/slide153.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829.png"/><Relationship Id="rId18" Type="http://schemas.openxmlformats.org/officeDocument/2006/relationships/image" Target="../media/image834.gif"/><Relationship Id="rId3" Type="http://schemas.openxmlformats.org/officeDocument/2006/relationships/tags" Target="../tags/tag836.xml"/><Relationship Id="rId7" Type="http://schemas.openxmlformats.org/officeDocument/2006/relationships/tags" Target="../tags/tag840.xml"/><Relationship Id="rId12" Type="http://schemas.openxmlformats.org/officeDocument/2006/relationships/image" Target="../media/image827.png"/><Relationship Id="rId17" Type="http://schemas.openxmlformats.org/officeDocument/2006/relationships/image" Target="../media/image833.gif"/><Relationship Id="rId2" Type="http://schemas.openxmlformats.org/officeDocument/2006/relationships/tags" Target="../tags/tag835.xml"/><Relationship Id="rId16" Type="http://schemas.openxmlformats.org/officeDocument/2006/relationships/image" Target="../media/image832.png"/><Relationship Id="rId1" Type="http://schemas.openxmlformats.org/officeDocument/2006/relationships/tags" Target="../tags/tag834.xml"/><Relationship Id="rId6" Type="http://schemas.openxmlformats.org/officeDocument/2006/relationships/tags" Target="../tags/tag839.xml"/><Relationship Id="rId11" Type="http://schemas.openxmlformats.org/officeDocument/2006/relationships/image" Target="../media/image826.png"/><Relationship Id="rId5" Type="http://schemas.openxmlformats.org/officeDocument/2006/relationships/tags" Target="../tags/tag838.xml"/><Relationship Id="rId15" Type="http://schemas.openxmlformats.org/officeDocument/2006/relationships/image" Target="../media/image831.png"/><Relationship Id="rId10" Type="http://schemas.openxmlformats.org/officeDocument/2006/relationships/image" Target="../media/image825.png"/><Relationship Id="rId19" Type="http://schemas.openxmlformats.org/officeDocument/2006/relationships/image" Target="../media/image717.png"/><Relationship Id="rId4" Type="http://schemas.openxmlformats.org/officeDocument/2006/relationships/tags" Target="../tags/tag837.xml"/><Relationship Id="rId9" Type="http://schemas.openxmlformats.org/officeDocument/2006/relationships/image" Target="../media/image1.png"/><Relationship Id="rId14" Type="http://schemas.openxmlformats.org/officeDocument/2006/relationships/image" Target="../media/image830.png"/></Relationships>
</file>

<file path=ppt/slides/_rels/slide154.xml.rels><?xml version="1.0" encoding="UTF-8" standalone="yes"?>
<Relationships xmlns="http://schemas.openxmlformats.org/package/2006/relationships"><Relationship Id="rId13" Type="http://schemas.openxmlformats.org/officeDocument/2006/relationships/tags" Target="../tags/tag853.xml"/><Relationship Id="rId18" Type="http://schemas.openxmlformats.org/officeDocument/2006/relationships/tags" Target="../tags/tag858.xml"/><Relationship Id="rId26" Type="http://schemas.openxmlformats.org/officeDocument/2006/relationships/image" Target="../media/image839.png"/><Relationship Id="rId39" Type="http://schemas.openxmlformats.org/officeDocument/2006/relationships/image" Target="../media/image852.png"/><Relationship Id="rId21" Type="http://schemas.openxmlformats.org/officeDocument/2006/relationships/image" Target="../media/image1.png"/><Relationship Id="rId34" Type="http://schemas.openxmlformats.org/officeDocument/2006/relationships/image" Target="../media/image847.png"/><Relationship Id="rId42" Type="http://schemas.openxmlformats.org/officeDocument/2006/relationships/image" Target="../media/image855.png"/><Relationship Id="rId7" Type="http://schemas.openxmlformats.org/officeDocument/2006/relationships/tags" Target="../tags/tag847.xml"/><Relationship Id="rId2" Type="http://schemas.openxmlformats.org/officeDocument/2006/relationships/tags" Target="../tags/tag842.xml"/><Relationship Id="rId16" Type="http://schemas.openxmlformats.org/officeDocument/2006/relationships/tags" Target="../tags/tag856.xml"/><Relationship Id="rId20" Type="http://schemas.openxmlformats.org/officeDocument/2006/relationships/slideLayout" Target="../slideLayouts/slideLayout5.xml"/><Relationship Id="rId29" Type="http://schemas.openxmlformats.org/officeDocument/2006/relationships/image" Target="../media/image842.png"/><Relationship Id="rId41" Type="http://schemas.openxmlformats.org/officeDocument/2006/relationships/image" Target="../media/image854.png"/><Relationship Id="rId1" Type="http://schemas.openxmlformats.org/officeDocument/2006/relationships/tags" Target="../tags/tag841.xml"/><Relationship Id="rId6" Type="http://schemas.openxmlformats.org/officeDocument/2006/relationships/tags" Target="../tags/tag846.xml"/><Relationship Id="rId11" Type="http://schemas.openxmlformats.org/officeDocument/2006/relationships/tags" Target="../tags/tag851.xml"/><Relationship Id="rId24" Type="http://schemas.openxmlformats.org/officeDocument/2006/relationships/image" Target="../media/image837.png"/><Relationship Id="rId32" Type="http://schemas.openxmlformats.org/officeDocument/2006/relationships/image" Target="../media/image845.png"/><Relationship Id="rId37" Type="http://schemas.openxmlformats.org/officeDocument/2006/relationships/image" Target="../media/image850.png"/><Relationship Id="rId40" Type="http://schemas.openxmlformats.org/officeDocument/2006/relationships/image" Target="../media/image853.png"/><Relationship Id="rId5" Type="http://schemas.openxmlformats.org/officeDocument/2006/relationships/tags" Target="../tags/tag845.xml"/><Relationship Id="rId15" Type="http://schemas.openxmlformats.org/officeDocument/2006/relationships/tags" Target="../tags/tag855.xml"/><Relationship Id="rId23" Type="http://schemas.openxmlformats.org/officeDocument/2006/relationships/image" Target="../media/image836.png"/><Relationship Id="rId28" Type="http://schemas.openxmlformats.org/officeDocument/2006/relationships/image" Target="../media/image841.png"/><Relationship Id="rId36" Type="http://schemas.openxmlformats.org/officeDocument/2006/relationships/image" Target="../media/image849.png"/><Relationship Id="rId10" Type="http://schemas.openxmlformats.org/officeDocument/2006/relationships/tags" Target="../tags/tag850.xml"/><Relationship Id="rId19" Type="http://schemas.openxmlformats.org/officeDocument/2006/relationships/tags" Target="../tags/tag859.xml"/><Relationship Id="rId31" Type="http://schemas.openxmlformats.org/officeDocument/2006/relationships/image" Target="../media/image844.png"/><Relationship Id="rId4" Type="http://schemas.openxmlformats.org/officeDocument/2006/relationships/tags" Target="../tags/tag844.xml"/><Relationship Id="rId9" Type="http://schemas.openxmlformats.org/officeDocument/2006/relationships/tags" Target="../tags/tag849.xml"/><Relationship Id="rId14" Type="http://schemas.openxmlformats.org/officeDocument/2006/relationships/tags" Target="../tags/tag854.xml"/><Relationship Id="rId22" Type="http://schemas.openxmlformats.org/officeDocument/2006/relationships/image" Target="../media/image835.png"/><Relationship Id="rId27" Type="http://schemas.openxmlformats.org/officeDocument/2006/relationships/image" Target="../media/image840.png"/><Relationship Id="rId30" Type="http://schemas.openxmlformats.org/officeDocument/2006/relationships/image" Target="../media/image843.png"/><Relationship Id="rId35" Type="http://schemas.openxmlformats.org/officeDocument/2006/relationships/image" Target="../media/image848.png"/><Relationship Id="rId8" Type="http://schemas.openxmlformats.org/officeDocument/2006/relationships/tags" Target="../tags/tag848.xml"/><Relationship Id="rId3" Type="http://schemas.openxmlformats.org/officeDocument/2006/relationships/tags" Target="../tags/tag843.xml"/><Relationship Id="rId12" Type="http://schemas.openxmlformats.org/officeDocument/2006/relationships/tags" Target="../tags/tag852.xml"/><Relationship Id="rId17" Type="http://schemas.openxmlformats.org/officeDocument/2006/relationships/tags" Target="../tags/tag857.xml"/><Relationship Id="rId25" Type="http://schemas.openxmlformats.org/officeDocument/2006/relationships/image" Target="../media/image838.png"/><Relationship Id="rId33" Type="http://schemas.openxmlformats.org/officeDocument/2006/relationships/image" Target="../media/image846.png"/><Relationship Id="rId38" Type="http://schemas.openxmlformats.org/officeDocument/2006/relationships/image" Target="../media/image851.png"/></Relationships>
</file>

<file path=ppt/slides/_rels/slide155.xml.rels><?xml version="1.0" encoding="UTF-8" standalone="yes"?>
<Relationships xmlns="http://schemas.openxmlformats.org/package/2006/relationships"><Relationship Id="rId13" Type="http://schemas.openxmlformats.org/officeDocument/2006/relationships/tags" Target="../tags/tag872.xml"/><Relationship Id="rId18" Type="http://schemas.openxmlformats.org/officeDocument/2006/relationships/slideLayout" Target="../slideLayouts/slideLayout5.xml"/><Relationship Id="rId26" Type="http://schemas.openxmlformats.org/officeDocument/2006/relationships/image" Target="../media/image859.png"/><Relationship Id="rId21" Type="http://schemas.openxmlformats.org/officeDocument/2006/relationships/image" Target="../media/image857.png"/><Relationship Id="rId34" Type="http://schemas.openxmlformats.org/officeDocument/2006/relationships/image" Target="../media/image868.png"/><Relationship Id="rId7" Type="http://schemas.openxmlformats.org/officeDocument/2006/relationships/tags" Target="../tags/tag866.xml"/><Relationship Id="rId12" Type="http://schemas.openxmlformats.org/officeDocument/2006/relationships/tags" Target="../tags/tag871.xml"/><Relationship Id="rId17" Type="http://schemas.openxmlformats.org/officeDocument/2006/relationships/tags" Target="../tags/tag876.xml"/><Relationship Id="rId25" Type="http://schemas.openxmlformats.org/officeDocument/2006/relationships/image" Target="../media/image858.png"/><Relationship Id="rId33" Type="http://schemas.openxmlformats.org/officeDocument/2006/relationships/image" Target="../media/image867.png"/><Relationship Id="rId38" Type="http://schemas.openxmlformats.org/officeDocument/2006/relationships/image" Target="../media/image872.png"/><Relationship Id="rId2" Type="http://schemas.openxmlformats.org/officeDocument/2006/relationships/tags" Target="../tags/tag861.xml"/><Relationship Id="rId16" Type="http://schemas.openxmlformats.org/officeDocument/2006/relationships/tags" Target="../tags/tag875.xml"/><Relationship Id="rId20" Type="http://schemas.openxmlformats.org/officeDocument/2006/relationships/image" Target="../media/image1.png"/><Relationship Id="rId29" Type="http://schemas.openxmlformats.org/officeDocument/2006/relationships/image" Target="../media/image863.png"/><Relationship Id="rId1" Type="http://schemas.openxmlformats.org/officeDocument/2006/relationships/tags" Target="../tags/tag860.xml"/><Relationship Id="rId6" Type="http://schemas.openxmlformats.org/officeDocument/2006/relationships/tags" Target="../tags/tag865.xml"/><Relationship Id="rId11" Type="http://schemas.openxmlformats.org/officeDocument/2006/relationships/tags" Target="../tags/tag870.xml"/><Relationship Id="rId24" Type="http://schemas.openxmlformats.org/officeDocument/2006/relationships/image" Target="../media/image838.png"/><Relationship Id="rId32" Type="http://schemas.openxmlformats.org/officeDocument/2006/relationships/image" Target="../media/image866.png"/><Relationship Id="rId37" Type="http://schemas.openxmlformats.org/officeDocument/2006/relationships/image" Target="../media/image595.png"/><Relationship Id="rId5" Type="http://schemas.openxmlformats.org/officeDocument/2006/relationships/tags" Target="../tags/tag864.xml"/><Relationship Id="rId15" Type="http://schemas.openxmlformats.org/officeDocument/2006/relationships/tags" Target="../tags/tag874.xml"/><Relationship Id="rId23" Type="http://schemas.openxmlformats.org/officeDocument/2006/relationships/image" Target="../media/image837.png"/><Relationship Id="rId28" Type="http://schemas.openxmlformats.org/officeDocument/2006/relationships/image" Target="../media/image862.png"/><Relationship Id="rId36" Type="http://schemas.openxmlformats.org/officeDocument/2006/relationships/image" Target="../media/image871.png"/><Relationship Id="rId10" Type="http://schemas.openxmlformats.org/officeDocument/2006/relationships/tags" Target="../tags/tag869.xml"/><Relationship Id="rId19" Type="http://schemas.openxmlformats.org/officeDocument/2006/relationships/image" Target="../media/image856.png"/><Relationship Id="rId31" Type="http://schemas.openxmlformats.org/officeDocument/2006/relationships/image" Target="../media/image865.png"/><Relationship Id="rId4" Type="http://schemas.openxmlformats.org/officeDocument/2006/relationships/tags" Target="../tags/tag863.xml"/><Relationship Id="rId9" Type="http://schemas.openxmlformats.org/officeDocument/2006/relationships/tags" Target="../tags/tag868.xml"/><Relationship Id="rId14" Type="http://schemas.openxmlformats.org/officeDocument/2006/relationships/tags" Target="../tags/tag873.xml"/><Relationship Id="rId22" Type="http://schemas.openxmlformats.org/officeDocument/2006/relationships/image" Target="../media/image836.png"/><Relationship Id="rId27" Type="http://schemas.openxmlformats.org/officeDocument/2006/relationships/image" Target="../media/image861.png"/><Relationship Id="rId30" Type="http://schemas.openxmlformats.org/officeDocument/2006/relationships/image" Target="../media/image864.png"/><Relationship Id="rId35" Type="http://schemas.openxmlformats.org/officeDocument/2006/relationships/image" Target="../media/image869.png"/><Relationship Id="rId8" Type="http://schemas.openxmlformats.org/officeDocument/2006/relationships/tags" Target="../tags/tag867.xml"/><Relationship Id="rId3" Type="http://schemas.openxmlformats.org/officeDocument/2006/relationships/tags" Target="../tags/tag862.xml"/></Relationships>
</file>

<file path=ppt/slides/_rels/slide156.xml.rels><?xml version="1.0" encoding="UTF-8" standalone="yes"?>
<Relationships xmlns="http://schemas.openxmlformats.org/package/2006/relationships"><Relationship Id="rId13" Type="http://schemas.openxmlformats.org/officeDocument/2006/relationships/tags" Target="../tags/tag889.xml"/><Relationship Id="rId18" Type="http://schemas.openxmlformats.org/officeDocument/2006/relationships/tags" Target="../tags/tag894.xml"/><Relationship Id="rId26" Type="http://schemas.openxmlformats.org/officeDocument/2006/relationships/image" Target="../media/image836.png"/><Relationship Id="rId39" Type="http://schemas.openxmlformats.org/officeDocument/2006/relationships/image" Target="../media/image882.png"/><Relationship Id="rId21" Type="http://schemas.openxmlformats.org/officeDocument/2006/relationships/tags" Target="../tags/tag897.xml"/><Relationship Id="rId34" Type="http://schemas.openxmlformats.org/officeDocument/2006/relationships/image" Target="../media/image879.png"/><Relationship Id="rId42" Type="http://schemas.openxmlformats.org/officeDocument/2006/relationships/image" Target="../media/image884.png"/><Relationship Id="rId47" Type="http://schemas.openxmlformats.org/officeDocument/2006/relationships/image" Target="../media/image889.png"/><Relationship Id="rId7" Type="http://schemas.openxmlformats.org/officeDocument/2006/relationships/tags" Target="../tags/tag883.xml"/><Relationship Id="rId2" Type="http://schemas.openxmlformats.org/officeDocument/2006/relationships/tags" Target="../tags/tag878.xml"/><Relationship Id="rId16" Type="http://schemas.openxmlformats.org/officeDocument/2006/relationships/tags" Target="../tags/tag892.xml"/><Relationship Id="rId29" Type="http://schemas.openxmlformats.org/officeDocument/2006/relationships/image" Target="../media/image841.png"/><Relationship Id="rId1" Type="http://schemas.openxmlformats.org/officeDocument/2006/relationships/tags" Target="../tags/tag877.xml"/><Relationship Id="rId6" Type="http://schemas.openxmlformats.org/officeDocument/2006/relationships/tags" Target="../tags/tag882.xml"/><Relationship Id="rId11" Type="http://schemas.openxmlformats.org/officeDocument/2006/relationships/tags" Target="../tags/tag887.xml"/><Relationship Id="rId24" Type="http://schemas.openxmlformats.org/officeDocument/2006/relationships/image" Target="../media/image1.png"/><Relationship Id="rId32" Type="http://schemas.openxmlformats.org/officeDocument/2006/relationships/image" Target="../media/image878.png"/><Relationship Id="rId37" Type="http://schemas.openxmlformats.org/officeDocument/2006/relationships/image" Target="../media/image881.png"/><Relationship Id="rId40" Type="http://schemas.openxmlformats.org/officeDocument/2006/relationships/image" Target="../media/image883.png"/><Relationship Id="rId45" Type="http://schemas.openxmlformats.org/officeDocument/2006/relationships/image" Target="../media/image887.png"/><Relationship Id="rId5" Type="http://schemas.openxmlformats.org/officeDocument/2006/relationships/tags" Target="../tags/tag881.xml"/><Relationship Id="rId15" Type="http://schemas.openxmlformats.org/officeDocument/2006/relationships/tags" Target="../tags/tag891.xml"/><Relationship Id="rId23" Type="http://schemas.openxmlformats.org/officeDocument/2006/relationships/slideLayout" Target="../slideLayouts/slideLayout5.xml"/><Relationship Id="rId28" Type="http://schemas.openxmlformats.org/officeDocument/2006/relationships/image" Target="../media/image875.png"/><Relationship Id="rId36" Type="http://schemas.openxmlformats.org/officeDocument/2006/relationships/image" Target="../media/image880.png"/><Relationship Id="rId10" Type="http://schemas.openxmlformats.org/officeDocument/2006/relationships/tags" Target="../tags/tag886.xml"/><Relationship Id="rId19" Type="http://schemas.openxmlformats.org/officeDocument/2006/relationships/tags" Target="../tags/tag895.xml"/><Relationship Id="rId31" Type="http://schemas.openxmlformats.org/officeDocument/2006/relationships/image" Target="../media/image877.png"/><Relationship Id="rId44" Type="http://schemas.openxmlformats.org/officeDocument/2006/relationships/image" Target="../media/image886.png"/><Relationship Id="rId4" Type="http://schemas.openxmlformats.org/officeDocument/2006/relationships/tags" Target="../tags/tag880.xml"/><Relationship Id="rId9" Type="http://schemas.openxmlformats.org/officeDocument/2006/relationships/tags" Target="../tags/tag885.xml"/><Relationship Id="rId14" Type="http://schemas.openxmlformats.org/officeDocument/2006/relationships/tags" Target="../tags/tag890.xml"/><Relationship Id="rId22" Type="http://schemas.openxmlformats.org/officeDocument/2006/relationships/tags" Target="../tags/tag898.xml"/><Relationship Id="rId27" Type="http://schemas.openxmlformats.org/officeDocument/2006/relationships/image" Target="../media/image874.png"/><Relationship Id="rId30" Type="http://schemas.openxmlformats.org/officeDocument/2006/relationships/image" Target="../media/image876.png"/><Relationship Id="rId35" Type="http://schemas.openxmlformats.org/officeDocument/2006/relationships/image" Target="../media/image837.png"/><Relationship Id="rId43" Type="http://schemas.openxmlformats.org/officeDocument/2006/relationships/image" Target="../media/image885.png"/><Relationship Id="rId48" Type="http://schemas.openxmlformats.org/officeDocument/2006/relationships/image" Target="../media/image890.png"/><Relationship Id="rId8" Type="http://schemas.openxmlformats.org/officeDocument/2006/relationships/tags" Target="../tags/tag884.xml"/><Relationship Id="rId3" Type="http://schemas.openxmlformats.org/officeDocument/2006/relationships/tags" Target="../tags/tag879.xml"/><Relationship Id="rId12" Type="http://schemas.openxmlformats.org/officeDocument/2006/relationships/tags" Target="../tags/tag888.xml"/><Relationship Id="rId17" Type="http://schemas.openxmlformats.org/officeDocument/2006/relationships/tags" Target="../tags/tag893.xml"/><Relationship Id="rId25" Type="http://schemas.openxmlformats.org/officeDocument/2006/relationships/image" Target="../media/image873.png"/><Relationship Id="rId33" Type="http://schemas.openxmlformats.org/officeDocument/2006/relationships/image" Target="../media/image842.png"/><Relationship Id="rId38" Type="http://schemas.openxmlformats.org/officeDocument/2006/relationships/image" Target="../media/image838.png"/><Relationship Id="rId46" Type="http://schemas.openxmlformats.org/officeDocument/2006/relationships/image" Target="../media/image888.png"/><Relationship Id="rId20" Type="http://schemas.openxmlformats.org/officeDocument/2006/relationships/tags" Target="../tags/tag896.xml"/><Relationship Id="rId41" Type="http://schemas.openxmlformats.org/officeDocument/2006/relationships/image" Target="../media/image855.png"/></Relationships>
</file>

<file path=ppt/slides/_rels/slide157.xml.rels><?xml version="1.0" encoding="UTF-8" standalone="yes"?>
<Relationships xmlns="http://schemas.openxmlformats.org/package/2006/relationships"><Relationship Id="rId13" Type="http://schemas.openxmlformats.org/officeDocument/2006/relationships/tags" Target="../tags/tag911.xml"/><Relationship Id="rId18" Type="http://schemas.openxmlformats.org/officeDocument/2006/relationships/slideLayout" Target="../slideLayouts/slideLayout5.xml"/><Relationship Id="rId26" Type="http://schemas.openxmlformats.org/officeDocument/2006/relationships/image" Target="../media/image897.png"/><Relationship Id="rId3" Type="http://schemas.openxmlformats.org/officeDocument/2006/relationships/tags" Target="../tags/tag901.xml"/><Relationship Id="rId21" Type="http://schemas.openxmlformats.org/officeDocument/2006/relationships/image" Target="../media/image892.png"/><Relationship Id="rId34" Type="http://schemas.openxmlformats.org/officeDocument/2006/relationships/image" Target="../media/image905.png"/><Relationship Id="rId7" Type="http://schemas.openxmlformats.org/officeDocument/2006/relationships/tags" Target="../tags/tag905.xml"/><Relationship Id="rId12" Type="http://schemas.openxmlformats.org/officeDocument/2006/relationships/tags" Target="../tags/tag910.xml"/><Relationship Id="rId17" Type="http://schemas.openxmlformats.org/officeDocument/2006/relationships/tags" Target="../tags/tag915.xml"/><Relationship Id="rId25" Type="http://schemas.openxmlformats.org/officeDocument/2006/relationships/image" Target="../media/image896.png"/><Relationship Id="rId33" Type="http://schemas.openxmlformats.org/officeDocument/2006/relationships/image" Target="../media/image904.png"/><Relationship Id="rId2" Type="http://schemas.openxmlformats.org/officeDocument/2006/relationships/tags" Target="../tags/tag900.xml"/><Relationship Id="rId16" Type="http://schemas.openxmlformats.org/officeDocument/2006/relationships/tags" Target="../tags/tag914.xml"/><Relationship Id="rId20" Type="http://schemas.openxmlformats.org/officeDocument/2006/relationships/image" Target="../media/image891.png"/><Relationship Id="rId29" Type="http://schemas.openxmlformats.org/officeDocument/2006/relationships/image" Target="../media/image900.png"/><Relationship Id="rId1" Type="http://schemas.openxmlformats.org/officeDocument/2006/relationships/tags" Target="../tags/tag899.xml"/><Relationship Id="rId6" Type="http://schemas.openxmlformats.org/officeDocument/2006/relationships/tags" Target="../tags/tag904.xml"/><Relationship Id="rId11" Type="http://schemas.openxmlformats.org/officeDocument/2006/relationships/tags" Target="../tags/tag909.xml"/><Relationship Id="rId24" Type="http://schemas.openxmlformats.org/officeDocument/2006/relationships/image" Target="../media/image895.png"/><Relationship Id="rId32" Type="http://schemas.openxmlformats.org/officeDocument/2006/relationships/image" Target="../media/image903.png"/><Relationship Id="rId5" Type="http://schemas.openxmlformats.org/officeDocument/2006/relationships/tags" Target="../tags/tag903.xml"/><Relationship Id="rId15" Type="http://schemas.openxmlformats.org/officeDocument/2006/relationships/tags" Target="../tags/tag913.xml"/><Relationship Id="rId23" Type="http://schemas.openxmlformats.org/officeDocument/2006/relationships/image" Target="../media/image894.png"/><Relationship Id="rId28" Type="http://schemas.openxmlformats.org/officeDocument/2006/relationships/image" Target="../media/image899.png"/><Relationship Id="rId36" Type="http://schemas.openxmlformats.org/officeDocument/2006/relationships/image" Target="../media/image907.png"/><Relationship Id="rId10" Type="http://schemas.openxmlformats.org/officeDocument/2006/relationships/tags" Target="../tags/tag908.xml"/><Relationship Id="rId19" Type="http://schemas.openxmlformats.org/officeDocument/2006/relationships/image" Target="../media/image1.png"/><Relationship Id="rId31" Type="http://schemas.openxmlformats.org/officeDocument/2006/relationships/image" Target="../media/image902.png"/><Relationship Id="rId4" Type="http://schemas.openxmlformats.org/officeDocument/2006/relationships/tags" Target="../tags/tag902.xml"/><Relationship Id="rId9" Type="http://schemas.openxmlformats.org/officeDocument/2006/relationships/tags" Target="../tags/tag907.xml"/><Relationship Id="rId14" Type="http://schemas.openxmlformats.org/officeDocument/2006/relationships/tags" Target="../tags/tag912.xml"/><Relationship Id="rId22" Type="http://schemas.openxmlformats.org/officeDocument/2006/relationships/image" Target="../media/image893.png"/><Relationship Id="rId27" Type="http://schemas.openxmlformats.org/officeDocument/2006/relationships/image" Target="../media/image898.png"/><Relationship Id="rId30" Type="http://schemas.openxmlformats.org/officeDocument/2006/relationships/image" Target="../media/image901.png"/><Relationship Id="rId35" Type="http://schemas.openxmlformats.org/officeDocument/2006/relationships/image" Target="../media/image906.png"/><Relationship Id="rId8" Type="http://schemas.openxmlformats.org/officeDocument/2006/relationships/tags" Target="../tags/tag906.xml"/></Relationships>
</file>

<file path=ppt/slides/_rels/slide158.xml.rels><?xml version="1.0" encoding="UTF-8" standalone="yes"?>
<Relationships xmlns="http://schemas.openxmlformats.org/package/2006/relationships"><Relationship Id="rId13" Type="http://schemas.openxmlformats.org/officeDocument/2006/relationships/tags" Target="../tags/tag928.xml"/><Relationship Id="rId18" Type="http://schemas.openxmlformats.org/officeDocument/2006/relationships/slideLayout" Target="../slideLayouts/slideLayout5.xml"/><Relationship Id="rId26" Type="http://schemas.openxmlformats.org/officeDocument/2006/relationships/image" Target="../media/image912.png"/><Relationship Id="rId39" Type="http://schemas.openxmlformats.org/officeDocument/2006/relationships/image" Target="../media/image676.png"/><Relationship Id="rId21" Type="http://schemas.openxmlformats.org/officeDocument/2006/relationships/image" Target="../media/image909.png"/><Relationship Id="rId34" Type="http://schemas.openxmlformats.org/officeDocument/2006/relationships/image" Target="../media/image611.png"/><Relationship Id="rId7" Type="http://schemas.openxmlformats.org/officeDocument/2006/relationships/tags" Target="../tags/tag922.xml"/><Relationship Id="rId12" Type="http://schemas.openxmlformats.org/officeDocument/2006/relationships/tags" Target="../tags/tag927.xml"/><Relationship Id="rId17" Type="http://schemas.openxmlformats.org/officeDocument/2006/relationships/tags" Target="../tags/tag932.xml"/><Relationship Id="rId25" Type="http://schemas.openxmlformats.org/officeDocument/2006/relationships/image" Target="../media/image911.png"/><Relationship Id="rId33" Type="http://schemas.openxmlformats.org/officeDocument/2006/relationships/image" Target="../media/image918.png"/><Relationship Id="rId38" Type="http://schemas.openxmlformats.org/officeDocument/2006/relationships/image" Target="../media/image677.png"/><Relationship Id="rId2" Type="http://schemas.openxmlformats.org/officeDocument/2006/relationships/tags" Target="../tags/tag917.xml"/><Relationship Id="rId16" Type="http://schemas.openxmlformats.org/officeDocument/2006/relationships/tags" Target="../tags/tag931.xml"/><Relationship Id="rId20" Type="http://schemas.openxmlformats.org/officeDocument/2006/relationships/image" Target="../media/image1.png"/><Relationship Id="rId29" Type="http://schemas.openxmlformats.org/officeDocument/2006/relationships/image" Target="../media/image914.png"/><Relationship Id="rId1" Type="http://schemas.openxmlformats.org/officeDocument/2006/relationships/tags" Target="../tags/tag916.xml"/><Relationship Id="rId6" Type="http://schemas.openxmlformats.org/officeDocument/2006/relationships/tags" Target="../tags/tag921.xml"/><Relationship Id="rId11" Type="http://schemas.openxmlformats.org/officeDocument/2006/relationships/tags" Target="../tags/tag926.xml"/><Relationship Id="rId24" Type="http://schemas.openxmlformats.org/officeDocument/2006/relationships/image" Target="../media/image838.png"/><Relationship Id="rId32" Type="http://schemas.openxmlformats.org/officeDocument/2006/relationships/image" Target="../media/image917.png"/><Relationship Id="rId37" Type="http://schemas.openxmlformats.org/officeDocument/2006/relationships/image" Target="../media/image919.png"/><Relationship Id="rId5" Type="http://schemas.openxmlformats.org/officeDocument/2006/relationships/tags" Target="../tags/tag920.xml"/><Relationship Id="rId15" Type="http://schemas.openxmlformats.org/officeDocument/2006/relationships/tags" Target="../tags/tag930.xml"/><Relationship Id="rId23" Type="http://schemas.openxmlformats.org/officeDocument/2006/relationships/image" Target="../media/image837.png"/><Relationship Id="rId28" Type="http://schemas.openxmlformats.org/officeDocument/2006/relationships/image" Target="../media/image913.png"/><Relationship Id="rId36" Type="http://schemas.openxmlformats.org/officeDocument/2006/relationships/image" Target="../media/image883.png"/><Relationship Id="rId10" Type="http://schemas.openxmlformats.org/officeDocument/2006/relationships/tags" Target="../tags/tag925.xml"/><Relationship Id="rId19" Type="http://schemas.openxmlformats.org/officeDocument/2006/relationships/image" Target="../media/image908.png"/><Relationship Id="rId31" Type="http://schemas.openxmlformats.org/officeDocument/2006/relationships/image" Target="../media/image916.png"/><Relationship Id="rId4" Type="http://schemas.openxmlformats.org/officeDocument/2006/relationships/tags" Target="../tags/tag919.xml"/><Relationship Id="rId9" Type="http://schemas.openxmlformats.org/officeDocument/2006/relationships/tags" Target="../tags/tag924.xml"/><Relationship Id="rId14" Type="http://schemas.openxmlformats.org/officeDocument/2006/relationships/tags" Target="../tags/tag929.xml"/><Relationship Id="rId22" Type="http://schemas.openxmlformats.org/officeDocument/2006/relationships/image" Target="../media/image836.png"/><Relationship Id="rId27" Type="http://schemas.openxmlformats.org/officeDocument/2006/relationships/image" Target="../media/image739.png"/><Relationship Id="rId30" Type="http://schemas.openxmlformats.org/officeDocument/2006/relationships/image" Target="../media/image915.png"/><Relationship Id="rId35" Type="http://schemas.openxmlformats.org/officeDocument/2006/relationships/image" Target="../media/image871.png"/><Relationship Id="rId8" Type="http://schemas.openxmlformats.org/officeDocument/2006/relationships/tags" Target="../tags/tag923.xml"/><Relationship Id="rId3" Type="http://schemas.openxmlformats.org/officeDocument/2006/relationships/tags" Target="../tags/tag918.xml"/></Relationships>
</file>

<file path=ppt/slides/_rels/slide159.xml.rels><?xml version="1.0" encoding="UTF-8" standalone="yes"?>
<Relationships xmlns="http://schemas.openxmlformats.org/package/2006/relationships"><Relationship Id="rId8" Type="http://schemas.openxmlformats.org/officeDocument/2006/relationships/image" Target="../media/image921.png"/><Relationship Id="rId13" Type="http://schemas.openxmlformats.org/officeDocument/2006/relationships/image" Target="../media/image926.png"/><Relationship Id="rId3" Type="http://schemas.openxmlformats.org/officeDocument/2006/relationships/tags" Target="../tags/tag935.xml"/><Relationship Id="rId7" Type="http://schemas.openxmlformats.org/officeDocument/2006/relationships/image" Target="../media/image920.png"/><Relationship Id="rId12" Type="http://schemas.openxmlformats.org/officeDocument/2006/relationships/image" Target="../media/image925.png"/><Relationship Id="rId2" Type="http://schemas.openxmlformats.org/officeDocument/2006/relationships/tags" Target="../tags/tag934.xml"/><Relationship Id="rId1" Type="http://schemas.openxmlformats.org/officeDocument/2006/relationships/tags" Target="../tags/tag933.xml"/><Relationship Id="rId6" Type="http://schemas.microsoft.com/office/2007/relationships/hdphoto" Target="../media/hdphoto3.wdp"/><Relationship Id="rId11" Type="http://schemas.openxmlformats.org/officeDocument/2006/relationships/image" Target="../media/image924.png"/><Relationship Id="rId5" Type="http://schemas.openxmlformats.org/officeDocument/2006/relationships/image" Target="../media/image12.png"/><Relationship Id="rId10" Type="http://schemas.openxmlformats.org/officeDocument/2006/relationships/image" Target="../media/image923.png"/><Relationship Id="rId4" Type="http://schemas.openxmlformats.org/officeDocument/2006/relationships/slideLayout" Target="../slideLayouts/slideLayout5.xml"/><Relationship Id="rId9" Type="http://schemas.openxmlformats.org/officeDocument/2006/relationships/image" Target="../media/image9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7.png"/><Relationship Id="rId5" Type="http://schemas.openxmlformats.org/officeDocument/2006/relationships/slide" Target="slide27.xml"/><Relationship Id="rId4" Type="http://schemas.openxmlformats.org/officeDocument/2006/relationships/image" Target="../media/image1.png"/></Relationships>
</file>

<file path=ppt/slides/_rels/slide160.xml.rels><?xml version="1.0" encoding="UTF-8" standalone="yes"?>
<Relationships xmlns="http://schemas.openxmlformats.org/package/2006/relationships"><Relationship Id="rId8" Type="http://schemas.openxmlformats.org/officeDocument/2006/relationships/image" Target="../media/image921.png"/><Relationship Id="rId13" Type="http://schemas.openxmlformats.org/officeDocument/2006/relationships/image" Target="../media/image926.png"/><Relationship Id="rId3" Type="http://schemas.openxmlformats.org/officeDocument/2006/relationships/tags" Target="../tags/tag938.xml"/><Relationship Id="rId7" Type="http://schemas.openxmlformats.org/officeDocument/2006/relationships/image" Target="../media/image920.png"/><Relationship Id="rId12" Type="http://schemas.openxmlformats.org/officeDocument/2006/relationships/image" Target="../media/image925.png"/><Relationship Id="rId2" Type="http://schemas.openxmlformats.org/officeDocument/2006/relationships/tags" Target="../tags/tag937.xml"/><Relationship Id="rId1" Type="http://schemas.openxmlformats.org/officeDocument/2006/relationships/tags" Target="../tags/tag936.xml"/><Relationship Id="rId6" Type="http://schemas.microsoft.com/office/2007/relationships/hdphoto" Target="../media/hdphoto3.wdp"/><Relationship Id="rId11" Type="http://schemas.openxmlformats.org/officeDocument/2006/relationships/image" Target="../media/image924.png"/><Relationship Id="rId5" Type="http://schemas.openxmlformats.org/officeDocument/2006/relationships/image" Target="../media/image12.png"/><Relationship Id="rId10" Type="http://schemas.openxmlformats.org/officeDocument/2006/relationships/image" Target="../media/image923.png"/><Relationship Id="rId4" Type="http://schemas.openxmlformats.org/officeDocument/2006/relationships/slideLayout" Target="../slideLayouts/slideLayout5.xml"/><Relationship Id="rId9" Type="http://schemas.openxmlformats.org/officeDocument/2006/relationships/image" Target="../media/image922.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9.jpeg"/><Relationship Id="rId2" Type="http://schemas.openxmlformats.org/officeDocument/2006/relationships/slideLayout" Target="../slideLayouts/slideLayout5.xml"/><Relationship Id="rId1" Type="http://schemas.openxmlformats.org/officeDocument/2006/relationships/tags" Target="../tags/tag939.xml"/><Relationship Id="rId6" Type="http://schemas.openxmlformats.org/officeDocument/2006/relationships/image" Target="../media/image928.jpeg"/><Relationship Id="rId5" Type="http://schemas.openxmlformats.org/officeDocument/2006/relationships/image" Target="../media/image927.png"/><Relationship Id="rId4" Type="http://schemas.openxmlformats.org/officeDocument/2006/relationships/image" Target="../media/image3102.png"/></Relationships>
</file>

<file path=ppt/slides/_rels/slide162.xml.rels><?xml version="1.0" encoding="UTF-8" standalone="yes"?>
<Relationships xmlns="http://schemas.openxmlformats.org/package/2006/relationships"><Relationship Id="rId8" Type="http://schemas.openxmlformats.org/officeDocument/2006/relationships/image" Target="../media/image932.png"/><Relationship Id="rId3" Type="http://schemas.openxmlformats.org/officeDocument/2006/relationships/slideLayout" Target="../slideLayouts/slideLayout5.xml"/><Relationship Id="rId7" Type="http://schemas.openxmlformats.org/officeDocument/2006/relationships/image" Target="../media/image931.png"/><Relationship Id="rId2" Type="http://schemas.openxmlformats.org/officeDocument/2006/relationships/tags" Target="../tags/tag941.xml"/><Relationship Id="rId1" Type="http://schemas.openxmlformats.org/officeDocument/2006/relationships/tags" Target="../tags/tag940.xml"/><Relationship Id="rId6" Type="http://schemas.openxmlformats.org/officeDocument/2006/relationships/image" Target="../media/image930.png"/><Relationship Id="rId5" Type="http://schemas.openxmlformats.org/officeDocument/2006/relationships/image" Target="../media/image7190.png"/><Relationship Id="rId10" Type="http://schemas.openxmlformats.org/officeDocument/2006/relationships/image" Target="../media/image934.png"/><Relationship Id="rId4" Type="http://schemas.openxmlformats.org/officeDocument/2006/relationships/image" Target="../media/image1.png"/><Relationship Id="rId9" Type="http://schemas.openxmlformats.org/officeDocument/2006/relationships/image" Target="../media/image933.png"/></Relationships>
</file>

<file path=ppt/slides/_rels/slide163.xml.rels><?xml version="1.0" encoding="UTF-8" standalone="yes"?>
<Relationships xmlns="http://schemas.openxmlformats.org/package/2006/relationships"><Relationship Id="rId8" Type="http://schemas.openxmlformats.org/officeDocument/2006/relationships/image" Target="../media/image937.jpeg"/><Relationship Id="rId3" Type="http://schemas.openxmlformats.org/officeDocument/2006/relationships/slideLayout" Target="../slideLayouts/slideLayout5.xml"/><Relationship Id="rId7" Type="http://schemas.openxmlformats.org/officeDocument/2006/relationships/image" Target="../media/image936.png"/><Relationship Id="rId2" Type="http://schemas.openxmlformats.org/officeDocument/2006/relationships/tags" Target="../tags/tag943.xml"/><Relationship Id="rId1" Type="http://schemas.openxmlformats.org/officeDocument/2006/relationships/tags" Target="../tags/tag942.xml"/><Relationship Id="rId6" Type="http://schemas.openxmlformats.org/officeDocument/2006/relationships/image" Target="../media/image935.png"/><Relationship Id="rId5" Type="http://schemas.openxmlformats.org/officeDocument/2006/relationships/image" Target="../media/image1344.png"/><Relationship Id="rId10" Type="http://schemas.openxmlformats.org/officeDocument/2006/relationships/image" Target="../media/image939.png"/><Relationship Id="rId4" Type="http://schemas.openxmlformats.org/officeDocument/2006/relationships/image" Target="../media/image1.png"/><Relationship Id="rId9" Type="http://schemas.openxmlformats.org/officeDocument/2006/relationships/image" Target="../media/image938.png"/></Relationships>
</file>

<file path=ppt/slides/_rels/slide16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8" Type="http://schemas.openxmlformats.org/officeDocument/2006/relationships/image" Target="../media/image942.png"/><Relationship Id="rId3" Type="http://schemas.openxmlformats.org/officeDocument/2006/relationships/tags" Target="../tags/tag946.xml"/><Relationship Id="rId7" Type="http://schemas.openxmlformats.org/officeDocument/2006/relationships/image" Target="../media/image941.png"/><Relationship Id="rId2" Type="http://schemas.openxmlformats.org/officeDocument/2006/relationships/tags" Target="../tags/tag945.xml"/><Relationship Id="rId1" Type="http://schemas.openxmlformats.org/officeDocument/2006/relationships/tags" Target="../tags/tag944.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944.png"/><Relationship Id="rId4" Type="http://schemas.openxmlformats.org/officeDocument/2006/relationships/tags" Target="../tags/tag947.xml"/><Relationship Id="rId9" Type="http://schemas.openxmlformats.org/officeDocument/2006/relationships/image" Target="../media/image943.png"/></Relationships>
</file>

<file path=ppt/slides/_rels/slide166.xml.rels><?xml version="1.0" encoding="UTF-8" standalone="yes"?>
<Relationships xmlns="http://schemas.openxmlformats.org/package/2006/relationships"><Relationship Id="rId8" Type="http://schemas.openxmlformats.org/officeDocument/2006/relationships/tags" Target="../tags/tag955.xml"/><Relationship Id="rId13" Type="http://schemas.openxmlformats.org/officeDocument/2006/relationships/tags" Target="../tags/tag960.xml"/><Relationship Id="rId18" Type="http://schemas.openxmlformats.org/officeDocument/2006/relationships/image" Target="../media/image942.png"/><Relationship Id="rId26" Type="http://schemas.openxmlformats.org/officeDocument/2006/relationships/image" Target="../media/image948.png"/><Relationship Id="rId3" Type="http://schemas.openxmlformats.org/officeDocument/2006/relationships/tags" Target="../tags/tag950.xml"/><Relationship Id="rId21" Type="http://schemas.openxmlformats.org/officeDocument/2006/relationships/image" Target="../media/image938.png"/><Relationship Id="rId7" Type="http://schemas.openxmlformats.org/officeDocument/2006/relationships/tags" Target="../tags/tag954.xml"/><Relationship Id="rId12" Type="http://schemas.openxmlformats.org/officeDocument/2006/relationships/tags" Target="../tags/tag959.xml"/><Relationship Id="rId17" Type="http://schemas.openxmlformats.org/officeDocument/2006/relationships/image" Target="../media/image941.png"/><Relationship Id="rId25" Type="http://schemas.openxmlformats.org/officeDocument/2006/relationships/image" Target="../media/image947.png"/><Relationship Id="rId2" Type="http://schemas.openxmlformats.org/officeDocument/2006/relationships/tags" Target="../tags/tag949.xml"/><Relationship Id="rId16" Type="http://schemas.openxmlformats.org/officeDocument/2006/relationships/image" Target="../media/image1.png"/><Relationship Id="rId20" Type="http://schemas.openxmlformats.org/officeDocument/2006/relationships/image" Target="../media/image944.png"/><Relationship Id="rId29" Type="http://schemas.openxmlformats.org/officeDocument/2006/relationships/image" Target="../media/image951.png"/><Relationship Id="rId1" Type="http://schemas.openxmlformats.org/officeDocument/2006/relationships/tags" Target="../tags/tag948.xml"/><Relationship Id="rId6" Type="http://schemas.openxmlformats.org/officeDocument/2006/relationships/tags" Target="../tags/tag953.xml"/><Relationship Id="rId11" Type="http://schemas.openxmlformats.org/officeDocument/2006/relationships/tags" Target="../tags/tag958.xml"/><Relationship Id="rId24" Type="http://schemas.openxmlformats.org/officeDocument/2006/relationships/image" Target="../media/image946.png"/><Relationship Id="rId5" Type="http://schemas.openxmlformats.org/officeDocument/2006/relationships/tags" Target="../tags/tag952.xml"/><Relationship Id="rId15" Type="http://schemas.openxmlformats.org/officeDocument/2006/relationships/slideLayout" Target="../slideLayouts/slideLayout5.xml"/><Relationship Id="rId23" Type="http://schemas.openxmlformats.org/officeDocument/2006/relationships/image" Target="../media/image933.png"/><Relationship Id="rId28" Type="http://schemas.openxmlformats.org/officeDocument/2006/relationships/image" Target="../media/image950.png"/><Relationship Id="rId10" Type="http://schemas.openxmlformats.org/officeDocument/2006/relationships/tags" Target="../tags/tag957.xml"/><Relationship Id="rId19" Type="http://schemas.openxmlformats.org/officeDocument/2006/relationships/image" Target="../media/image943.png"/><Relationship Id="rId4" Type="http://schemas.openxmlformats.org/officeDocument/2006/relationships/tags" Target="../tags/tag951.xml"/><Relationship Id="rId9" Type="http://schemas.openxmlformats.org/officeDocument/2006/relationships/tags" Target="../tags/tag956.xml"/><Relationship Id="rId14" Type="http://schemas.openxmlformats.org/officeDocument/2006/relationships/tags" Target="../tags/tag961.xml"/><Relationship Id="rId22" Type="http://schemas.openxmlformats.org/officeDocument/2006/relationships/image" Target="../media/image945.png"/><Relationship Id="rId27" Type="http://schemas.openxmlformats.org/officeDocument/2006/relationships/image" Target="../media/image949.png"/><Relationship Id="rId30" Type="http://schemas.openxmlformats.org/officeDocument/2006/relationships/image" Target="../media/image952.png"/></Relationships>
</file>

<file path=ppt/slides/_rels/slide167.xml.rels><?xml version="1.0" encoding="UTF-8" standalone="yes"?>
<Relationships xmlns="http://schemas.openxmlformats.org/package/2006/relationships"><Relationship Id="rId8" Type="http://schemas.openxmlformats.org/officeDocument/2006/relationships/image" Target="../media/image957.png"/><Relationship Id="rId3" Type="http://schemas.openxmlformats.org/officeDocument/2006/relationships/image" Target="../media/image3210.png"/><Relationship Id="rId7" Type="http://schemas.openxmlformats.org/officeDocument/2006/relationships/image" Target="../media/image95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955.png"/><Relationship Id="rId5" Type="http://schemas.openxmlformats.org/officeDocument/2006/relationships/image" Target="../media/image954.png"/><Relationship Id="rId10" Type="http://schemas.openxmlformats.org/officeDocument/2006/relationships/image" Target="../media/image959.jpeg"/><Relationship Id="rId4" Type="http://schemas.openxmlformats.org/officeDocument/2006/relationships/image" Target="../media/image953.png"/><Relationship Id="rId9" Type="http://schemas.openxmlformats.org/officeDocument/2006/relationships/image" Target="../media/image958.jpeg"/></Relationships>
</file>

<file path=ppt/slides/_rels/slide168.xml.rels><?xml version="1.0" encoding="UTF-8" standalone="yes"?>
<Relationships xmlns="http://schemas.openxmlformats.org/package/2006/relationships"><Relationship Id="rId8" Type="http://schemas.openxmlformats.org/officeDocument/2006/relationships/image" Target="../media/image962.png"/><Relationship Id="rId3" Type="http://schemas.openxmlformats.org/officeDocument/2006/relationships/tags" Target="../tags/tag964.xml"/><Relationship Id="rId7" Type="http://schemas.openxmlformats.org/officeDocument/2006/relationships/image" Target="../media/image961.png"/><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image" Target="../media/image960.png"/><Relationship Id="rId5"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image" Target="../media/image963.png"/></Relationships>
</file>

<file path=ppt/slides/_rels/slide169.xml.rels><?xml version="1.0" encoding="UTF-8" standalone="yes"?>
<Relationships xmlns="http://schemas.openxmlformats.org/package/2006/relationships"><Relationship Id="rId8" Type="http://schemas.openxmlformats.org/officeDocument/2006/relationships/tags" Target="../tags/tag972.xml"/><Relationship Id="rId13" Type="http://schemas.openxmlformats.org/officeDocument/2006/relationships/image" Target="../media/image962.png"/><Relationship Id="rId18" Type="http://schemas.openxmlformats.org/officeDocument/2006/relationships/image" Target="../media/image967.png"/><Relationship Id="rId3" Type="http://schemas.openxmlformats.org/officeDocument/2006/relationships/tags" Target="../tags/tag967.xml"/><Relationship Id="rId21" Type="http://schemas.openxmlformats.org/officeDocument/2006/relationships/image" Target="../media/image969.png"/><Relationship Id="rId7" Type="http://schemas.openxmlformats.org/officeDocument/2006/relationships/tags" Target="../tags/tag971.xml"/><Relationship Id="rId12" Type="http://schemas.openxmlformats.org/officeDocument/2006/relationships/image" Target="../media/image960.png"/><Relationship Id="rId17" Type="http://schemas.openxmlformats.org/officeDocument/2006/relationships/image" Target="../media/image966.png"/><Relationship Id="rId2" Type="http://schemas.openxmlformats.org/officeDocument/2006/relationships/tags" Target="../tags/tag966.xml"/><Relationship Id="rId16" Type="http://schemas.openxmlformats.org/officeDocument/2006/relationships/image" Target="../media/image965.png"/><Relationship Id="rId20" Type="http://schemas.openxmlformats.org/officeDocument/2006/relationships/image" Target="../media/image963.png"/><Relationship Id="rId1" Type="http://schemas.openxmlformats.org/officeDocument/2006/relationships/tags" Target="../tags/tag965.xml"/><Relationship Id="rId6" Type="http://schemas.openxmlformats.org/officeDocument/2006/relationships/tags" Target="../tags/tag970.xml"/><Relationship Id="rId11" Type="http://schemas.openxmlformats.org/officeDocument/2006/relationships/image" Target="../media/image1.png"/><Relationship Id="rId5" Type="http://schemas.openxmlformats.org/officeDocument/2006/relationships/tags" Target="../tags/tag969.xml"/><Relationship Id="rId15" Type="http://schemas.openxmlformats.org/officeDocument/2006/relationships/image" Target="../media/image964.png"/><Relationship Id="rId10" Type="http://schemas.openxmlformats.org/officeDocument/2006/relationships/slideLayout" Target="../slideLayouts/slideLayout5.xml"/><Relationship Id="rId19" Type="http://schemas.openxmlformats.org/officeDocument/2006/relationships/image" Target="../media/image968.png"/><Relationship Id="rId4" Type="http://schemas.openxmlformats.org/officeDocument/2006/relationships/tags" Target="../tags/tag968.xml"/><Relationship Id="rId9" Type="http://schemas.openxmlformats.org/officeDocument/2006/relationships/tags" Target="../tags/tag973.xml"/><Relationship Id="rId14" Type="http://schemas.openxmlformats.org/officeDocument/2006/relationships/image" Target="../media/image96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 Target="slide27.xml"/></Relationships>
</file>

<file path=ppt/slides/_rels/slide170.xml.rels><?xml version="1.0" encoding="UTF-8" standalone="yes"?>
<Relationships xmlns="http://schemas.openxmlformats.org/package/2006/relationships"><Relationship Id="rId8" Type="http://schemas.openxmlformats.org/officeDocument/2006/relationships/image" Target="../media/image972.png"/><Relationship Id="rId3" Type="http://schemas.openxmlformats.org/officeDocument/2006/relationships/slideLayout" Target="../slideLayouts/slideLayout5.xml"/><Relationship Id="rId7" Type="http://schemas.openxmlformats.org/officeDocument/2006/relationships/image" Target="../media/image971.png"/><Relationship Id="rId2" Type="http://schemas.openxmlformats.org/officeDocument/2006/relationships/tags" Target="../tags/tag975.xml"/><Relationship Id="rId1" Type="http://schemas.openxmlformats.org/officeDocument/2006/relationships/tags" Target="../tags/tag974.xml"/><Relationship Id="rId6" Type="http://schemas.openxmlformats.org/officeDocument/2006/relationships/image" Target="../media/image970.gif"/><Relationship Id="rId5" Type="http://schemas.openxmlformats.org/officeDocument/2006/relationships/image" Target="../media/image3103.png"/><Relationship Id="rId4" Type="http://schemas.openxmlformats.org/officeDocument/2006/relationships/image" Target="../media/image1.png"/><Relationship Id="rId9" Type="http://schemas.openxmlformats.org/officeDocument/2006/relationships/image" Target="../media/image973.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77.png"/><Relationship Id="rId2" Type="http://schemas.openxmlformats.org/officeDocument/2006/relationships/slideLayout" Target="../slideLayouts/slideLayout5.xml"/><Relationship Id="rId1" Type="http://schemas.openxmlformats.org/officeDocument/2006/relationships/tags" Target="../tags/tag976.xml"/><Relationship Id="rId6" Type="http://schemas.openxmlformats.org/officeDocument/2006/relationships/image" Target="../media/image976.png"/><Relationship Id="rId5" Type="http://schemas.openxmlformats.org/officeDocument/2006/relationships/image" Target="../media/image975.gif"/><Relationship Id="rId4" Type="http://schemas.openxmlformats.org/officeDocument/2006/relationships/image" Target="../media/image9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977.xml"/><Relationship Id="rId5" Type="http://schemas.openxmlformats.org/officeDocument/2006/relationships/image" Target="../media/image979.png"/><Relationship Id="rId4" Type="http://schemas.openxmlformats.org/officeDocument/2006/relationships/image" Target="../media/image978.gif"/></Relationships>
</file>

<file path=ppt/slides/_rels/slide173.xml.rels><?xml version="1.0" encoding="UTF-8" standalone="yes"?>
<Relationships xmlns="http://schemas.openxmlformats.org/package/2006/relationships"><Relationship Id="rId8" Type="http://schemas.openxmlformats.org/officeDocument/2006/relationships/image" Target="../media/image981.jpeg"/><Relationship Id="rId3" Type="http://schemas.openxmlformats.org/officeDocument/2006/relationships/tags" Target="../tags/tag980.xml"/><Relationship Id="rId7" Type="http://schemas.openxmlformats.org/officeDocument/2006/relationships/image" Target="../media/image980.png"/><Relationship Id="rId12" Type="http://schemas.openxmlformats.org/officeDocument/2006/relationships/image" Target="../media/image985.png"/><Relationship Id="rId2" Type="http://schemas.openxmlformats.org/officeDocument/2006/relationships/tags" Target="../tags/tag979.xml"/><Relationship Id="rId1" Type="http://schemas.openxmlformats.org/officeDocument/2006/relationships/tags" Target="../tags/tag978.xml"/><Relationship Id="rId6" Type="http://schemas.openxmlformats.org/officeDocument/2006/relationships/image" Target="../media/image1.png"/><Relationship Id="rId11" Type="http://schemas.openxmlformats.org/officeDocument/2006/relationships/image" Target="../media/image984.png"/><Relationship Id="rId5" Type="http://schemas.openxmlformats.org/officeDocument/2006/relationships/slideLayout" Target="../slideLayouts/slideLayout5.xml"/><Relationship Id="rId10" Type="http://schemas.openxmlformats.org/officeDocument/2006/relationships/image" Target="../media/image983.png"/><Relationship Id="rId4" Type="http://schemas.openxmlformats.org/officeDocument/2006/relationships/tags" Target="../tags/tag981.xml"/><Relationship Id="rId9" Type="http://schemas.openxmlformats.org/officeDocument/2006/relationships/image" Target="../media/image982.png"/></Relationships>
</file>

<file path=ppt/slides/_rels/slide174.xml.rels><?xml version="1.0" encoding="UTF-8" standalone="yes"?>
<Relationships xmlns="http://schemas.openxmlformats.org/package/2006/relationships"><Relationship Id="rId8" Type="http://schemas.openxmlformats.org/officeDocument/2006/relationships/image" Target="../media/image988.png"/><Relationship Id="rId3" Type="http://schemas.openxmlformats.org/officeDocument/2006/relationships/tags" Target="../tags/tag984.xml"/><Relationship Id="rId7" Type="http://schemas.openxmlformats.org/officeDocument/2006/relationships/image" Target="../media/image987.png"/><Relationship Id="rId2" Type="http://schemas.openxmlformats.org/officeDocument/2006/relationships/tags" Target="../tags/tag983.xml"/><Relationship Id="rId1" Type="http://schemas.openxmlformats.org/officeDocument/2006/relationships/tags" Target="../tags/tag982.xml"/><Relationship Id="rId6" Type="http://schemas.openxmlformats.org/officeDocument/2006/relationships/image" Target="../media/image986.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8" Type="http://schemas.openxmlformats.org/officeDocument/2006/relationships/tags" Target="../tags/tag992.xml"/><Relationship Id="rId13" Type="http://schemas.openxmlformats.org/officeDocument/2006/relationships/image" Target="../media/image987.png"/><Relationship Id="rId18" Type="http://schemas.openxmlformats.org/officeDocument/2006/relationships/image" Target="../media/image992.png"/><Relationship Id="rId3" Type="http://schemas.openxmlformats.org/officeDocument/2006/relationships/tags" Target="../tags/tag987.xml"/><Relationship Id="rId7" Type="http://schemas.openxmlformats.org/officeDocument/2006/relationships/tags" Target="../tags/tag991.xml"/><Relationship Id="rId12" Type="http://schemas.openxmlformats.org/officeDocument/2006/relationships/image" Target="../media/image986.png"/><Relationship Id="rId17" Type="http://schemas.openxmlformats.org/officeDocument/2006/relationships/image" Target="../media/image991.png"/><Relationship Id="rId2" Type="http://schemas.openxmlformats.org/officeDocument/2006/relationships/tags" Target="../tags/tag986.xml"/><Relationship Id="rId16" Type="http://schemas.openxmlformats.org/officeDocument/2006/relationships/image" Target="../media/image988.png"/><Relationship Id="rId20" Type="http://schemas.openxmlformats.org/officeDocument/2006/relationships/image" Target="../media/image994.png"/><Relationship Id="rId1" Type="http://schemas.openxmlformats.org/officeDocument/2006/relationships/tags" Target="../tags/tag985.xml"/><Relationship Id="rId6" Type="http://schemas.openxmlformats.org/officeDocument/2006/relationships/tags" Target="../tags/tag990.xml"/><Relationship Id="rId11" Type="http://schemas.openxmlformats.org/officeDocument/2006/relationships/image" Target="../media/image1.png"/><Relationship Id="rId5" Type="http://schemas.openxmlformats.org/officeDocument/2006/relationships/tags" Target="../tags/tag989.xml"/><Relationship Id="rId15" Type="http://schemas.openxmlformats.org/officeDocument/2006/relationships/image" Target="../media/image990.png"/><Relationship Id="rId10" Type="http://schemas.openxmlformats.org/officeDocument/2006/relationships/slideLayout" Target="../slideLayouts/slideLayout5.xml"/><Relationship Id="rId19" Type="http://schemas.openxmlformats.org/officeDocument/2006/relationships/image" Target="../media/image993.png"/><Relationship Id="rId4" Type="http://schemas.openxmlformats.org/officeDocument/2006/relationships/tags" Target="../tags/tag988.xml"/><Relationship Id="rId9" Type="http://schemas.openxmlformats.org/officeDocument/2006/relationships/tags" Target="../tags/tag993.xml"/><Relationship Id="rId14" Type="http://schemas.openxmlformats.org/officeDocument/2006/relationships/image" Target="../media/image989.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95.xml"/><Relationship Id="rId1" Type="http://schemas.openxmlformats.org/officeDocument/2006/relationships/tags" Target="../tags/tag994.xml"/><Relationship Id="rId6" Type="http://schemas.openxmlformats.org/officeDocument/2006/relationships/image" Target="../media/image996.png"/><Relationship Id="rId5" Type="http://schemas.openxmlformats.org/officeDocument/2006/relationships/image" Target="../media/image995.png"/><Relationship Id="rId4" Type="http://schemas.openxmlformats.org/officeDocument/2006/relationships/image" Target="../media/image1.png"/></Relationships>
</file>

<file path=ppt/slides/_rels/slide177.xml.rels><?xml version="1.0" encoding="UTF-8" standalone="yes"?>
<Relationships xmlns="http://schemas.openxmlformats.org/package/2006/relationships"><Relationship Id="rId8" Type="http://schemas.openxmlformats.org/officeDocument/2006/relationships/image" Target="../media/image998.png"/><Relationship Id="rId3" Type="http://schemas.openxmlformats.org/officeDocument/2006/relationships/tags" Target="../tags/tag998.xml"/><Relationship Id="rId7" Type="http://schemas.openxmlformats.org/officeDocument/2006/relationships/image" Target="../media/image997.png"/><Relationship Id="rId12" Type="http://schemas.openxmlformats.org/officeDocument/2006/relationships/image" Target="../media/image1002.png"/><Relationship Id="rId2" Type="http://schemas.openxmlformats.org/officeDocument/2006/relationships/tags" Target="../tags/tag997.xml"/><Relationship Id="rId1" Type="http://schemas.openxmlformats.org/officeDocument/2006/relationships/tags" Target="../tags/tag996.xml"/><Relationship Id="rId6" Type="http://schemas.openxmlformats.org/officeDocument/2006/relationships/image" Target="../media/image2910.png"/><Relationship Id="rId11" Type="http://schemas.openxmlformats.org/officeDocument/2006/relationships/image" Target="../media/image1001.gif"/><Relationship Id="rId5" Type="http://schemas.openxmlformats.org/officeDocument/2006/relationships/image" Target="../media/image1.png"/><Relationship Id="rId10" Type="http://schemas.openxmlformats.org/officeDocument/2006/relationships/image" Target="../media/image1000.jpeg"/><Relationship Id="rId4" Type="http://schemas.openxmlformats.org/officeDocument/2006/relationships/slideLayout" Target="../slideLayouts/slideLayout5.xml"/><Relationship Id="rId9" Type="http://schemas.openxmlformats.org/officeDocument/2006/relationships/image" Target="../media/image999.jpe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05.jpeg"/><Relationship Id="rId2" Type="http://schemas.openxmlformats.org/officeDocument/2006/relationships/slideLayout" Target="../slideLayouts/slideLayout5.xml"/><Relationship Id="rId1" Type="http://schemas.openxmlformats.org/officeDocument/2006/relationships/tags" Target="../tags/tag999.xml"/><Relationship Id="rId6" Type="http://schemas.openxmlformats.org/officeDocument/2006/relationships/image" Target="../media/image1004.png"/><Relationship Id="rId5" Type="http://schemas.openxmlformats.org/officeDocument/2006/relationships/image" Target="../media/image1003.png"/><Relationship Id="rId4" Type="http://schemas.openxmlformats.org/officeDocument/2006/relationships/image" Target="../media/image3610.png"/></Relationships>
</file>

<file path=ppt/slides/_rels/slide179.xml.rels><?xml version="1.0" encoding="UTF-8" standalone="yes"?>
<Relationships xmlns="http://schemas.openxmlformats.org/package/2006/relationships"><Relationship Id="rId8" Type="http://schemas.openxmlformats.org/officeDocument/2006/relationships/image" Target="../media/image1008.png"/><Relationship Id="rId3" Type="http://schemas.openxmlformats.org/officeDocument/2006/relationships/slideLayout" Target="../slideLayouts/slideLayout5.xml"/><Relationship Id="rId7" Type="http://schemas.openxmlformats.org/officeDocument/2006/relationships/image" Target="../media/image1007.png"/><Relationship Id="rId2" Type="http://schemas.openxmlformats.org/officeDocument/2006/relationships/tags" Target="../tags/tag1001.xml"/><Relationship Id="rId1" Type="http://schemas.openxmlformats.org/officeDocument/2006/relationships/tags" Target="../tags/tag1000.xml"/><Relationship Id="rId6" Type="http://schemas.openxmlformats.org/officeDocument/2006/relationships/image" Target="../media/image1006.png"/><Relationship Id="rId5" Type="http://schemas.openxmlformats.org/officeDocument/2006/relationships/image" Target="../media/image4010.png"/><Relationship Id="rId10" Type="http://schemas.openxmlformats.org/officeDocument/2006/relationships/image" Target="../media/image1010.png"/><Relationship Id="rId4" Type="http://schemas.openxmlformats.org/officeDocument/2006/relationships/image" Target="../media/image1.png"/><Relationship Id="rId9" Type="http://schemas.openxmlformats.org/officeDocument/2006/relationships/image" Target="../media/image1009.png"/></Relationships>
</file>

<file path=ppt/slides/_rels/slide1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02.xml"/><Relationship Id="rId5" Type="http://schemas.openxmlformats.org/officeDocument/2006/relationships/image" Target="../media/image1012.gif"/><Relationship Id="rId4" Type="http://schemas.openxmlformats.org/officeDocument/2006/relationships/image" Target="../media/image1011.png"/></Relationships>
</file>

<file path=ppt/slides/_rels/slide18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014.png"/><Relationship Id="rId3" Type="http://schemas.openxmlformats.org/officeDocument/2006/relationships/tags" Target="../tags/tag1005.xml"/><Relationship Id="rId7" Type="http://schemas.openxmlformats.org/officeDocument/2006/relationships/tags" Target="../tags/tag1009.xml"/><Relationship Id="rId12" Type="http://schemas.openxmlformats.org/officeDocument/2006/relationships/image" Target="../media/image1013.png"/><Relationship Id="rId17" Type="http://schemas.openxmlformats.org/officeDocument/2006/relationships/image" Target="../media/image1018.png"/><Relationship Id="rId2" Type="http://schemas.openxmlformats.org/officeDocument/2006/relationships/tags" Target="../tags/tag1004.xml"/><Relationship Id="rId16" Type="http://schemas.openxmlformats.org/officeDocument/2006/relationships/image" Target="../media/image1017.png"/><Relationship Id="rId1" Type="http://schemas.openxmlformats.org/officeDocument/2006/relationships/tags" Target="../tags/tag1003.xml"/><Relationship Id="rId6" Type="http://schemas.openxmlformats.org/officeDocument/2006/relationships/tags" Target="../tags/tag1008.xml"/><Relationship Id="rId11" Type="http://schemas.openxmlformats.org/officeDocument/2006/relationships/image" Target="../media/image1012.gif"/><Relationship Id="rId5" Type="http://schemas.openxmlformats.org/officeDocument/2006/relationships/tags" Target="../tags/tag1007.xml"/><Relationship Id="rId15" Type="http://schemas.openxmlformats.org/officeDocument/2006/relationships/image" Target="../media/image1016.png"/><Relationship Id="rId10" Type="http://schemas.openxmlformats.org/officeDocument/2006/relationships/image" Target="../media/image1011.png"/><Relationship Id="rId4" Type="http://schemas.openxmlformats.org/officeDocument/2006/relationships/tags" Target="../tags/tag1006.xml"/><Relationship Id="rId9" Type="http://schemas.openxmlformats.org/officeDocument/2006/relationships/image" Target="../media/image1.png"/><Relationship Id="rId14" Type="http://schemas.openxmlformats.org/officeDocument/2006/relationships/image" Target="../media/image1015.png"/></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10.xml"/><Relationship Id="rId4" Type="http://schemas.openxmlformats.org/officeDocument/2006/relationships/image" Target="../media/image1019.pn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12.xml"/><Relationship Id="rId1" Type="http://schemas.openxmlformats.org/officeDocument/2006/relationships/tags" Target="../tags/tag1011.xml"/><Relationship Id="rId6" Type="http://schemas.openxmlformats.org/officeDocument/2006/relationships/image" Target="../media/image1021.png"/><Relationship Id="rId5" Type="http://schemas.openxmlformats.org/officeDocument/2006/relationships/image" Target="../media/image1019.png"/><Relationship Id="rId4" Type="http://schemas.openxmlformats.org/officeDocument/2006/relationships/image" Target="../media/image1.png"/></Relationships>
</file>

<file path=ppt/slides/_rels/slide184.xml.rels><?xml version="1.0" encoding="UTF-8" standalone="yes"?>
<Relationships xmlns="http://schemas.openxmlformats.org/package/2006/relationships"><Relationship Id="rId8" Type="http://schemas.openxmlformats.org/officeDocument/2006/relationships/image" Target="../media/image1024.png"/><Relationship Id="rId3" Type="http://schemas.openxmlformats.org/officeDocument/2006/relationships/slideLayout" Target="../slideLayouts/slideLayout5.xml"/><Relationship Id="rId7" Type="http://schemas.microsoft.com/office/2007/relationships/hdphoto" Target="../media/hdphoto3.wdp"/><Relationship Id="rId2" Type="http://schemas.openxmlformats.org/officeDocument/2006/relationships/tags" Target="../tags/tag1014.xml"/><Relationship Id="rId1" Type="http://schemas.openxmlformats.org/officeDocument/2006/relationships/tags" Target="../tags/tag1013.xml"/><Relationship Id="rId6" Type="http://schemas.openxmlformats.org/officeDocument/2006/relationships/image" Target="../media/image12.png"/><Relationship Id="rId5" Type="http://schemas.openxmlformats.org/officeDocument/2006/relationships/image" Target="../media/image1023.png"/><Relationship Id="rId4" Type="http://schemas.openxmlformats.org/officeDocument/2006/relationships/image" Target="../media/image1022.png"/></Relationships>
</file>

<file path=ppt/slides/_rels/slide18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tags" Target="../tags/tag1016.xml"/><Relationship Id="rId1" Type="http://schemas.openxmlformats.org/officeDocument/2006/relationships/tags" Target="../tags/tag1015.xml"/><Relationship Id="rId6" Type="http://schemas.openxmlformats.org/officeDocument/2006/relationships/image" Target="../media/image1024.png"/><Relationship Id="rId5" Type="http://schemas.openxmlformats.org/officeDocument/2006/relationships/image" Target="../media/image1022.png"/><Relationship Id="rId4" Type="http://schemas.openxmlformats.org/officeDocument/2006/relationships/image" Target="../media/image1023.png"/></Relationships>
</file>

<file path=ppt/slides/_rels/slide186.xml.rels><?xml version="1.0" encoding="UTF-8" standalone="yes"?>
<Relationships xmlns="http://schemas.openxmlformats.org/package/2006/relationships"><Relationship Id="rId8" Type="http://schemas.openxmlformats.org/officeDocument/2006/relationships/image" Target="../media/image1025.png"/><Relationship Id="rId13" Type="http://schemas.openxmlformats.org/officeDocument/2006/relationships/image" Target="../media/image985.png"/><Relationship Id="rId3" Type="http://schemas.openxmlformats.org/officeDocument/2006/relationships/tags" Target="../tags/tag1019.xml"/><Relationship Id="rId7" Type="http://schemas.openxmlformats.org/officeDocument/2006/relationships/image" Target="../media/image1.png"/><Relationship Id="rId12" Type="http://schemas.openxmlformats.org/officeDocument/2006/relationships/image" Target="../media/image1029.jpeg"/><Relationship Id="rId2" Type="http://schemas.openxmlformats.org/officeDocument/2006/relationships/tags" Target="../tags/tag1018.xml"/><Relationship Id="rId1" Type="http://schemas.openxmlformats.org/officeDocument/2006/relationships/tags" Target="../tags/tag1017.xml"/><Relationship Id="rId6" Type="http://schemas.openxmlformats.org/officeDocument/2006/relationships/slideLayout" Target="../slideLayouts/slideLayout5.xml"/><Relationship Id="rId11" Type="http://schemas.openxmlformats.org/officeDocument/2006/relationships/image" Target="../media/image1028.png"/><Relationship Id="rId5" Type="http://schemas.openxmlformats.org/officeDocument/2006/relationships/tags" Target="../tags/tag1021.xml"/><Relationship Id="rId10" Type="http://schemas.openxmlformats.org/officeDocument/2006/relationships/image" Target="../media/image1027.png"/><Relationship Id="rId4" Type="http://schemas.openxmlformats.org/officeDocument/2006/relationships/tags" Target="../tags/tag1020.xml"/><Relationship Id="rId9" Type="http://schemas.openxmlformats.org/officeDocument/2006/relationships/image" Target="../media/image1026.png"/><Relationship Id="rId14" Type="http://schemas.openxmlformats.org/officeDocument/2006/relationships/image" Target="../media/image982.png"/></Relationships>
</file>

<file path=ppt/slides/_rels/slide187.xml.rels><?xml version="1.0" encoding="UTF-8" standalone="yes"?>
<Relationships xmlns="http://schemas.openxmlformats.org/package/2006/relationships"><Relationship Id="rId8" Type="http://schemas.openxmlformats.org/officeDocument/2006/relationships/tags" Target="../tags/tag1029.xml"/><Relationship Id="rId13" Type="http://schemas.openxmlformats.org/officeDocument/2006/relationships/image" Target="../media/image1.png"/><Relationship Id="rId18" Type="http://schemas.openxmlformats.org/officeDocument/2006/relationships/image" Target="../media/image1035.png"/><Relationship Id="rId3" Type="http://schemas.openxmlformats.org/officeDocument/2006/relationships/tags" Target="../tags/tag1024.xml"/><Relationship Id="rId21" Type="http://schemas.openxmlformats.org/officeDocument/2006/relationships/image" Target="../media/image1038.png"/><Relationship Id="rId7" Type="http://schemas.openxmlformats.org/officeDocument/2006/relationships/tags" Target="../tags/tag1028.xml"/><Relationship Id="rId12" Type="http://schemas.openxmlformats.org/officeDocument/2006/relationships/slideLayout" Target="../slideLayouts/slideLayout5.xml"/><Relationship Id="rId17" Type="http://schemas.openxmlformats.org/officeDocument/2006/relationships/image" Target="../media/image1034.png"/><Relationship Id="rId2" Type="http://schemas.openxmlformats.org/officeDocument/2006/relationships/tags" Target="../tags/tag1023.xml"/><Relationship Id="rId16" Type="http://schemas.openxmlformats.org/officeDocument/2006/relationships/image" Target="../media/image1033.png"/><Relationship Id="rId20" Type="http://schemas.openxmlformats.org/officeDocument/2006/relationships/image" Target="../media/image1037.png"/><Relationship Id="rId1" Type="http://schemas.openxmlformats.org/officeDocument/2006/relationships/tags" Target="../tags/tag1022.xml"/><Relationship Id="rId6" Type="http://schemas.openxmlformats.org/officeDocument/2006/relationships/tags" Target="../tags/tag1027.xml"/><Relationship Id="rId11" Type="http://schemas.openxmlformats.org/officeDocument/2006/relationships/tags" Target="../tags/tag1032.xml"/><Relationship Id="rId24" Type="http://schemas.openxmlformats.org/officeDocument/2006/relationships/image" Target="../media/image1042.png"/><Relationship Id="rId5" Type="http://schemas.openxmlformats.org/officeDocument/2006/relationships/tags" Target="../tags/tag1026.xml"/><Relationship Id="rId15" Type="http://schemas.openxmlformats.org/officeDocument/2006/relationships/image" Target="../media/image1032.png"/><Relationship Id="rId23" Type="http://schemas.openxmlformats.org/officeDocument/2006/relationships/image" Target="../media/image1041.png"/><Relationship Id="rId10" Type="http://schemas.openxmlformats.org/officeDocument/2006/relationships/tags" Target="../tags/tag1031.xml"/><Relationship Id="rId19" Type="http://schemas.openxmlformats.org/officeDocument/2006/relationships/image" Target="../media/image1036.png"/><Relationship Id="rId4" Type="http://schemas.openxmlformats.org/officeDocument/2006/relationships/tags" Target="../tags/tag1025.xml"/><Relationship Id="rId9" Type="http://schemas.openxmlformats.org/officeDocument/2006/relationships/tags" Target="../tags/tag1030.xml"/><Relationship Id="rId14" Type="http://schemas.openxmlformats.org/officeDocument/2006/relationships/image" Target="../media/image1031.png"/><Relationship Id="rId22" Type="http://schemas.openxmlformats.org/officeDocument/2006/relationships/image" Target="../media/image1039.png"/></Relationships>
</file>

<file path=ppt/slides/_rels/slide18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47.png"/><Relationship Id="rId3" Type="http://schemas.openxmlformats.org/officeDocument/2006/relationships/tags" Target="../tags/tag1035.xml"/><Relationship Id="rId7" Type="http://schemas.openxmlformats.org/officeDocument/2006/relationships/slideLayout" Target="../slideLayouts/slideLayout5.xml"/><Relationship Id="rId12" Type="http://schemas.openxmlformats.org/officeDocument/2006/relationships/image" Target="../media/image1046.png"/><Relationship Id="rId2" Type="http://schemas.openxmlformats.org/officeDocument/2006/relationships/tags" Target="../tags/tag1034.xml"/><Relationship Id="rId16" Type="http://schemas.openxmlformats.org/officeDocument/2006/relationships/image" Target="../media/image982.png"/><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image" Target="../media/image1045.png"/><Relationship Id="rId5" Type="http://schemas.openxmlformats.org/officeDocument/2006/relationships/tags" Target="../tags/tag1037.xml"/><Relationship Id="rId15" Type="http://schemas.openxmlformats.org/officeDocument/2006/relationships/image" Target="../media/image1049.png"/><Relationship Id="rId10" Type="http://schemas.openxmlformats.org/officeDocument/2006/relationships/image" Target="../media/image1044.png"/><Relationship Id="rId4" Type="http://schemas.openxmlformats.org/officeDocument/2006/relationships/tags" Target="../tags/tag1036.xml"/><Relationship Id="rId9" Type="http://schemas.openxmlformats.org/officeDocument/2006/relationships/image" Target="../media/image1043.png"/><Relationship Id="rId14" Type="http://schemas.openxmlformats.org/officeDocument/2006/relationships/image" Target="../media/image1048.png"/></Relationships>
</file>

<file path=ppt/slides/_rels/slide189.xml.rels><?xml version="1.0" encoding="UTF-8" standalone="yes"?>
<Relationships xmlns="http://schemas.openxmlformats.org/package/2006/relationships"><Relationship Id="rId8" Type="http://schemas.openxmlformats.org/officeDocument/2006/relationships/image" Target="../media/image1052.png"/><Relationship Id="rId3" Type="http://schemas.openxmlformats.org/officeDocument/2006/relationships/tags" Target="../tags/tag1041.xml"/><Relationship Id="rId7" Type="http://schemas.openxmlformats.org/officeDocument/2006/relationships/image" Target="../media/image1051.png"/><Relationship Id="rId2" Type="http://schemas.openxmlformats.org/officeDocument/2006/relationships/tags" Target="../tags/tag1040.xml"/><Relationship Id="rId1" Type="http://schemas.openxmlformats.org/officeDocument/2006/relationships/tags" Target="../tags/tag1039.xml"/><Relationship Id="rId6" Type="http://schemas.openxmlformats.org/officeDocument/2006/relationships/image" Target="../media/image1050.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slide" Target="slide27.xml"/></Relationships>
</file>

<file path=ppt/slides/_rels/slide190.xml.rels><?xml version="1.0" encoding="UTF-8" standalone="yes"?>
<Relationships xmlns="http://schemas.openxmlformats.org/package/2006/relationships"><Relationship Id="rId13" Type="http://schemas.openxmlformats.org/officeDocument/2006/relationships/tags" Target="../tags/tag1054.xml"/><Relationship Id="rId18" Type="http://schemas.openxmlformats.org/officeDocument/2006/relationships/tags" Target="../tags/tag1059.xml"/><Relationship Id="rId26" Type="http://schemas.openxmlformats.org/officeDocument/2006/relationships/image" Target="../media/image1057.png"/><Relationship Id="rId21" Type="http://schemas.openxmlformats.org/officeDocument/2006/relationships/image" Target="../media/image1053.png"/><Relationship Id="rId34" Type="http://schemas.openxmlformats.org/officeDocument/2006/relationships/image" Target="../media/image1065.png"/><Relationship Id="rId7" Type="http://schemas.openxmlformats.org/officeDocument/2006/relationships/tags" Target="../tags/tag1048.xml"/><Relationship Id="rId12" Type="http://schemas.openxmlformats.org/officeDocument/2006/relationships/tags" Target="../tags/tag1053.xml"/><Relationship Id="rId17" Type="http://schemas.openxmlformats.org/officeDocument/2006/relationships/tags" Target="../tags/tag1058.xml"/><Relationship Id="rId25" Type="http://schemas.openxmlformats.org/officeDocument/2006/relationships/image" Target="../media/image1056.png"/><Relationship Id="rId33" Type="http://schemas.openxmlformats.org/officeDocument/2006/relationships/image" Target="../media/image1064.png"/><Relationship Id="rId38" Type="http://schemas.openxmlformats.org/officeDocument/2006/relationships/image" Target="../media/image1068.png"/><Relationship Id="rId2" Type="http://schemas.openxmlformats.org/officeDocument/2006/relationships/tags" Target="../tags/tag1043.xml"/><Relationship Id="rId16" Type="http://schemas.openxmlformats.org/officeDocument/2006/relationships/tags" Target="../tags/tag1057.xml"/><Relationship Id="rId20" Type="http://schemas.openxmlformats.org/officeDocument/2006/relationships/image" Target="../media/image1.png"/><Relationship Id="rId29" Type="http://schemas.openxmlformats.org/officeDocument/2006/relationships/image" Target="../media/image1060.png"/><Relationship Id="rId1" Type="http://schemas.openxmlformats.org/officeDocument/2006/relationships/tags" Target="../tags/tag1042.xml"/><Relationship Id="rId6" Type="http://schemas.openxmlformats.org/officeDocument/2006/relationships/tags" Target="../tags/tag1047.xml"/><Relationship Id="rId11" Type="http://schemas.openxmlformats.org/officeDocument/2006/relationships/tags" Target="../tags/tag1052.xml"/><Relationship Id="rId24" Type="http://schemas.openxmlformats.org/officeDocument/2006/relationships/image" Target="../media/image1051.png"/><Relationship Id="rId32" Type="http://schemas.openxmlformats.org/officeDocument/2006/relationships/image" Target="../media/image1063.png"/><Relationship Id="rId37" Type="http://schemas.openxmlformats.org/officeDocument/2006/relationships/image" Target="../media/image1067.png"/><Relationship Id="rId5" Type="http://schemas.openxmlformats.org/officeDocument/2006/relationships/tags" Target="../tags/tag1046.xml"/><Relationship Id="rId15" Type="http://schemas.openxmlformats.org/officeDocument/2006/relationships/tags" Target="../tags/tag1056.xml"/><Relationship Id="rId23" Type="http://schemas.openxmlformats.org/officeDocument/2006/relationships/image" Target="../media/image1055.png"/><Relationship Id="rId28" Type="http://schemas.openxmlformats.org/officeDocument/2006/relationships/image" Target="../media/image1059.png"/><Relationship Id="rId36" Type="http://schemas.openxmlformats.org/officeDocument/2006/relationships/image" Target="../media/image60.png"/><Relationship Id="rId10" Type="http://schemas.openxmlformats.org/officeDocument/2006/relationships/tags" Target="../tags/tag1051.xml"/><Relationship Id="rId19" Type="http://schemas.openxmlformats.org/officeDocument/2006/relationships/slideLayout" Target="../slideLayouts/slideLayout5.xml"/><Relationship Id="rId31" Type="http://schemas.openxmlformats.org/officeDocument/2006/relationships/image" Target="../media/image1062.png"/><Relationship Id="rId4" Type="http://schemas.openxmlformats.org/officeDocument/2006/relationships/tags" Target="../tags/tag1045.xml"/><Relationship Id="rId9" Type="http://schemas.openxmlformats.org/officeDocument/2006/relationships/tags" Target="../tags/tag1050.xml"/><Relationship Id="rId14" Type="http://schemas.openxmlformats.org/officeDocument/2006/relationships/tags" Target="../tags/tag1055.xml"/><Relationship Id="rId22" Type="http://schemas.openxmlformats.org/officeDocument/2006/relationships/image" Target="../media/image1054.png"/><Relationship Id="rId27" Type="http://schemas.openxmlformats.org/officeDocument/2006/relationships/image" Target="../media/image1058.png"/><Relationship Id="rId30" Type="http://schemas.openxmlformats.org/officeDocument/2006/relationships/image" Target="../media/image1061.png"/><Relationship Id="rId35" Type="http://schemas.openxmlformats.org/officeDocument/2006/relationships/image" Target="../media/image1066.png"/><Relationship Id="rId8" Type="http://schemas.openxmlformats.org/officeDocument/2006/relationships/tags" Target="../tags/tag1049.xml"/><Relationship Id="rId3" Type="http://schemas.openxmlformats.org/officeDocument/2006/relationships/tags" Target="../tags/tag1044.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60.xml"/><Relationship Id="rId4" Type="http://schemas.openxmlformats.org/officeDocument/2006/relationships/image" Target="../media/image1069.png"/></Relationships>
</file>

<file path=ppt/slides/_rels/slide192.xml.rels><?xml version="1.0" encoding="UTF-8" standalone="yes"?>
<Relationships xmlns="http://schemas.openxmlformats.org/package/2006/relationships"><Relationship Id="rId13" Type="http://schemas.openxmlformats.org/officeDocument/2006/relationships/tags" Target="../tags/tag1073.xml"/><Relationship Id="rId18" Type="http://schemas.openxmlformats.org/officeDocument/2006/relationships/tags" Target="../tags/tag1078.xml"/><Relationship Id="rId26" Type="http://schemas.openxmlformats.org/officeDocument/2006/relationships/image" Target="../media/image1071.png"/><Relationship Id="rId39" Type="http://schemas.openxmlformats.org/officeDocument/2006/relationships/image" Target="../media/image1082.png"/><Relationship Id="rId21" Type="http://schemas.openxmlformats.org/officeDocument/2006/relationships/slideLayout" Target="../slideLayouts/slideLayout5.xml"/><Relationship Id="rId34" Type="http://schemas.openxmlformats.org/officeDocument/2006/relationships/image" Target="../media/image1078.png"/><Relationship Id="rId42" Type="http://schemas.openxmlformats.org/officeDocument/2006/relationships/image" Target="../media/image1085.png"/><Relationship Id="rId7" Type="http://schemas.openxmlformats.org/officeDocument/2006/relationships/tags" Target="../tags/tag1067.xml"/><Relationship Id="rId2" Type="http://schemas.openxmlformats.org/officeDocument/2006/relationships/tags" Target="../tags/tag1062.xml"/><Relationship Id="rId16" Type="http://schemas.openxmlformats.org/officeDocument/2006/relationships/tags" Target="../tags/tag1076.xml"/><Relationship Id="rId20" Type="http://schemas.openxmlformats.org/officeDocument/2006/relationships/tags" Target="../tags/tag1080.xml"/><Relationship Id="rId29" Type="http://schemas.openxmlformats.org/officeDocument/2006/relationships/image" Target="../media/image1074.png"/><Relationship Id="rId41" Type="http://schemas.openxmlformats.org/officeDocument/2006/relationships/image" Target="../media/image1084.png"/><Relationship Id="rId1" Type="http://schemas.openxmlformats.org/officeDocument/2006/relationships/tags" Target="../tags/tag1061.xml"/><Relationship Id="rId6" Type="http://schemas.openxmlformats.org/officeDocument/2006/relationships/tags" Target="../tags/tag1066.xml"/><Relationship Id="rId11" Type="http://schemas.openxmlformats.org/officeDocument/2006/relationships/tags" Target="../tags/tag1071.xml"/><Relationship Id="rId24" Type="http://schemas.openxmlformats.org/officeDocument/2006/relationships/image" Target="../media/image1070.png"/><Relationship Id="rId32" Type="http://schemas.openxmlformats.org/officeDocument/2006/relationships/image" Target="../media/image1076.png"/><Relationship Id="rId37" Type="http://schemas.openxmlformats.org/officeDocument/2006/relationships/image" Target="../media/image1080.png"/><Relationship Id="rId40" Type="http://schemas.openxmlformats.org/officeDocument/2006/relationships/image" Target="../media/image1083.png"/><Relationship Id="rId5" Type="http://schemas.openxmlformats.org/officeDocument/2006/relationships/tags" Target="../tags/tag1065.xml"/><Relationship Id="rId15" Type="http://schemas.openxmlformats.org/officeDocument/2006/relationships/tags" Target="../tags/tag1075.xml"/><Relationship Id="rId23" Type="http://schemas.openxmlformats.org/officeDocument/2006/relationships/image" Target="../media/image1069.png"/><Relationship Id="rId28" Type="http://schemas.openxmlformats.org/officeDocument/2006/relationships/image" Target="../media/image1073.png"/><Relationship Id="rId36" Type="http://schemas.openxmlformats.org/officeDocument/2006/relationships/image" Target="../media/image1063.png"/><Relationship Id="rId10" Type="http://schemas.openxmlformats.org/officeDocument/2006/relationships/tags" Target="../tags/tag1070.xml"/><Relationship Id="rId19" Type="http://schemas.openxmlformats.org/officeDocument/2006/relationships/tags" Target="../tags/tag1079.xml"/><Relationship Id="rId31" Type="http://schemas.openxmlformats.org/officeDocument/2006/relationships/image" Target="../media/image1061.png"/><Relationship Id="rId4" Type="http://schemas.openxmlformats.org/officeDocument/2006/relationships/tags" Target="../tags/tag1064.xml"/><Relationship Id="rId9" Type="http://schemas.openxmlformats.org/officeDocument/2006/relationships/tags" Target="../tags/tag1069.xml"/><Relationship Id="rId14" Type="http://schemas.openxmlformats.org/officeDocument/2006/relationships/tags" Target="../tags/tag1074.xml"/><Relationship Id="rId22" Type="http://schemas.openxmlformats.org/officeDocument/2006/relationships/image" Target="../media/image1.png"/><Relationship Id="rId27" Type="http://schemas.openxmlformats.org/officeDocument/2006/relationships/image" Target="../media/image1072.png"/><Relationship Id="rId30" Type="http://schemas.openxmlformats.org/officeDocument/2006/relationships/image" Target="../media/image1075.png"/><Relationship Id="rId35" Type="http://schemas.openxmlformats.org/officeDocument/2006/relationships/image" Target="../media/image1079.png"/><Relationship Id="rId8" Type="http://schemas.openxmlformats.org/officeDocument/2006/relationships/tags" Target="../tags/tag1068.xml"/><Relationship Id="rId3" Type="http://schemas.openxmlformats.org/officeDocument/2006/relationships/tags" Target="../tags/tag1063.xml"/><Relationship Id="rId12" Type="http://schemas.openxmlformats.org/officeDocument/2006/relationships/tags" Target="../tags/tag1072.xml"/><Relationship Id="rId17" Type="http://schemas.openxmlformats.org/officeDocument/2006/relationships/tags" Target="../tags/tag1077.xml"/><Relationship Id="rId25" Type="http://schemas.openxmlformats.org/officeDocument/2006/relationships/image" Target="../media/image1054.png"/><Relationship Id="rId33" Type="http://schemas.openxmlformats.org/officeDocument/2006/relationships/image" Target="../media/image1077.png"/><Relationship Id="rId38" Type="http://schemas.openxmlformats.org/officeDocument/2006/relationships/image" Target="../media/image1081.pn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81.xml"/><Relationship Id="rId4" Type="http://schemas.openxmlformats.org/officeDocument/2006/relationships/image" Target="../media/image1086.png"/></Relationships>
</file>

<file path=ppt/slides/_rels/slide194.xml.rels><?xml version="1.0" encoding="UTF-8" standalone="yes"?>
<Relationships xmlns="http://schemas.openxmlformats.org/package/2006/relationships"><Relationship Id="rId13" Type="http://schemas.openxmlformats.org/officeDocument/2006/relationships/tags" Target="../tags/tag1094.xml"/><Relationship Id="rId18" Type="http://schemas.openxmlformats.org/officeDocument/2006/relationships/tags" Target="../tags/tag1099.xml"/><Relationship Id="rId26" Type="http://schemas.openxmlformats.org/officeDocument/2006/relationships/image" Target="../media/image1061.png"/><Relationship Id="rId39" Type="http://schemas.openxmlformats.org/officeDocument/2006/relationships/image" Target="../media/image1093.png"/><Relationship Id="rId21" Type="http://schemas.openxmlformats.org/officeDocument/2006/relationships/slideLayout" Target="../slideLayouts/slideLayout5.xml"/><Relationship Id="rId34" Type="http://schemas.openxmlformats.org/officeDocument/2006/relationships/image" Target="../media/image1087.png"/><Relationship Id="rId42" Type="http://schemas.openxmlformats.org/officeDocument/2006/relationships/image" Target="../media/image1095.png"/><Relationship Id="rId7" Type="http://schemas.openxmlformats.org/officeDocument/2006/relationships/tags" Target="../tags/tag1088.xml"/><Relationship Id="rId2" Type="http://schemas.openxmlformats.org/officeDocument/2006/relationships/tags" Target="../tags/tag1083.xml"/><Relationship Id="rId16" Type="http://schemas.openxmlformats.org/officeDocument/2006/relationships/tags" Target="../tags/tag1097.xml"/><Relationship Id="rId20" Type="http://schemas.openxmlformats.org/officeDocument/2006/relationships/tags" Target="../tags/tag1101.xml"/><Relationship Id="rId29" Type="http://schemas.openxmlformats.org/officeDocument/2006/relationships/image" Target="../media/image1083.png"/><Relationship Id="rId41" Type="http://schemas.openxmlformats.org/officeDocument/2006/relationships/image" Target="../media/image1082.png"/><Relationship Id="rId1" Type="http://schemas.openxmlformats.org/officeDocument/2006/relationships/tags" Target="../tags/tag1082.xml"/><Relationship Id="rId6" Type="http://schemas.openxmlformats.org/officeDocument/2006/relationships/tags" Target="../tags/tag1087.xml"/><Relationship Id="rId11" Type="http://schemas.openxmlformats.org/officeDocument/2006/relationships/tags" Target="../tags/tag1092.xml"/><Relationship Id="rId24" Type="http://schemas.openxmlformats.org/officeDocument/2006/relationships/image" Target="../media/image1054.png"/><Relationship Id="rId32" Type="http://schemas.openxmlformats.org/officeDocument/2006/relationships/image" Target="../media/image1070.png"/><Relationship Id="rId37" Type="http://schemas.openxmlformats.org/officeDocument/2006/relationships/image" Target="../media/image1091.png"/><Relationship Id="rId40" Type="http://schemas.openxmlformats.org/officeDocument/2006/relationships/image" Target="../media/image1094.png"/><Relationship Id="rId5" Type="http://schemas.openxmlformats.org/officeDocument/2006/relationships/tags" Target="../tags/tag1086.xml"/><Relationship Id="rId15" Type="http://schemas.openxmlformats.org/officeDocument/2006/relationships/tags" Target="../tags/tag1096.xml"/><Relationship Id="rId23" Type="http://schemas.openxmlformats.org/officeDocument/2006/relationships/image" Target="../media/image1086.png"/><Relationship Id="rId28" Type="http://schemas.openxmlformats.org/officeDocument/2006/relationships/image" Target="../media/image1080.png"/><Relationship Id="rId36" Type="http://schemas.openxmlformats.org/officeDocument/2006/relationships/image" Target="../media/image1089.png"/><Relationship Id="rId10" Type="http://schemas.openxmlformats.org/officeDocument/2006/relationships/tags" Target="../tags/tag1091.xml"/><Relationship Id="rId19" Type="http://schemas.openxmlformats.org/officeDocument/2006/relationships/tags" Target="../tags/tag1100.xml"/><Relationship Id="rId31" Type="http://schemas.openxmlformats.org/officeDocument/2006/relationships/image" Target="../media/image1072.png"/><Relationship Id="rId4" Type="http://schemas.openxmlformats.org/officeDocument/2006/relationships/tags" Target="../tags/tag1085.xml"/><Relationship Id="rId9" Type="http://schemas.openxmlformats.org/officeDocument/2006/relationships/tags" Target="../tags/tag1090.xml"/><Relationship Id="rId14" Type="http://schemas.openxmlformats.org/officeDocument/2006/relationships/tags" Target="../tags/tag1095.xml"/><Relationship Id="rId22" Type="http://schemas.openxmlformats.org/officeDocument/2006/relationships/image" Target="../media/image1.png"/><Relationship Id="rId27" Type="http://schemas.openxmlformats.org/officeDocument/2006/relationships/image" Target="../media/image1063.png"/><Relationship Id="rId30" Type="http://schemas.openxmlformats.org/officeDocument/2006/relationships/image" Target="../media/image1085.png"/><Relationship Id="rId35" Type="http://schemas.openxmlformats.org/officeDocument/2006/relationships/image" Target="../media/image1088.png"/><Relationship Id="rId8" Type="http://schemas.openxmlformats.org/officeDocument/2006/relationships/tags" Target="../tags/tag1089.xml"/><Relationship Id="rId3" Type="http://schemas.openxmlformats.org/officeDocument/2006/relationships/tags" Target="../tags/tag1084.xml"/><Relationship Id="rId12" Type="http://schemas.openxmlformats.org/officeDocument/2006/relationships/tags" Target="../tags/tag1093.xml"/><Relationship Id="rId17" Type="http://schemas.openxmlformats.org/officeDocument/2006/relationships/tags" Target="../tags/tag1098.xml"/><Relationship Id="rId25" Type="http://schemas.openxmlformats.org/officeDocument/2006/relationships/image" Target="../media/image1074.png"/><Relationship Id="rId33" Type="http://schemas.openxmlformats.org/officeDocument/2006/relationships/image" Target="../media/image1073.png"/><Relationship Id="rId38" Type="http://schemas.openxmlformats.org/officeDocument/2006/relationships/image" Target="../media/image1092.png"/></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03.xml"/><Relationship Id="rId1" Type="http://schemas.openxmlformats.org/officeDocument/2006/relationships/tags" Target="../tags/tag1102.xml"/><Relationship Id="rId6" Type="http://schemas.openxmlformats.org/officeDocument/2006/relationships/image" Target="../media/image1097.png"/><Relationship Id="rId5" Type="http://schemas.openxmlformats.org/officeDocument/2006/relationships/image" Target="../media/image1096.png"/><Relationship Id="rId4" Type="http://schemas.openxmlformats.org/officeDocument/2006/relationships/image" Target="../media/image1.png"/></Relationships>
</file>

<file path=ppt/slides/_rels/slide196.xml.rels><?xml version="1.0" encoding="UTF-8" standalone="yes"?>
<Relationships xmlns="http://schemas.openxmlformats.org/package/2006/relationships"><Relationship Id="rId13" Type="http://schemas.openxmlformats.org/officeDocument/2006/relationships/tags" Target="../tags/tag1116.xml"/><Relationship Id="rId18" Type="http://schemas.openxmlformats.org/officeDocument/2006/relationships/tags" Target="../tags/tag1121.xml"/><Relationship Id="rId26" Type="http://schemas.openxmlformats.org/officeDocument/2006/relationships/image" Target="../media/image1102.png"/><Relationship Id="rId21" Type="http://schemas.openxmlformats.org/officeDocument/2006/relationships/image" Target="../media/image1097.png"/><Relationship Id="rId34" Type="http://schemas.openxmlformats.org/officeDocument/2006/relationships/image" Target="../media/image1109.png"/><Relationship Id="rId7" Type="http://schemas.openxmlformats.org/officeDocument/2006/relationships/tags" Target="../tags/tag1110.xml"/><Relationship Id="rId12" Type="http://schemas.openxmlformats.org/officeDocument/2006/relationships/tags" Target="../tags/tag1115.xml"/><Relationship Id="rId17" Type="http://schemas.openxmlformats.org/officeDocument/2006/relationships/tags" Target="../tags/tag1120.xml"/><Relationship Id="rId25" Type="http://schemas.openxmlformats.org/officeDocument/2006/relationships/image" Target="../media/image1101.png"/><Relationship Id="rId33" Type="http://schemas.openxmlformats.org/officeDocument/2006/relationships/image" Target="../media/image1108.png"/><Relationship Id="rId38" Type="http://schemas.openxmlformats.org/officeDocument/2006/relationships/image" Target="../media/image1096.png"/><Relationship Id="rId2" Type="http://schemas.openxmlformats.org/officeDocument/2006/relationships/tags" Target="../tags/tag1105.xml"/><Relationship Id="rId16" Type="http://schemas.openxmlformats.org/officeDocument/2006/relationships/tags" Target="../tags/tag1119.xml"/><Relationship Id="rId20" Type="http://schemas.openxmlformats.org/officeDocument/2006/relationships/image" Target="../media/image1.png"/><Relationship Id="rId29" Type="http://schemas.openxmlformats.org/officeDocument/2006/relationships/image" Target="../media/image1105.png"/><Relationship Id="rId1" Type="http://schemas.openxmlformats.org/officeDocument/2006/relationships/tags" Target="../tags/tag1104.xml"/><Relationship Id="rId6" Type="http://schemas.openxmlformats.org/officeDocument/2006/relationships/tags" Target="../tags/tag1109.xml"/><Relationship Id="rId11" Type="http://schemas.openxmlformats.org/officeDocument/2006/relationships/tags" Target="../tags/tag1114.xml"/><Relationship Id="rId24" Type="http://schemas.openxmlformats.org/officeDocument/2006/relationships/image" Target="../media/image1099.png"/><Relationship Id="rId32" Type="http://schemas.openxmlformats.org/officeDocument/2006/relationships/image" Target="../media/image1107.png"/><Relationship Id="rId37" Type="http://schemas.openxmlformats.org/officeDocument/2006/relationships/image" Target="../media/image1111.png"/><Relationship Id="rId5" Type="http://schemas.openxmlformats.org/officeDocument/2006/relationships/tags" Target="../tags/tag1108.xml"/><Relationship Id="rId15" Type="http://schemas.openxmlformats.org/officeDocument/2006/relationships/tags" Target="../tags/tag1118.xml"/><Relationship Id="rId23" Type="http://schemas.openxmlformats.org/officeDocument/2006/relationships/image" Target="../media/image1098.png"/><Relationship Id="rId28" Type="http://schemas.openxmlformats.org/officeDocument/2006/relationships/image" Target="../media/image1104.png"/><Relationship Id="rId36" Type="http://schemas.openxmlformats.org/officeDocument/2006/relationships/image" Target="../media/image1063.png"/><Relationship Id="rId10" Type="http://schemas.openxmlformats.org/officeDocument/2006/relationships/tags" Target="../tags/tag1113.xml"/><Relationship Id="rId19" Type="http://schemas.openxmlformats.org/officeDocument/2006/relationships/slideLayout" Target="../slideLayouts/slideLayout5.xml"/><Relationship Id="rId31" Type="http://schemas.openxmlformats.org/officeDocument/2006/relationships/image" Target="../media/image1106.png"/><Relationship Id="rId4" Type="http://schemas.openxmlformats.org/officeDocument/2006/relationships/tags" Target="../tags/tag1107.xml"/><Relationship Id="rId9" Type="http://schemas.openxmlformats.org/officeDocument/2006/relationships/tags" Target="../tags/tag1112.xml"/><Relationship Id="rId14" Type="http://schemas.openxmlformats.org/officeDocument/2006/relationships/tags" Target="../tags/tag1117.xml"/><Relationship Id="rId22" Type="http://schemas.openxmlformats.org/officeDocument/2006/relationships/image" Target="../media/image1054.png"/><Relationship Id="rId27" Type="http://schemas.openxmlformats.org/officeDocument/2006/relationships/image" Target="../media/image1103.png"/><Relationship Id="rId30" Type="http://schemas.openxmlformats.org/officeDocument/2006/relationships/image" Target="../media/image1074.png"/><Relationship Id="rId35" Type="http://schemas.openxmlformats.org/officeDocument/2006/relationships/image" Target="../media/image1110.png"/><Relationship Id="rId8" Type="http://schemas.openxmlformats.org/officeDocument/2006/relationships/tags" Target="../tags/tag1111.xml"/><Relationship Id="rId3" Type="http://schemas.openxmlformats.org/officeDocument/2006/relationships/tags" Target="../tags/tag1106.xml"/></Relationships>
</file>

<file path=ppt/slides/_rels/slide197.xml.rels><?xml version="1.0" encoding="UTF-8" standalone="yes"?>
<Relationships xmlns="http://schemas.openxmlformats.org/package/2006/relationships"><Relationship Id="rId13" Type="http://schemas.openxmlformats.org/officeDocument/2006/relationships/tags" Target="../tags/tag1134.xml"/><Relationship Id="rId18" Type="http://schemas.openxmlformats.org/officeDocument/2006/relationships/tags" Target="../tags/tag1139.xml"/><Relationship Id="rId26" Type="http://schemas.openxmlformats.org/officeDocument/2006/relationships/image" Target="../media/image1116.png"/><Relationship Id="rId21" Type="http://schemas.openxmlformats.org/officeDocument/2006/relationships/image" Target="../media/image1097.png"/><Relationship Id="rId34" Type="http://schemas.openxmlformats.org/officeDocument/2006/relationships/image" Target="../media/image1122.png"/><Relationship Id="rId7" Type="http://schemas.openxmlformats.org/officeDocument/2006/relationships/tags" Target="../tags/tag1128.xml"/><Relationship Id="rId12" Type="http://schemas.openxmlformats.org/officeDocument/2006/relationships/tags" Target="../tags/tag1133.xml"/><Relationship Id="rId17" Type="http://schemas.openxmlformats.org/officeDocument/2006/relationships/tags" Target="../tags/tag1138.xml"/><Relationship Id="rId25" Type="http://schemas.openxmlformats.org/officeDocument/2006/relationships/image" Target="../media/image1115.png"/><Relationship Id="rId33" Type="http://schemas.openxmlformats.org/officeDocument/2006/relationships/image" Target="../media/image1083.png"/><Relationship Id="rId38" Type="http://schemas.openxmlformats.org/officeDocument/2006/relationships/image" Target="../media/image1096.png"/><Relationship Id="rId2" Type="http://schemas.openxmlformats.org/officeDocument/2006/relationships/tags" Target="../tags/tag1123.xml"/><Relationship Id="rId16" Type="http://schemas.openxmlformats.org/officeDocument/2006/relationships/tags" Target="../tags/tag1137.xml"/><Relationship Id="rId20" Type="http://schemas.openxmlformats.org/officeDocument/2006/relationships/image" Target="../media/image1.png"/><Relationship Id="rId29" Type="http://schemas.openxmlformats.org/officeDocument/2006/relationships/image" Target="../media/image1119.png"/><Relationship Id="rId1" Type="http://schemas.openxmlformats.org/officeDocument/2006/relationships/tags" Target="../tags/tag1122.xml"/><Relationship Id="rId6" Type="http://schemas.openxmlformats.org/officeDocument/2006/relationships/tags" Target="../tags/tag1127.xml"/><Relationship Id="rId11" Type="http://schemas.openxmlformats.org/officeDocument/2006/relationships/tags" Target="../tags/tag1132.xml"/><Relationship Id="rId24" Type="http://schemas.openxmlformats.org/officeDocument/2006/relationships/image" Target="../media/image1114.png"/><Relationship Id="rId32" Type="http://schemas.openxmlformats.org/officeDocument/2006/relationships/image" Target="../media/image1121.png"/><Relationship Id="rId37" Type="http://schemas.openxmlformats.org/officeDocument/2006/relationships/image" Target="../media/image1085.png"/><Relationship Id="rId5" Type="http://schemas.openxmlformats.org/officeDocument/2006/relationships/tags" Target="../tags/tag1126.xml"/><Relationship Id="rId15" Type="http://schemas.openxmlformats.org/officeDocument/2006/relationships/tags" Target="../tags/tag1136.xml"/><Relationship Id="rId23" Type="http://schemas.openxmlformats.org/officeDocument/2006/relationships/image" Target="../media/image1113.png"/><Relationship Id="rId28" Type="http://schemas.openxmlformats.org/officeDocument/2006/relationships/image" Target="../media/image1118.png"/><Relationship Id="rId36" Type="http://schemas.openxmlformats.org/officeDocument/2006/relationships/image" Target="../media/image1124.png"/><Relationship Id="rId10" Type="http://schemas.openxmlformats.org/officeDocument/2006/relationships/tags" Target="../tags/tag1131.xml"/><Relationship Id="rId19" Type="http://schemas.openxmlformats.org/officeDocument/2006/relationships/slideLayout" Target="../slideLayouts/slideLayout5.xml"/><Relationship Id="rId31" Type="http://schemas.openxmlformats.org/officeDocument/2006/relationships/image" Target="../media/image1080.png"/><Relationship Id="rId4" Type="http://schemas.openxmlformats.org/officeDocument/2006/relationships/tags" Target="../tags/tag1125.xml"/><Relationship Id="rId9" Type="http://schemas.openxmlformats.org/officeDocument/2006/relationships/tags" Target="../tags/tag1130.xml"/><Relationship Id="rId14" Type="http://schemas.openxmlformats.org/officeDocument/2006/relationships/tags" Target="../tags/tag1135.xml"/><Relationship Id="rId22" Type="http://schemas.openxmlformats.org/officeDocument/2006/relationships/image" Target="../media/image1112.png"/><Relationship Id="rId27" Type="http://schemas.openxmlformats.org/officeDocument/2006/relationships/image" Target="../media/image1117.png"/><Relationship Id="rId30" Type="http://schemas.openxmlformats.org/officeDocument/2006/relationships/image" Target="../media/image1120.png"/><Relationship Id="rId35" Type="http://schemas.openxmlformats.org/officeDocument/2006/relationships/image" Target="../media/image1123.png"/><Relationship Id="rId8" Type="http://schemas.openxmlformats.org/officeDocument/2006/relationships/tags" Target="../tags/tag1129.xml"/><Relationship Id="rId3" Type="http://schemas.openxmlformats.org/officeDocument/2006/relationships/tags" Target="../tags/tag1124.xml"/></Relationships>
</file>

<file path=ppt/slides/_rels/slide198.xml.rels><?xml version="1.0" encoding="UTF-8" standalone="yes"?>
<Relationships xmlns="http://schemas.openxmlformats.org/package/2006/relationships"><Relationship Id="rId8" Type="http://schemas.openxmlformats.org/officeDocument/2006/relationships/image" Target="../media/image1126.png"/><Relationship Id="rId3" Type="http://schemas.openxmlformats.org/officeDocument/2006/relationships/slideLayout" Target="../slideLayouts/slideLayout5.xml"/><Relationship Id="rId7" Type="http://schemas.openxmlformats.org/officeDocument/2006/relationships/image" Target="../media/image1125.png"/><Relationship Id="rId2" Type="http://schemas.openxmlformats.org/officeDocument/2006/relationships/tags" Target="../tags/tag1141.xml"/><Relationship Id="rId1" Type="http://schemas.openxmlformats.org/officeDocument/2006/relationships/tags" Target="../tags/tag1140.xml"/><Relationship Id="rId6" Type="http://schemas.openxmlformats.org/officeDocument/2006/relationships/image" Target="../media/image1043.png"/><Relationship Id="rId5" Type="http://schemas.microsoft.com/office/2007/relationships/hdphoto" Target="../media/hdphoto3.wdp"/><Relationship Id="rId4" Type="http://schemas.openxmlformats.org/officeDocument/2006/relationships/image" Target="../media/image12.png"/></Relationships>
</file>

<file path=ppt/slides/_rels/slide199.xml.rels><?xml version="1.0" encoding="UTF-8" standalone="yes"?>
<Relationships xmlns="http://schemas.openxmlformats.org/package/2006/relationships"><Relationship Id="rId8" Type="http://schemas.openxmlformats.org/officeDocument/2006/relationships/tags" Target="../tags/tag1149.xml"/><Relationship Id="rId13" Type="http://schemas.openxmlformats.org/officeDocument/2006/relationships/image" Target="../media/image1128.png"/><Relationship Id="rId18" Type="http://schemas.openxmlformats.org/officeDocument/2006/relationships/image" Target="../media/image1126.png"/><Relationship Id="rId3" Type="http://schemas.openxmlformats.org/officeDocument/2006/relationships/tags" Target="../tags/tag1144.xml"/><Relationship Id="rId7" Type="http://schemas.openxmlformats.org/officeDocument/2006/relationships/tags" Target="../tags/tag1148.xml"/><Relationship Id="rId12" Type="http://schemas.openxmlformats.org/officeDocument/2006/relationships/image" Target="../media/image1127.png"/><Relationship Id="rId17" Type="http://schemas.openxmlformats.org/officeDocument/2006/relationships/image" Target="../media/image1125.png"/><Relationship Id="rId2" Type="http://schemas.openxmlformats.org/officeDocument/2006/relationships/tags" Target="../tags/tag1143.xml"/><Relationship Id="rId16" Type="http://schemas.openxmlformats.org/officeDocument/2006/relationships/image" Target="../media/image1043.png"/><Relationship Id="rId20" Type="http://schemas.openxmlformats.org/officeDocument/2006/relationships/image" Target="../media/image1132.png"/><Relationship Id="rId1" Type="http://schemas.openxmlformats.org/officeDocument/2006/relationships/tags" Target="../tags/tag1142.xml"/><Relationship Id="rId6" Type="http://schemas.openxmlformats.org/officeDocument/2006/relationships/tags" Target="../tags/tag1147.xml"/><Relationship Id="rId11" Type="http://schemas.microsoft.com/office/2007/relationships/hdphoto" Target="../media/hdphoto3.wdp"/><Relationship Id="rId5" Type="http://schemas.openxmlformats.org/officeDocument/2006/relationships/tags" Target="../tags/tag1146.xml"/><Relationship Id="rId15" Type="http://schemas.openxmlformats.org/officeDocument/2006/relationships/image" Target="../media/image1130.png"/><Relationship Id="rId10" Type="http://schemas.openxmlformats.org/officeDocument/2006/relationships/image" Target="../media/image12.png"/><Relationship Id="rId19" Type="http://schemas.openxmlformats.org/officeDocument/2006/relationships/image" Target="../media/image1131.png"/><Relationship Id="rId4" Type="http://schemas.openxmlformats.org/officeDocument/2006/relationships/tags" Target="../tags/tag1145.xml"/><Relationship Id="rId9" Type="http://schemas.openxmlformats.org/officeDocument/2006/relationships/slideLayout" Target="../slideLayouts/slideLayout5.xml"/><Relationship Id="rId14" Type="http://schemas.openxmlformats.org/officeDocument/2006/relationships/image" Target="../media/image112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slide" Target="slide27.xml"/></Relationships>
</file>

<file path=ppt/slides/_rels/slide20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137.png"/><Relationship Id="rId3" Type="http://schemas.openxmlformats.org/officeDocument/2006/relationships/tags" Target="../tags/tag1152.xml"/><Relationship Id="rId7" Type="http://schemas.openxmlformats.org/officeDocument/2006/relationships/slideLayout" Target="../slideLayouts/slideLayout5.xml"/><Relationship Id="rId12" Type="http://schemas.openxmlformats.org/officeDocument/2006/relationships/image" Target="../media/image1136.png"/><Relationship Id="rId2" Type="http://schemas.openxmlformats.org/officeDocument/2006/relationships/tags" Target="../tags/tag1151.xml"/><Relationship Id="rId16" Type="http://schemas.openxmlformats.org/officeDocument/2006/relationships/image" Target="../media/image1140.png"/><Relationship Id="rId1" Type="http://schemas.openxmlformats.org/officeDocument/2006/relationships/tags" Target="../tags/tag1150.xml"/><Relationship Id="rId6" Type="http://schemas.openxmlformats.org/officeDocument/2006/relationships/tags" Target="../tags/tag1155.xml"/><Relationship Id="rId11" Type="http://schemas.openxmlformats.org/officeDocument/2006/relationships/image" Target="../media/image1135.png"/><Relationship Id="rId5" Type="http://schemas.openxmlformats.org/officeDocument/2006/relationships/tags" Target="../tags/tag1154.xml"/><Relationship Id="rId15" Type="http://schemas.openxmlformats.org/officeDocument/2006/relationships/image" Target="../media/image1139.png"/><Relationship Id="rId10" Type="http://schemas.openxmlformats.org/officeDocument/2006/relationships/image" Target="../media/image1134.png"/><Relationship Id="rId4" Type="http://schemas.openxmlformats.org/officeDocument/2006/relationships/tags" Target="../tags/tag1153.xml"/><Relationship Id="rId9" Type="http://schemas.openxmlformats.org/officeDocument/2006/relationships/image" Target="../media/image1133.png"/><Relationship Id="rId14" Type="http://schemas.openxmlformats.org/officeDocument/2006/relationships/image" Target="../media/image1138.png"/></Relationships>
</file>

<file path=ppt/slides/_rels/slide201.xml.rels><?xml version="1.0" encoding="UTF-8" standalone="yes"?>
<Relationships xmlns="http://schemas.openxmlformats.org/package/2006/relationships"><Relationship Id="rId3" Type="http://schemas.openxmlformats.org/officeDocument/2006/relationships/image" Target="../media/image1141.png"/><Relationship Id="rId7" Type="http://schemas.openxmlformats.org/officeDocument/2006/relationships/image" Target="../media/image1145.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144.png"/><Relationship Id="rId5" Type="http://schemas.openxmlformats.org/officeDocument/2006/relationships/image" Target="../media/image1143.png"/><Relationship Id="rId4" Type="http://schemas.openxmlformats.org/officeDocument/2006/relationships/image" Target="../media/image1142.png"/></Relationships>
</file>

<file path=ppt/slides/_rels/slide20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147.png"/><Relationship Id="rId4" Type="http://schemas.openxmlformats.org/officeDocument/2006/relationships/image" Target="../media/image1146.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156.xml"/><Relationship Id="rId5" Type="http://schemas.openxmlformats.org/officeDocument/2006/relationships/image" Target="../media/image1149.png"/><Relationship Id="rId4" Type="http://schemas.openxmlformats.org/officeDocument/2006/relationships/image" Target="../media/image1148.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157.xml"/><Relationship Id="rId5" Type="http://schemas.openxmlformats.org/officeDocument/2006/relationships/image" Target="../media/image1151.png"/><Relationship Id="rId4" Type="http://schemas.openxmlformats.org/officeDocument/2006/relationships/image" Target="../media/image1150.png"/></Relationships>
</file>

<file path=ppt/slides/_rels/slide20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155.png"/><Relationship Id="rId3" Type="http://schemas.openxmlformats.org/officeDocument/2006/relationships/tags" Target="../tags/tag1160.xml"/><Relationship Id="rId7" Type="http://schemas.openxmlformats.org/officeDocument/2006/relationships/slideLayout" Target="../slideLayouts/slideLayout5.xml"/><Relationship Id="rId12" Type="http://schemas.openxmlformats.org/officeDocument/2006/relationships/image" Target="../media/image1154.png"/><Relationship Id="rId17" Type="http://schemas.openxmlformats.org/officeDocument/2006/relationships/image" Target="../media/image1159.png"/><Relationship Id="rId2" Type="http://schemas.openxmlformats.org/officeDocument/2006/relationships/tags" Target="../tags/tag1159.xml"/><Relationship Id="rId16" Type="http://schemas.openxmlformats.org/officeDocument/2006/relationships/image" Target="../media/image1158.png"/><Relationship Id="rId1" Type="http://schemas.openxmlformats.org/officeDocument/2006/relationships/tags" Target="../tags/tag1158.xml"/><Relationship Id="rId6" Type="http://schemas.openxmlformats.org/officeDocument/2006/relationships/tags" Target="../tags/tag1163.xml"/><Relationship Id="rId11" Type="http://schemas.openxmlformats.org/officeDocument/2006/relationships/image" Target="../media/image1153.png"/><Relationship Id="rId5" Type="http://schemas.openxmlformats.org/officeDocument/2006/relationships/tags" Target="../tags/tag1162.xml"/><Relationship Id="rId15" Type="http://schemas.openxmlformats.org/officeDocument/2006/relationships/image" Target="../media/image1157.png"/><Relationship Id="rId10" Type="http://schemas.openxmlformats.org/officeDocument/2006/relationships/image" Target="../media/image1152.png"/><Relationship Id="rId4" Type="http://schemas.openxmlformats.org/officeDocument/2006/relationships/tags" Target="../tags/tag1161.xml"/><Relationship Id="rId9" Type="http://schemas.openxmlformats.org/officeDocument/2006/relationships/image" Target="../media/image2310.png"/><Relationship Id="rId14" Type="http://schemas.openxmlformats.org/officeDocument/2006/relationships/image" Target="../media/image1156.png"/></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162.png"/><Relationship Id="rId2" Type="http://schemas.openxmlformats.org/officeDocument/2006/relationships/tags" Target="../tags/tag1165.xml"/><Relationship Id="rId1" Type="http://schemas.openxmlformats.org/officeDocument/2006/relationships/tags" Target="../tags/tag1164.xml"/><Relationship Id="rId6" Type="http://schemas.openxmlformats.org/officeDocument/2006/relationships/image" Target="../media/image1161.png"/><Relationship Id="rId5" Type="http://schemas.openxmlformats.org/officeDocument/2006/relationships/image" Target="../media/image1160.png"/><Relationship Id="rId4" Type="http://schemas.openxmlformats.org/officeDocument/2006/relationships/image" Target="../media/image1.png"/></Relationships>
</file>

<file path=ppt/slides/_rels/slide207.xml.rels><?xml version="1.0" encoding="UTF-8" standalone="yes"?>
<Relationships xmlns="http://schemas.openxmlformats.org/package/2006/relationships"><Relationship Id="rId8" Type="http://schemas.openxmlformats.org/officeDocument/2006/relationships/tags" Target="../tags/tag1173.xml"/><Relationship Id="rId13" Type="http://schemas.openxmlformats.org/officeDocument/2006/relationships/slideLayout" Target="../slideLayouts/slideLayout5.xml"/><Relationship Id="rId18" Type="http://schemas.openxmlformats.org/officeDocument/2006/relationships/image" Target="../media/image1163.png"/><Relationship Id="rId26" Type="http://schemas.openxmlformats.org/officeDocument/2006/relationships/image" Target="../media/image1171.png"/><Relationship Id="rId3" Type="http://schemas.openxmlformats.org/officeDocument/2006/relationships/tags" Target="../tags/tag1168.xml"/><Relationship Id="rId21" Type="http://schemas.openxmlformats.org/officeDocument/2006/relationships/image" Target="../media/image1166.png"/><Relationship Id="rId7" Type="http://schemas.openxmlformats.org/officeDocument/2006/relationships/tags" Target="../tags/tag1172.xml"/><Relationship Id="rId12" Type="http://schemas.openxmlformats.org/officeDocument/2006/relationships/tags" Target="../tags/tag1177.xml"/><Relationship Id="rId17" Type="http://schemas.openxmlformats.org/officeDocument/2006/relationships/image" Target="../media/image1162.png"/><Relationship Id="rId25" Type="http://schemas.openxmlformats.org/officeDocument/2006/relationships/image" Target="../media/image1170.png"/><Relationship Id="rId2" Type="http://schemas.openxmlformats.org/officeDocument/2006/relationships/tags" Target="../tags/tag1167.xml"/><Relationship Id="rId16" Type="http://schemas.openxmlformats.org/officeDocument/2006/relationships/image" Target="../media/image1161.png"/><Relationship Id="rId20" Type="http://schemas.openxmlformats.org/officeDocument/2006/relationships/image" Target="../media/image1165.png"/><Relationship Id="rId1" Type="http://schemas.openxmlformats.org/officeDocument/2006/relationships/tags" Target="../tags/tag1166.xml"/><Relationship Id="rId6" Type="http://schemas.openxmlformats.org/officeDocument/2006/relationships/tags" Target="../tags/tag1171.xml"/><Relationship Id="rId11" Type="http://schemas.openxmlformats.org/officeDocument/2006/relationships/tags" Target="../tags/tag1176.xml"/><Relationship Id="rId24" Type="http://schemas.openxmlformats.org/officeDocument/2006/relationships/image" Target="../media/image1169.png"/><Relationship Id="rId5" Type="http://schemas.openxmlformats.org/officeDocument/2006/relationships/tags" Target="../tags/tag1170.xml"/><Relationship Id="rId15" Type="http://schemas.openxmlformats.org/officeDocument/2006/relationships/image" Target="../media/image1160.png"/><Relationship Id="rId23" Type="http://schemas.openxmlformats.org/officeDocument/2006/relationships/image" Target="../media/image1168.png"/><Relationship Id="rId10" Type="http://schemas.openxmlformats.org/officeDocument/2006/relationships/tags" Target="../tags/tag1175.xml"/><Relationship Id="rId19" Type="http://schemas.openxmlformats.org/officeDocument/2006/relationships/image" Target="../media/image1164.png"/><Relationship Id="rId4" Type="http://schemas.openxmlformats.org/officeDocument/2006/relationships/tags" Target="../tags/tag1169.xml"/><Relationship Id="rId9" Type="http://schemas.openxmlformats.org/officeDocument/2006/relationships/tags" Target="../tags/tag1174.xml"/><Relationship Id="rId14" Type="http://schemas.openxmlformats.org/officeDocument/2006/relationships/image" Target="../media/image1.png"/><Relationship Id="rId22" Type="http://schemas.openxmlformats.org/officeDocument/2006/relationships/image" Target="../media/image1167.png"/><Relationship Id="rId27" Type="http://schemas.openxmlformats.org/officeDocument/2006/relationships/image" Target="../media/image1172.png"/></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75.png"/><Relationship Id="rId2" Type="http://schemas.openxmlformats.org/officeDocument/2006/relationships/slideLayout" Target="../slideLayouts/slideLayout5.xml"/><Relationship Id="rId1" Type="http://schemas.openxmlformats.org/officeDocument/2006/relationships/tags" Target="../tags/tag1178.xml"/><Relationship Id="rId6" Type="http://schemas.openxmlformats.org/officeDocument/2006/relationships/image" Target="../media/image1174.gif"/><Relationship Id="rId5" Type="http://schemas.openxmlformats.org/officeDocument/2006/relationships/image" Target="../media/image1173.png"/><Relationship Id="rId4" Type="http://schemas.openxmlformats.org/officeDocument/2006/relationships/image" Target="../media/image4520.png"/></Relationships>
</file>

<file path=ppt/slides/_rels/slide20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137.png"/><Relationship Id="rId3" Type="http://schemas.openxmlformats.org/officeDocument/2006/relationships/tags" Target="../tags/tag1181.xml"/><Relationship Id="rId7" Type="http://schemas.openxmlformats.org/officeDocument/2006/relationships/slideLayout" Target="../slideLayouts/slideLayout5.xml"/><Relationship Id="rId12" Type="http://schemas.openxmlformats.org/officeDocument/2006/relationships/image" Target="../media/image1136.png"/><Relationship Id="rId2" Type="http://schemas.openxmlformats.org/officeDocument/2006/relationships/tags" Target="../tags/tag1180.xml"/><Relationship Id="rId16" Type="http://schemas.openxmlformats.org/officeDocument/2006/relationships/image" Target="../media/image1140.png"/><Relationship Id="rId1" Type="http://schemas.openxmlformats.org/officeDocument/2006/relationships/tags" Target="../tags/tag1179.xml"/><Relationship Id="rId6" Type="http://schemas.openxmlformats.org/officeDocument/2006/relationships/tags" Target="../tags/tag1184.xml"/><Relationship Id="rId11" Type="http://schemas.openxmlformats.org/officeDocument/2006/relationships/image" Target="../media/image1135.png"/><Relationship Id="rId5" Type="http://schemas.openxmlformats.org/officeDocument/2006/relationships/tags" Target="../tags/tag1183.xml"/><Relationship Id="rId15" Type="http://schemas.openxmlformats.org/officeDocument/2006/relationships/image" Target="../media/image1139.png"/><Relationship Id="rId10" Type="http://schemas.openxmlformats.org/officeDocument/2006/relationships/image" Target="../media/image1134.png"/><Relationship Id="rId4" Type="http://schemas.openxmlformats.org/officeDocument/2006/relationships/tags" Target="../tags/tag1182.xml"/><Relationship Id="rId9" Type="http://schemas.openxmlformats.org/officeDocument/2006/relationships/image" Target="../media/image1133.png"/><Relationship Id="rId14" Type="http://schemas.openxmlformats.org/officeDocument/2006/relationships/image" Target="../media/image113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slide" Target="slide27.xml"/></Relationships>
</file>

<file path=ppt/slides/_rels/slide210.xml.rels><?xml version="1.0" encoding="UTF-8" standalone="yes"?>
<Relationships xmlns="http://schemas.openxmlformats.org/package/2006/relationships"><Relationship Id="rId3" Type="http://schemas.openxmlformats.org/officeDocument/2006/relationships/image" Target="../media/image1176.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8" Type="http://schemas.openxmlformats.org/officeDocument/2006/relationships/tags" Target="../tags/tag1192.xml"/><Relationship Id="rId13" Type="http://schemas.openxmlformats.org/officeDocument/2006/relationships/tags" Target="../tags/tag1197.xml"/><Relationship Id="rId18" Type="http://schemas.openxmlformats.org/officeDocument/2006/relationships/image" Target="../media/image1179.gif"/><Relationship Id="rId26" Type="http://schemas.openxmlformats.org/officeDocument/2006/relationships/image" Target="../media/image1187.png"/><Relationship Id="rId3" Type="http://schemas.openxmlformats.org/officeDocument/2006/relationships/tags" Target="../tags/tag1187.xml"/><Relationship Id="rId21" Type="http://schemas.openxmlformats.org/officeDocument/2006/relationships/image" Target="../media/image1182.png"/><Relationship Id="rId7" Type="http://schemas.openxmlformats.org/officeDocument/2006/relationships/tags" Target="../tags/tag1191.xml"/><Relationship Id="rId12" Type="http://schemas.openxmlformats.org/officeDocument/2006/relationships/tags" Target="../tags/tag1196.xml"/><Relationship Id="rId17" Type="http://schemas.openxmlformats.org/officeDocument/2006/relationships/image" Target="../media/image1178.gif"/><Relationship Id="rId25" Type="http://schemas.openxmlformats.org/officeDocument/2006/relationships/image" Target="../media/image1186.png"/><Relationship Id="rId2" Type="http://schemas.openxmlformats.org/officeDocument/2006/relationships/tags" Target="../tags/tag1186.xml"/><Relationship Id="rId16" Type="http://schemas.openxmlformats.org/officeDocument/2006/relationships/image" Target="../media/image1177.png"/><Relationship Id="rId20" Type="http://schemas.openxmlformats.org/officeDocument/2006/relationships/image" Target="../media/image1181.png"/><Relationship Id="rId29" Type="http://schemas.openxmlformats.org/officeDocument/2006/relationships/image" Target="../media/image1190.png"/><Relationship Id="rId1" Type="http://schemas.openxmlformats.org/officeDocument/2006/relationships/tags" Target="../tags/tag1185.xml"/><Relationship Id="rId6" Type="http://schemas.openxmlformats.org/officeDocument/2006/relationships/tags" Target="../tags/tag1190.xml"/><Relationship Id="rId11" Type="http://schemas.openxmlformats.org/officeDocument/2006/relationships/tags" Target="../tags/tag1195.xml"/><Relationship Id="rId24" Type="http://schemas.openxmlformats.org/officeDocument/2006/relationships/image" Target="../media/image1185.png"/><Relationship Id="rId32" Type="http://schemas.openxmlformats.org/officeDocument/2006/relationships/image" Target="../media/image1193.png"/><Relationship Id="rId5" Type="http://schemas.openxmlformats.org/officeDocument/2006/relationships/tags" Target="../tags/tag1189.xml"/><Relationship Id="rId15" Type="http://schemas.openxmlformats.org/officeDocument/2006/relationships/image" Target="../media/image1.png"/><Relationship Id="rId23" Type="http://schemas.openxmlformats.org/officeDocument/2006/relationships/image" Target="../media/image1184.png"/><Relationship Id="rId28" Type="http://schemas.openxmlformats.org/officeDocument/2006/relationships/image" Target="../media/image1189.png"/><Relationship Id="rId10" Type="http://schemas.openxmlformats.org/officeDocument/2006/relationships/tags" Target="../tags/tag1194.xml"/><Relationship Id="rId19" Type="http://schemas.openxmlformats.org/officeDocument/2006/relationships/image" Target="../media/image1180.png"/><Relationship Id="rId31" Type="http://schemas.openxmlformats.org/officeDocument/2006/relationships/image" Target="../media/image1192.png"/><Relationship Id="rId4" Type="http://schemas.openxmlformats.org/officeDocument/2006/relationships/tags" Target="../tags/tag1188.xml"/><Relationship Id="rId9" Type="http://schemas.openxmlformats.org/officeDocument/2006/relationships/tags" Target="../tags/tag1193.xml"/><Relationship Id="rId14" Type="http://schemas.openxmlformats.org/officeDocument/2006/relationships/slideLayout" Target="../slideLayouts/slideLayout5.xml"/><Relationship Id="rId22" Type="http://schemas.openxmlformats.org/officeDocument/2006/relationships/image" Target="../media/image1183.png"/><Relationship Id="rId27" Type="http://schemas.openxmlformats.org/officeDocument/2006/relationships/image" Target="../media/image1188.png"/><Relationship Id="rId30" Type="http://schemas.openxmlformats.org/officeDocument/2006/relationships/image" Target="../media/image1191.png"/></Relationships>
</file>

<file path=ppt/slides/_rels/slide212.xml.rels><?xml version="1.0" encoding="UTF-8" standalone="yes"?>
<Relationships xmlns="http://schemas.openxmlformats.org/package/2006/relationships"><Relationship Id="rId8" Type="http://schemas.openxmlformats.org/officeDocument/2006/relationships/image" Target="../media/image1197.png"/><Relationship Id="rId3" Type="http://schemas.openxmlformats.org/officeDocument/2006/relationships/slideLayout" Target="../slideLayouts/slideLayout5.xml"/><Relationship Id="rId7" Type="http://schemas.openxmlformats.org/officeDocument/2006/relationships/image" Target="../media/image1196.png"/><Relationship Id="rId12" Type="http://schemas.openxmlformats.org/officeDocument/2006/relationships/image" Target="../media/image1201.png"/><Relationship Id="rId2" Type="http://schemas.openxmlformats.org/officeDocument/2006/relationships/tags" Target="../tags/tag1199.xml"/><Relationship Id="rId1" Type="http://schemas.openxmlformats.org/officeDocument/2006/relationships/tags" Target="../tags/tag1198.xml"/><Relationship Id="rId6" Type="http://schemas.openxmlformats.org/officeDocument/2006/relationships/image" Target="../media/image1195.png"/><Relationship Id="rId11" Type="http://schemas.openxmlformats.org/officeDocument/2006/relationships/image" Target="../media/image1200.png"/><Relationship Id="rId5" Type="http://schemas.openxmlformats.org/officeDocument/2006/relationships/image" Target="../media/image1194.png"/><Relationship Id="rId10" Type="http://schemas.openxmlformats.org/officeDocument/2006/relationships/image" Target="../media/image1199.png"/><Relationship Id="rId4" Type="http://schemas.openxmlformats.org/officeDocument/2006/relationships/image" Target="../media/image1.png"/><Relationship Id="rId9" Type="http://schemas.openxmlformats.org/officeDocument/2006/relationships/image" Target="../media/image1198.png"/></Relationships>
</file>

<file path=ppt/slides/_rels/slide213.xml.rels><?xml version="1.0" encoding="UTF-8" standalone="yes"?>
<Relationships xmlns="http://schemas.openxmlformats.org/package/2006/relationships"><Relationship Id="rId8" Type="http://schemas.openxmlformats.org/officeDocument/2006/relationships/image" Target="../media/image1204.png"/><Relationship Id="rId3" Type="http://schemas.openxmlformats.org/officeDocument/2006/relationships/slideLayout" Target="../slideLayouts/slideLayout5.xml"/><Relationship Id="rId7" Type="http://schemas.openxmlformats.org/officeDocument/2006/relationships/image" Target="../media/image3910.png"/><Relationship Id="rId2" Type="http://schemas.openxmlformats.org/officeDocument/2006/relationships/tags" Target="../tags/tag1201.xml"/><Relationship Id="rId1" Type="http://schemas.openxmlformats.org/officeDocument/2006/relationships/tags" Target="../tags/tag1200.xml"/><Relationship Id="rId6" Type="http://schemas.openxmlformats.org/officeDocument/2006/relationships/image" Target="../media/image1203.png"/><Relationship Id="rId5" Type="http://schemas.openxmlformats.org/officeDocument/2006/relationships/image" Target="../media/image1202.png"/><Relationship Id="rId4" Type="http://schemas.openxmlformats.org/officeDocument/2006/relationships/image" Target="../media/image1.png"/><Relationship Id="rId9" Type="http://schemas.openxmlformats.org/officeDocument/2006/relationships/image" Target="../media/image1205.png"/></Relationships>
</file>

<file path=ppt/slides/_rels/slide214.xml.rels><?xml version="1.0" encoding="UTF-8" standalone="yes"?>
<Relationships xmlns="http://schemas.openxmlformats.org/package/2006/relationships"><Relationship Id="rId3" Type="http://schemas.openxmlformats.org/officeDocument/2006/relationships/image" Target="../media/image400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207.png"/><Relationship Id="rId4" Type="http://schemas.openxmlformats.org/officeDocument/2006/relationships/image" Target="../media/image1206.jpeg"/></Relationships>
</file>

<file path=ppt/slides/_rels/slide215.xml.rels><?xml version="1.0" encoding="UTF-8" standalone="yes"?>
<Relationships xmlns="http://schemas.openxmlformats.org/package/2006/relationships"><Relationship Id="rId8" Type="http://schemas.openxmlformats.org/officeDocument/2006/relationships/image" Target="../media/image1208.png"/><Relationship Id="rId3" Type="http://schemas.openxmlformats.org/officeDocument/2006/relationships/tags" Target="../tags/tag1204.xml"/><Relationship Id="rId7" Type="http://schemas.openxmlformats.org/officeDocument/2006/relationships/image" Target="../media/image1.png"/><Relationship Id="rId12" Type="http://schemas.openxmlformats.org/officeDocument/2006/relationships/image" Target="../media/image1212.png"/><Relationship Id="rId2" Type="http://schemas.openxmlformats.org/officeDocument/2006/relationships/tags" Target="../tags/tag1203.xml"/><Relationship Id="rId1" Type="http://schemas.openxmlformats.org/officeDocument/2006/relationships/tags" Target="../tags/tag1202.xml"/><Relationship Id="rId6" Type="http://schemas.openxmlformats.org/officeDocument/2006/relationships/slideLayout" Target="../slideLayouts/slideLayout5.xml"/><Relationship Id="rId11" Type="http://schemas.openxmlformats.org/officeDocument/2006/relationships/image" Target="../media/image1211.png"/><Relationship Id="rId5" Type="http://schemas.openxmlformats.org/officeDocument/2006/relationships/tags" Target="../tags/tag1206.xml"/><Relationship Id="rId10" Type="http://schemas.openxmlformats.org/officeDocument/2006/relationships/image" Target="../media/image1210.png"/><Relationship Id="rId4" Type="http://schemas.openxmlformats.org/officeDocument/2006/relationships/tags" Target="../tags/tag1205.xml"/><Relationship Id="rId9" Type="http://schemas.openxmlformats.org/officeDocument/2006/relationships/image" Target="../media/image1209.png"/></Relationships>
</file>

<file path=ppt/slides/_rels/slide216.xml.rels><?xml version="1.0" encoding="UTF-8" standalone="yes"?>
<Relationships xmlns="http://schemas.openxmlformats.org/package/2006/relationships"><Relationship Id="rId13" Type="http://schemas.openxmlformats.org/officeDocument/2006/relationships/tags" Target="../tags/tag1219.xml"/><Relationship Id="rId18" Type="http://schemas.openxmlformats.org/officeDocument/2006/relationships/tags" Target="../tags/tag1224.xml"/><Relationship Id="rId26" Type="http://schemas.openxmlformats.org/officeDocument/2006/relationships/image" Target="../media/image1217.png"/><Relationship Id="rId39" Type="http://schemas.openxmlformats.org/officeDocument/2006/relationships/image" Target="../media/image1230.png"/><Relationship Id="rId21" Type="http://schemas.openxmlformats.org/officeDocument/2006/relationships/image" Target="../media/image1.png"/><Relationship Id="rId34" Type="http://schemas.openxmlformats.org/officeDocument/2006/relationships/image" Target="../media/image1225.png"/><Relationship Id="rId7" Type="http://schemas.openxmlformats.org/officeDocument/2006/relationships/tags" Target="../tags/tag1213.xml"/><Relationship Id="rId12" Type="http://schemas.openxmlformats.org/officeDocument/2006/relationships/tags" Target="../tags/tag1218.xml"/><Relationship Id="rId17" Type="http://schemas.openxmlformats.org/officeDocument/2006/relationships/tags" Target="../tags/tag1223.xml"/><Relationship Id="rId25" Type="http://schemas.openxmlformats.org/officeDocument/2006/relationships/image" Target="../media/image1216.png"/><Relationship Id="rId33" Type="http://schemas.openxmlformats.org/officeDocument/2006/relationships/image" Target="../media/image1224.png"/><Relationship Id="rId38" Type="http://schemas.openxmlformats.org/officeDocument/2006/relationships/image" Target="../media/image1229.png"/><Relationship Id="rId2" Type="http://schemas.openxmlformats.org/officeDocument/2006/relationships/tags" Target="../tags/tag1208.xml"/><Relationship Id="rId16" Type="http://schemas.openxmlformats.org/officeDocument/2006/relationships/tags" Target="../tags/tag1222.xml"/><Relationship Id="rId20" Type="http://schemas.openxmlformats.org/officeDocument/2006/relationships/slideLayout" Target="../slideLayouts/slideLayout5.xml"/><Relationship Id="rId29" Type="http://schemas.openxmlformats.org/officeDocument/2006/relationships/image" Target="../media/image1220.png"/><Relationship Id="rId1" Type="http://schemas.openxmlformats.org/officeDocument/2006/relationships/tags" Target="../tags/tag1207.xml"/><Relationship Id="rId6" Type="http://schemas.openxmlformats.org/officeDocument/2006/relationships/tags" Target="../tags/tag1212.xml"/><Relationship Id="rId11" Type="http://schemas.openxmlformats.org/officeDocument/2006/relationships/tags" Target="../tags/tag1217.xml"/><Relationship Id="rId24" Type="http://schemas.openxmlformats.org/officeDocument/2006/relationships/image" Target="../media/image1215.png"/><Relationship Id="rId32" Type="http://schemas.openxmlformats.org/officeDocument/2006/relationships/image" Target="../media/image1223.png"/><Relationship Id="rId37" Type="http://schemas.openxmlformats.org/officeDocument/2006/relationships/image" Target="../media/image1228.png"/><Relationship Id="rId40" Type="http://schemas.openxmlformats.org/officeDocument/2006/relationships/image" Target="../media/image1231.png"/><Relationship Id="rId5" Type="http://schemas.openxmlformats.org/officeDocument/2006/relationships/tags" Target="../tags/tag1211.xml"/><Relationship Id="rId15" Type="http://schemas.openxmlformats.org/officeDocument/2006/relationships/tags" Target="../tags/tag1221.xml"/><Relationship Id="rId23" Type="http://schemas.openxmlformats.org/officeDocument/2006/relationships/image" Target="../media/image1214.png"/><Relationship Id="rId28" Type="http://schemas.openxmlformats.org/officeDocument/2006/relationships/image" Target="../media/image1219.png"/><Relationship Id="rId36" Type="http://schemas.openxmlformats.org/officeDocument/2006/relationships/image" Target="../media/image1227.png"/><Relationship Id="rId10" Type="http://schemas.openxmlformats.org/officeDocument/2006/relationships/tags" Target="../tags/tag1216.xml"/><Relationship Id="rId19" Type="http://schemas.openxmlformats.org/officeDocument/2006/relationships/tags" Target="../tags/tag1225.xml"/><Relationship Id="rId31" Type="http://schemas.openxmlformats.org/officeDocument/2006/relationships/image" Target="../media/image1222.png"/><Relationship Id="rId4" Type="http://schemas.openxmlformats.org/officeDocument/2006/relationships/tags" Target="../tags/tag1210.xml"/><Relationship Id="rId9" Type="http://schemas.openxmlformats.org/officeDocument/2006/relationships/tags" Target="../tags/tag1215.xml"/><Relationship Id="rId14" Type="http://schemas.openxmlformats.org/officeDocument/2006/relationships/tags" Target="../tags/tag1220.xml"/><Relationship Id="rId22" Type="http://schemas.openxmlformats.org/officeDocument/2006/relationships/image" Target="../media/image1213.png"/><Relationship Id="rId27" Type="http://schemas.openxmlformats.org/officeDocument/2006/relationships/image" Target="../media/image1218.png"/><Relationship Id="rId30" Type="http://schemas.openxmlformats.org/officeDocument/2006/relationships/image" Target="../media/image1221.png"/><Relationship Id="rId35" Type="http://schemas.openxmlformats.org/officeDocument/2006/relationships/image" Target="../media/image1226.png"/><Relationship Id="rId8" Type="http://schemas.openxmlformats.org/officeDocument/2006/relationships/tags" Target="../tags/tag1214.xml"/><Relationship Id="rId3" Type="http://schemas.openxmlformats.org/officeDocument/2006/relationships/tags" Target="../tags/tag1209.xml"/></Relationships>
</file>

<file path=ppt/slides/_rels/slide217.xml.rels><?xml version="1.0" encoding="UTF-8" standalone="yes"?>
<Relationships xmlns="http://schemas.openxmlformats.org/package/2006/relationships"><Relationship Id="rId8" Type="http://schemas.openxmlformats.org/officeDocument/2006/relationships/image" Target="../media/image1234.png"/><Relationship Id="rId3" Type="http://schemas.openxmlformats.org/officeDocument/2006/relationships/tags" Target="../tags/tag1228.xml"/><Relationship Id="rId7" Type="http://schemas.openxmlformats.org/officeDocument/2006/relationships/image" Target="../media/image1233.png"/><Relationship Id="rId2" Type="http://schemas.openxmlformats.org/officeDocument/2006/relationships/tags" Target="../tags/tag1227.xml"/><Relationship Id="rId1" Type="http://schemas.openxmlformats.org/officeDocument/2006/relationships/tags" Target="../tags/tag1226.xml"/><Relationship Id="rId6" Type="http://schemas.openxmlformats.org/officeDocument/2006/relationships/image" Target="../media/image1232.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237.png"/><Relationship Id="rId2" Type="http://schemas.openxmlformats.org/officeDocument/2006/relationships/tags" Target="../tags/tag1230.xml"/><Relationship Id="rId1" Type="http://schemas.openxmlformats.org/officeDocument/2006/relationships/tags" Target="../tags/tag1229.xml"/><Relationship Id="rId6" Type="http://schemas.openxmlformats.org/officeDocument/2006/relationships/image" Target="../media/image1236.png"/><Relationship Id="rId5" Type="http://schemas.openxmlformats.org/officeDocument/2006/relationships/image" Target="../media/image1235.png"/><Relationship Id="rId4" Type="http://schemas.openxmlformats.org/officeDocument/2006/relationships/image" Target="../media/image1.png"/></Relationships>
</file>

<file path=ppt/slides/_rels/slide219.xml.rels><?xml version="1.0" encoding="UTF-8" standalone="yes"?>
<Relationships xmlns="http://schemas.openxmlformats.org/package/2006/relationships"><Relationship Id="rId8" Type="http://schemas.openxmlformats.org/officeDocument/2006/relationships/tags" Target="../tags/tag1238.xml"/><Relationship Id="rId13" Type="http://schemas.openxmlformats.org/officeDocument/2006/relationships/image" Target="../media/image1.png"/><Relationship Id="rId18" Type="http://schemas.openxmlformats.org/officeDocument/2006/relationships/image" Target="../media/image1239.png"/><Relationship Id="rId3" Type="http://schemas.openxmlformats.org/officeDocument/2006/relationships/tags" Target="../tags/tag1233.xml"/><Relationship Id="rId21" Type="http://schemas.openxmlformats.org/officeDocument/2006/relationships/image" Target="../media/image1242.png"/><Relationship Id="rId7" Type="http://schemas.openxmlformats.org/officeDocument/2006/relationships/tags" Target="../tags/tag1237.xml"/><Relationship Id="rId12" Type="http://schemas.openxmlformats.org/officeDocument/2006/relationships/slideLayout" Target="../slideLayouts/slideLayout5.xml"/><Relationship Id="rId17" Type="http://schemas.openxmlformats.org/officeDocument/2006/relationships/image" Target="../media/image1235.png"/><Relationship Id="rId25" Type="http://schemas.openxmlformats.org/officeDocument/2006/relationships/image" Target="../media/image1246.png"/><Relationship Id="rId2" Type="http://schemas.openxmlformats.org/officeDocument/2006/relationships/tags" Target="../tags/tag1232.xml"/><Relationship Id="rId16" Type="http://schemas.openxmlformats.org/officeDocument/2006/relationships/image" Target="../media/image1238.png"/><Relationship Id="rId20" Type="http://schemas.openxmlformats.org/officeDocument/2006/relationships/image" Target="../media/image1241.png"/><Relationship Id="rId1" Type="http://schemas.openxmlformats.org/officeDocument/2006/relationships/tags" Target="../tags/tag1231.xml"/><Relationship Id="rId6" Type="http://schemas.openxmlformats.org/officeDocument/2006/relationships/tags" Target="../tags/tag1236.xml"/><Relationship Id="rId11" Type="http://schemas.openxmlformats.org/officeDocument/2006/relationships/tags" Target="../tags/tag1241.xml"/><Relationship Id="rId24" Type="http://schemas.openxmlformats.org/officeDocument/2006/relationships/image" Target="../media/image1245.png"/><Relationship Id="rId5" Type="http://schemas.openxmlformats.org/officeDocument/2006/relationships/tags" Target="../tags/tag1235.xml"/><Relationship Id="rId15" Type="http://schemas.openxmlformats.org/officeDocument/2006/relationships/image" Target="../media/image1237.png"/><Relationship Id="rId23" Type="http://schemas.openxmlformats.org/officeDocument/2006/relationships/image" Target="../media/image1244.png"/><Relationship Id="rId10" Type="http://schemas.openxmlformats.org/officeDocument/2006/relationships/tags" Target="../tags/tag1240.xml"/><Relationship Id="rId19" Type="http://schemas.openxmlformats.org/officeDocument/2006/relationships/image" Target="../media/image1240.png"/><Relationship Id="rId4" Type="http://schemas.openxmlformats.org/officeDocument/2006/relationships/tags" Target="../tags/tag1234.xml"/><Relationship Id="rId9" Type="http://schemas.openxmlformats.org/officeDocument/2006/relationships/tags" Target="../tags/tag1239.xml"/><Relationship Id="rId14" Type="http://schemas.openxmlformats.org/officeDocument/2006/relationships/image" Target="../media/image1236.png"/><Relationship Id="rId22" Type="http://schemas.openxmlformats.org/officeDocument/2006/relationships/image" Target="../media/image124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 Target="slide27.xml"/></Relationships>
</file>

<file path=ppt/slides/_rels/slide220.xml.rels><?xml version="1.0" encoding="UTF-8" standalone="yes"?>
<Relationships xmlns="http://schemas.openxmlformats.org/package/2006/relationships"><Relationship Id="rId8" Type="http://schemas.openxmlformats.org/officeDocument/2006/relationships/tags" Target="../tags/tag1249.xml"/><Relationship Id="rId13" Type="http://schemas.openxmlformats.org/officeDocument/2006/relationships/tags" Target="../tags/tag1254.xml"/><Relationship Id="rId18" Type="http://schemas.openxmlformats.org/officeDocument/2006/relationships/image" Target="../media/image1247.png"/><Relationship Id="rId26" Type="http://schemas.openxmlformats.org/officeDocument/2006/relationships/image" Target="../media/image1255.png"/><Relationship Id="rId3" Type="http://schemas.openxmlformats.org/officeDocument/2006/relationships/tags" Target="../tags/tag1244.xml"/><Relationship Id="rId21" Type="http://schemas.openxmlformats.org/officeDocument/2006/relationships/image" Target="../media/image1250.png"/><Relationship Id="rId7" Type="http://schemas.openxmlformats.org/officeDocument/2006/relationships/tags" Target="../tags/tag1248.xml"/><Relationship Id="rId12" Type="http://schemas.openxmlformats.org/officeDocument/2006/relationships/tags" Target="../tags/tag1253.xml"/><Relationship Id="rId17" Type="http://schemas.openxmlformats.org/officeDocument/2006/relationships/image" Target="../media/image1237.png"/><Relationship Id="rId25" Type="http://schemas.openxmlformats.org/officeDocument/2006/relationships/image" Target="../media/image1254.png"/><Relationship Id="rId2" Type="http://schemas.openxmlformats.org/officeDocument/2006/relationships/tags" Target="../tags/tag1243.xml"/><Relationship Id="rId16" Type="http://schemas.openxmlformats.org/officeDocument/2006/relationships/image" Target="../media/image1236.png"/><Relationship Id="rId20" Type="http://schemas.openxmlformats.org/officeDocument/2006/relationships/image" Target="../media/image1249.png"/><Relationship Id="rId29" Type="http://schemas.openxmlformats.org/officeDocument/2006/relationships/image" Target="../media/image1256.png"/><Relationship Id="rId1" Type="http://schemas.openxmlformats.org/officeDocument/2006/relationships/tags" Target="../tags/tag1242.xml"/><Relationship Id="rId6" Type="http://schemas.openxmlformats.org/officeDocument/2006/relationships/tags" Target="../tags/tag1247.xml"/><Relationship Id="rId11" Type="http://schemas.openxmlformats.org/officeDocument/2006/relationships/tags" Target="../tags/tag1252.xml"/><Relationship Id="rId24" Type="http://schemas.openxmlformats.org/officeDocument/2006/relationships/image" Target="../media/image1253.png"/><Relationship Id="rId5" Type="http://schemas.openxmlformats.org/officeDocument/2006/relationships/tags" Target="../tags/tag1246.xml"/><Relationship Id="rId15" Type="http://schemas.openxmlformats.org/officeDocument/2006/relationships/image" Target="../media/image1.png"/><Relationship Id="rId23" Type="http://schemas.openxmlformats.org/officeDocument/2006/relationships/image" Target="../media/image1252.png"/><Relationship Id="rId28" Type="http://schemas.openxmlformats.org/officeDocument/2006/relationships/image" Target="../media/image1184.png"/><Relationship Id="rId10" Type="http://schemas.openxmlformats.org/officeDocument/2006/relationships/tags" Target="../tags/tag1251.xml"/><Relationship Id="rId19" Type="http://schemas.openxmlformats.org/officeDocument/2006/relationships/image" Target="../media/image1248.png"/><Relationship Id="rId4" Type="http://schemas.openxmlformats.org/officeDocument/2006/relationships/tags" Target="../tags/tag1245.xml"/><Relationship Id="rId9" Type="http://schemas.openxmlformats.org/officeDocument/2006/relationships/tags" Target="../tags/tag1250.xml"/><Relationship Id="rId14" Type="http://schemas.openxmlformats.org/officeDocument/2006/relationships/slideLayout" Target="../slideLayouts/slideLayout5.xml"/><Relationship Id="rId22" Type="http://schemas.openxmlformats.org/officeDocument/2006/relationships/image" Target="../media/image1251.png"/><Relationship Id="rId27" Type="http://schemas.openxmlformats.org/officeDocument/2006/relationships/image" Target="../media/image1235.png"/></Relationships>
</file>

<file path=ppt/slides/_rels/slide221.xml.rels><?xml version="1.0" encoding="UTF-8" standalone="yes"?>
<Relationships xmlns="http://schemas.openxmlformats.org/package/2006/relationships"><Relationship Id="rId3" Type="http://schemas.openxmlformats.org/officeDocument/2006/relationships/image" Target="../media/image1257.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259.gif"/><Relationship Id="rId4" Type="http://schemas.openxmlformats.org/officeDocument/2006/relationships/image" Target="../media/image1258.gif"/></Relationships>
</file>

<file path=ppt/slides/_rels/slide222.xml.rels><?xml version="1.0" encoding="UTF-8" standalone="yes"?>
<Relationships xmlns="http://schemas.openxmlformats.org/package/2006/relationships"><Relationship Id="rId3" Type="http://schemas.openxmlformats.org/officeDocument/2006/relationships/image" Target="../media/image1260.jpe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262.png"/><Relationship Id="rId4" Type="http://schemas.openxmlformats.org/officeDocument/2006/relationships/image" Target="../media/image1261.png"/></Relationships>
</file>

<file path=ppt/slides/_rels/slide223.xml.rels><?xml version="1.0" encoding="UTF-8" standalone="yes"?>
<Relationships xmlns="http://schemas.openxmlformats.org/package/2006/relationships"><Relationship Id="rId8" Type="http://schemas.openxmlformats.org/officeDocument/2006/relationships/image" Target="../media/image1264.png"/><Relationship Id="rId3" Type="http://schemas.openxmlformats.org/officeDocument/2006/relationships/tags" Target="../tags/tag1257.xml"/><Relationship Id="rId7" Type="http://schemas.openxmlformats.org/officeDocument/2006/relationships/image" Target="../media/image1263.png"/><Relationship Id="rId12" Type="http://schemas.openxmlformats.org/officeDocument/2006/relationships/image" Target="../media/image1267.png"/><Relationship Id="rId2" Type="http://schemas.openxmlformats.org/officeDocument/2006/relationships/tags" Target="../tags/tag1256.xml"/><Relationship Id="rId1" Type="http://schemas.openxmlformats.org/officeDocument/2006/relationships/tags" Target="../tags/tag1255.xml"/><Relationship Id="rId6" Type="http://schemas.openxmlformats.org/officeDocument/2006/relationships/image" Target="../media/image9101.png"/><Relationship Id="rId11" Type="http://schemas.openxmlformats.org/officeDocument/2006/relationships/image" Target="../media/image218.png"/><Relationship Id="rId5" Type="http://schemas.openxmlformats.org/officeDocument/2006/relationships/image" Target="../media/image1.png"/><Relationship Id="rId10" Type="http://schemas.openxmlformats.org/officeDocument/2006/relationships/image" Target="../media/image1266.png"/><Relationship Id="rId4" Type="http://schemas.openxmlformats.org/officeDocument/2006/relationships/slideLayout" Target="../slideLayouts/slideLayout5.xml"/><Relationship Id="rId9" Type="http://schemas.openxmlformats.org/officeDocument/2006/relationships/image" Target="../media/image1265.png"/></Relationships>
</file>

<file path=ppt/slides/_rels/slide224.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271.png"/><Relationship Id="rId18" Type="http://schemas.openxmlformats.org/officeDocument/2006/relationships/image" Target="../media/image1275.png"/><Relationship Id="rId3" Type="http://schemas.openxmlformats.org/officeDocument/2006/relationships/tags" Target="../tags/tag1260.xml"/><Relationship Id="rId21" Type="http://schemas.microsoft.com/office/2007/relationships/hdphoto" Target="../media/hdphoto6.wdp"/><Relationship Id="rId7" Type="http://schemas.openxmlformats.org/officeDocument/2006/relationships/tags" Target="../tags/tag1264.xml"/><Relationship Id="rId12" Type="http://schemas.openxmlformats.org/officeDocument/2006/relationships/image" Target="../media/image1270.png"/><Relationship Id="rId17" Type="http://schemas.openxmlformats.org/officeDocument/2006/relationships/image" Target="../media/image1274.png"/><Relationship Id="rId2" Type="http://schemas.openxmlformats.org/officeDocument/2006/relationships/tags" Target="../tags/tag1259.xml"/><Relationship Id="rId16" Type="http://schemas.openxmlformats.org/officeDocument/2006/relationships/image" Target="../media/image1273.png"/><Relationship Id="rId20" Type="http://schemas.openxmlformats.org/officeDocument/2006/relationships/image" Target="../media/image1277.png"/><Relationship Id="rId1" Type="http://schemas.openxmlformats.org/officeDocument/2006/relationships/tags" Target="../tags/tag1258.xml"/><Relationship Id="rId6" Type="http://schemas.openxmlformats.org/officeDocument/2006/relationships/tags" Target="../tags/tag1263.xml"/><Relationship Id="rId11" Type="http://schemas.openxmlformats.org/officeDocument/2006/relationships/image" Target="../media/image1269.png"/><Relationship Id="rId5" Type="http://schemas.openxmlformats.org/officeDocument/2006/relationships/tags" Target="../tags/tag1262.xml"/><Relationship Id="rId15" Type="http://schemas.openxmlformats.org/officeDocument/2006/relationships/image" Target="../media/image1272.png"/><Relationship Id="rId23" Type="http://schemas.openxmlformats.org/officeDocument/2006/relationships/image" Target="../media/image5200.png"/><Relationship Id="rId10" Type="http://schemas.openxmlformats.org/officeDocument/2006/relationships/image" Target="../media/image1268.png"/><Relationship Id="rId19" Type="http://schemas.openxmlformats.org/officeDocument/2006/relationships/image" Target="../media/image1276.png"/><Relationship Id="rId4" Type="http://schemas.openxmlformats.org/officeDocument/2006/relationships/tags" Target="../tags/tag1261.xml"/><Relationship Id="rId9" Type="http://schemas.openxmlformats.org/officeDocument/2006/relationships/image" Target="../media/image1.png"/><Relationship Id="rId14" Type="http://schemas.openxmlformats.org/officeDocument/2006/relationships/image" Target="../media/image1263.png"/><Relationship Id="rId22" Type="http://schemas.openxmlformats.org/officeDocument/2006/relationships/image" Target="../media/image5100.png"/></Relationships>
</file>

<file path=ppt/slides/_rels/slide225.xml.rels><?xml version="1.0" encoding="UTF-8" standalone="yes"?>
<Relationships xmlns="http://schemas.openxmlformats.org/package/2006/relationships"><Relationship Id="rId8" Type="http://schemas.openxmlformats.org/officeDocument/2006/relationships/image" Target="../media/image1279.png"/><Relationship Id="rId3" Type="http://schemas.openxmlformats.org/officeDocument/2006/relationships/tags" Target="../tags/tag1267.xml"/><Relationship Id="rId7" Type="http://schemas.openxmlformats.org/officeDocument/2006/relationships/image" Target="../media/image1278.png"/><Relationship Id="rId2" Type="http://schemas.openxmlformats.org/officeDocument/2006/relationships/tags" Target="../tags/tag1266.xml"/><Relationship Id="rId1" Type="http://schemas.openxmlformats.org/officeDocument/2006/relationships/tags" Target="../tags/tag1265.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1281.png"/><Relationship Id="rId4" Type="http://schemas.openxmlformats.org/officeDocument/2006/relationships/tags" Target="../tags/tag1268.xml"/><Relationship Id="rId9" Type="http://schemas.openxmlformats.org/officeDocument/2006/relationships/image" Target="../media/image1280.png"/></Relationships>
</file>

<file path=ppt/slides/_rels/slide226.xml.rels><?xml version="1.0" encoding="UTF-8" standalone="yes"?>
<Relationships xmlns="http://schemas.openxmlformats.org/package/2006/relationships"><Relationship Id="rId8" Type="http://schemas.openxmlformats.org/officeDocument/2006/relationships/tags" Target="../tags/tag1276.xml"/><Relationship Id="rId13" Type="http://schemas.openxmlformats.org/officeDocument/2006/relationships/image" Target="../media/image1282.png"/><Relationship Id="rId18" Type="http://schemas.openxmlformats.org/officeDocument/2006/relationships/image" Target="../media/image1287.png"/><Relationship Id="rId3" Type="http://schemas.openxmlformats.org/officeDocument/2006/relationships/tags" Target="../tags/tag1271.xml"/><Relationship Id="rId21" Type="http://schemas.openxmlformats.org/officeDocument/2006/relationships/image" Target="../media/image6100.png"/><Relationship Id="rId7" Type="http://schemas.openxmlformats.org/officeDocument/2006/relationships/tags" Target="../tags/tag1275.xml"/><Relationship Id="rId12" Type="http://schemas.microsoft.com/office/2007/relationships/hdphoto" Target="../media/hdphoto3.wdp"/><Relationship Id="rId17" Type="http://schemas.openxmlformats.org/officeDocument/2006/relationships/image" Target="../media/image1286.png"/><Relationship Id="rId2" Type="http://schemas.openxmlformats.org/officeDocument/2006/relationships/tags" Target="../tags/tag1270.xml"/><Relationship Id="rId16" Type="http://schemas.openxmlformats.org/officeDocument/2006/relationships/image" Target="../media/image1285.png"/><Relationship Id="rId20" Type="http://schemas.openxmlformats.org/officeDocument/2006/relationships/image" Target="../media/image1289.png"/><Relationship Id="rId1" Type="http://schemas.openxmlformats.org/officeDocument/2006/relationships/tags" Target="../tags/tag1269.xml"/><Relationship Id="rId6" Type="http://schemas.openxmlformats.org/officeDocument/2006/relationships/tags" Target="../tags/tag1274.xml"/><Relationship Id="rId11" Type="http://schemas.openxmlformats.org/officeDocument/2006/relationships/image" Target="../media/image12.png"/><Relationship Id="rId5" Type="http://schemas.openxmlformats.org/officeDocument/2006/relationships/tags" Target="../tags/tag1273.xml"/><Relationship Id="rId15" Type="http://schemas.openxmlformats.org/officeDocument/2006/relationships/image" Target="../media/image1284.png"/><Relationship Id="rId23" Type="http://schemas.openxmlformats.org/officeDocument/2006/relationships/image" Target="../media/image1291.png"/><Relationship Id="rId10" Type="http://schemas.openxmlformats.org/officeDocument/2006/relationships/slideLayout" Target="../slideLayouts/slideLayout5.xml"/><Relationship Id="rId19" Type="http://schemas.openxmlformats.org/officeDocument/2006/relationships/image" Target="../media/image1288.png"/><Relationship Id="rId4" Type="http://schemas.openxmlformats.org/officeDocument/2006/relationships/tags" Target="../tags/tag1272.xml"/><Relationship Id="rId9" Type="http://schemas.openxmlformats.org/officeDocument/2006/relationships/tags" Target="../tags/tag1277.xml"/><Relationship Id="rId14" Type="http://schemas.openxmlformats.org/officeDocument/2006/relationships/image" Target="../media/image1283.png"/><Relationship Id="rId22" Type="http://schemas.openxmlformats.org/officeDocument/2006/relationships/image" Target="../media/image1290.png"/></Relationships>
</file>

<file path=ppt/slides/_rels/slide227.xml.rels><?xml version="1.0" encoding="UTF-8" standalone="yes"?>
<Relationships xmlns="http://schemas.openxmlformats.org/package/2006/relationships"><Relationship Id="rId13" Type="http://schemas.openxmlformats.org/officeDocument/2006/relationships/tags" Target="../tags/tag1290.xml"/><Relationship Id="rId18" Type="http://schemas.microsoft.com/office/2007/relationships/hdphoto" Target="../media/hdphoto3.wdp"/><Relationship Id="rId26" Type="http://schemas.openxmlformats.org/officeDocument/2006/relationships/image" Target="../media/image1295.png"/><Relationship Id="rId3" Type="http://schemas.openxmlformats.org/officeDocument/2006/relationships/tags" Target="../tags/tag1280.xml"/><Relationship Id="rId21" Type="http://schemas.openxmlformats.org/officeDocument/2006/relationships/image" Target="../media/image1289.png"/><Relationship Id="rId34" Type="http://schemas.openxmlformats.org/officeDocument/2006/relationships/image" Target="../media/image1300.png"/><Relationship Id="rId7" Type="http://schemas.openxmlformats.org/officeDocument/2006/relationships/tags" Target="../tags/tag1284.xml"/><Relationship Id="rId12" Type="http://schemas.openxmlformats.org/officeDocument/2006/relationships/tags" Target="../tags/tag1289.xml"/><Relationship Id="rId17" Type="http://schemas.openxmlformats.org/officeDocument/2006/relationships/image" Target="../media/image12.png"/><Relationship Id="rId25" Type="http://schemas.openxmlformats.org/officeDocument/2006/relationships/image" Target="../media/image1294.png"/><Relationship Id="rId33" Type="http://schemas.openxmlformats.org/officeDocument/2006/relationships/image" Target="../media/image1299.png"/><Relationship Id="rId2" Type="http://schemas.openxmlformats.org/officeDocument/2006/relationships/tags" Target="../tags/tag1279.xml"/><Relationship Id="rId16" Type="http://schemas.openxmlformats.org/officeDocument/2006/relationships/slideLayout" Target="../slideLayouts/slideLayout5.xml"/><Relationship Id="rId20" Type="http://schemas.openxmlformats.org/officeDocument/2006/relationships/image" Target="../media/image1283.png"/><Relationship Id="rId29" Type="http://schemas.openxmlformats.org/officeDocument/2006/relationships/image" Target="../media/image1287.png"/><Relationship Id="rId1" Type="http://schemas.openxmlformats.org/officeDocument/2006/relationships/tags" Target="../tags/tag1278.xml"/><Relationship Id="rId6" Type="http://schemas.openxmlformats.org/officeDocument/2006/relationships/tags" Target="../tags/tag1283.xml"/><Relationship Id="rId11" Type="http://schemas.openxmlformats.org/officeDocument/2006/relationships/tags" Target="../tags/tag1288.xml"/><Relationship Id="rId24" Type="http://schemas.openxmlformats.org/officeDocument/2006/relationships/image" Target="../media/image1293.png"/><Relationship Id="rId32" Type="http://schemas.openxmlformats.org/officeDocument/2006/relationships/image" Target="../media/image1285.png"/><Relationship Id="rId5" Type="http://schemas.openxmlformats.org/officeDocument/2006/relationships/tags" Target="../tags/tag1282.xml"/><Relationship Id="rId15" Type="http://schemas.openxmlformats.org/officeDocument/2006/relationships/tags" Target="../tags/tag1292.xml"/><Relationship Id="rId23" Type="http://schemas.openxmlformats.org/officeDocument/2006/relationships/image" Target="../media/image1292.png"/><Relationship Id="rId28" Type="http://schemas.openxmlformats.org/officeDocument/2006/relationships/image" Target="../media/image1296.png"/><Relationship Id="rId36" Type="http://schemas.openxmlformats.org/officeDocument/2006/relationships/image" Target="../media/image1286.png"/><Relationship Id="rId10" Type="http://schemas.openxmlformats.org/officeDocument/2006/relationships/tags" Target="../tags/tag1287.xml"/><Relationship Id="rId19" Type="http://schemas.openxmlformats.org/officeDocument/2006/relationships/image" Target="../media/image1282.png"/><Relationship Id="rId31" Type="http://schemas.openxmlformats.org/officeDocument/2006/relationships/image" Target="../media/image1298.png"/><Relationship Id="rId4" Type="http://schemas.openxmlformats.org/officeDocument/2006/relationships/tags" Target="../tags/tag1281.xml"/><Relationship Id="rId9" Type="http://schemas.openxmlformats.org/officeDocument/2006/relationships/tags" Target="../tags/tag1286.xml"/><Relationship Id="rId14" Type="http://schemas.openxmlformats.org/officeDocument/2006/relationships/tags" Target="../tags/tag1291.xml"/><Relationship Id="rId22" Type="http://schemas.openxmlformats.org/officeDocument/2006/relationships/image" Target="../media/image1284.png"/><Relationship Id="rId27" Type="http://schemas.openxmlformats.org/officeDocument/2006/relationships/image" Target="../media/image6800.png"/><Relationship Id="rId30" Type="http://schemas.openxmlformats.org/officeDocument/2006/relationships/image" Target="../media/image1297.png"/><Relationship Id="rId35" Type="http://schemas.openxmlformats.org/officeDocument/2006/relationships/image" Target="../media/image1288.png"/><Relationship Id="rId8" Type="http://schemas.openxmlformats.org/officeDocument/2006/relationships/tags" Target="../tags/tag1285.xml"/></Relationships>
</file>

<file path=ppt/slides/_rels/slide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293.xml"/><Relationship Id="rId5" Type="http://schemas.openxmlformats.org/officeDocument/2006/relationships/image" Target="../media/image1302.gif"/><Relationship Id="rId4" Type="http://schemas.openxmlformats.org/officeDocument/2006/relationships/image" Target="../media/image1301.png"/></Relationships>
</file>

<file path=ppt/slides/_rels/slide229.xml.rels><?xml version="1.0" encoding="UTF-8" standalone="yes"?>
<Relationships xmlns="http://schemas.openxmlformats.org/package/2006/relationships"><Relationship Id="rId8" Type="http://schemas.openxmlformats.org/officeDocument/2006/relationships/tags" Target="../tags/tag1301.xml"/><Relationship Id="rId13" Type="http://schemas.openxmlformats.org/officeDocument/2006/relationships/tags" Target="../tags/tag1306.xml"/><Relationship Id="rId18" Type="http://schemas.openxmlformats.org/officeDocument/2006/relationships/image" Target="../media/image1304.png"/><Relationship Id="rId26" Type="http://schemas.openxmlformats.org/officeDocument/2006/relationships/image" Target="../media/image1312.png"/><Relationship Id="rId3" Type="http://schemas.openxmlformats.org/officeDocument/2006/relationships/tags" Target="../tags/tag1296.xml"/><Relationship Id="rId21" Type="http://schemas.openxmlformats.org/officeDocument/2006/relationships/image" Target="../media/image1307.png"/><Relationship Id="rId7" Type="http://schemas.openxmlformats.org/officeDocument/2006/relationships/tags" Target="../tags/tag1300.xml"/><Relationship Id="rId12" Type="http://schemas.openxmlformats.org/officeDocument/2006/relationships/tags" Target="../tags/tag1305.xml"/><Relationship Id="rId17" Type="http://schemas.openxmlformats.org/officeDocument/2006/relationships/image" Target="../media/image1303.png"/><Relationship Id="rId25" Type="http://schemas.openxmlformats.org/officeDocument/2006/relationships/image" Target="../media/image1311.png"/><Relationship Id="rId2" Type="http://schemas.openxmlformats.org/officeDocument/2006/relationships/tags" Target="../tags/tag1295.xml"/><Relationship Id="rId16" Type="http://schemas.openxmlformats.org/officeDocument/2006/relationships/image" Target="../media/image1301.png"/><Relationship Id="rId20" Type="http://schemas.openxmlformats.org/officeDocument/2006/relationships/image" Target="../media/image1306.png"/><Relationship Id="rId29" Type="http://schemas.openxmlformats.org/officeDocument/2006/relationships/image" Target="../media/image1302.gif"/><Relationship Id="rId1" Type="http://schemas.openxmlformats.org/officeDocument/2006/relationships/tags" Target="../tags/tag1294.xml"/><Relationship Id="rId6" Type="http://schemas.openxmlformats.org/officeDocument/2006/relationships/tags" Target="../tags/tag1299.xml"/><Relationship Id="rId11" Type="http://schemas.openxmlformats.org/officeDocument/2006/relationships/tags" Target="../tags/tag1304.xml"/><Relationship Id="rId24" Type="http://schemas.openxmlformats.org/officeDocument/2006/relationships/image" Target="../media/image1310.png"/><Relationship Id="rId5" Type="http://schemas.openxmlformats.org/officeDocument/2006/relationships/tags" Target="../tags/tag1298.xml"/><Relationship Id="rId15" Type="http://schemas.openxmlformats.org/officeDocument/2006/relationships/image" Target="../media/image1.png"/><Relationship Id="rId23" Type="http://schemas.openxmlformats.org/officeDocument/2006/relationships/image" Target="../media/image1309.png"/><Relationship Id="rId28" Type="http://schemas.openxmlformats.org/officeDocument/2006/relationships/image" Target="../media/image1314.png"/><Relationship Id="rId10" Type="http://schemas.openxmlformats.org/officeDocument/2006/relationships/tags" Target="../tags/tag1303.xml"/><Relationship Id="rId19" Type="http://schemas.openxmlformats.org/officeDocument/2006/relationships/image" Target="../media/image1305.png"/><Relationship Id="rId4" Type="http://schemas.openxmlformats.org/officeDocument/2006/relationships/tags" Target="../tags/tag1297.xml"/><Relationship Id="rId9" Type="http://schemas.openxmlformats.org/officeDocument/2006/relationships/tags" Target="../tags/tag1302.xml"/><Relationship Id="rId14" Type="http://schemas.openxmlformats.org/officeDocument/2006/relationships/slideLayout" Target="../slideLayouts/slideLayout5.xml"/><Relationship Id="rId22" Type="http://schemas.openxmlformats.org/officeDocument/2006/relationships/image" Target="../media/image1308.png"/><Relationship Id="rId27" Type="http://schemas.openxmlformats.org/officeDocument/2006/relationships/image" Target="../media/image131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slide" Target="slide27.xml"/></Relationships>
</file>

<file path=ppt/slides/_rels/slide230.xml.rels><?xml version="1.0" encoding="UTF-8" standalone="yes"?>
<Relationships xmlns="http://schemas.openxmlformats.org/package/2006/relationships"><Relationship Id="rId8" Type="http://schemas.openxmlformats.org/officeDocument/2006/relationships/image" Target="../media/image1302.gif"/><Relationship Id="rId3" Type="http://schemas.openxmlformats.org/officeDocument/2006/relationships/tags" Target="../tags/tag1309.xml"/><Relationship Id="rId7" Type="http://schemas.openxmlformats.org/officeDocument/2006/relationships/image" Target="../media/image1301.png"/><Relationship Id="rId2" Type="http://schemas.openxmlformats.org/officeDocument/2006/relationships/tags" Target="../tags/tag1308.xml"/><Relationship Id="rId1" Type="http://schemas.openxmlformats.org/officeDocument/2006/relationships/tags" Target="../tags/tag1307.xml"/><Relationship Id="rId6" Type="http://schemas.openxmlformats.org/officeDocument/2006/relationships/image" Target="../media/image1.png"/><Relationship Id="rId11" Type="http://schemas.openxmlformats.org/officeDocument/2006/relationships/image" Target="../media/image1317.png"/><Relationship Id="rId5" Type="http://schemas.openxmlformats.org/officeDocument/2006/relationships/slideLayout" Target="../slideLayouts/slideLayout5.xml"/><Relationship Id="rId10" Type="http://schemas.openxmlformats.org/officeDocument/2006/relationships/image" Target="../media/image1316.png"/><Relationship Id="rId4" Type="http://schemas.openxmlformats.org/officeDocument/2006/relationships/tags" Target="../tags/tag1310.xml"/><Relationship Id="rId9" Type="http://schemas.openxmlformats.org/officeDocument/2006/relationships/image" Target="../media/image1315.png"/></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12.xml"/><Relationship Id="rId1" Type="http://schemas.openxmlformats.org/officeDocument/2006/relationships/tags" Target="../tags/tag1311.xml"/><Relationship Id="rId6" Type="http://schemas.openxmlformats.org/officeDocument/2006/relationships/image" Target="../media/image1319.png"/><Relationship Id="rId5" Type="http://schemas.openxmlformats.org/officeDocument/2006/relationships/image" Target="../media/image1318.png"/><Relationship Id="rId4" Type="http://schemas.openxmlformats.org/officeDocument/2006/relationships/image" Target="../media/image1.png"/></Relationships>
</file>

<file path=ppt/slides/_rels/slide232.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21.png"/><Relationship Id="rId3" Type="http://schemas.openxmlformats.org/officeDocument/2006/relationships/tags" Target="../tags/tag1315.xml"/><Relationship Id="rId7" Type="http://schemas.openxmlformats.org/officeDocument/2006/relationships/tags" Target="../tags/tag1319.xml"/><Relationship Id="rId12" Type="http://schemas.openxmlformats.org/officeDocument/2006/relationships/image" Target="../media/image1320.png"/><Relationship Id="rId2" Type="http://schemas.openxmlformats.org/officeDocument/2006/relationships/tags" Target="../tags/tag1314.xml"/><Relationship Id="rId16" Type="http://schemas.openxmlformats.org/officeDocument/2006/relationships/image" Target="../media/image1324.png"/><Relationship Id="rId1" Type="http://schemas.openxmlformats.org/officeDocument/2006/relationships/tags" Target="../tags/tag1313.xml"/><Relationship Id="rId6" Type="http://schemas.openxmlformats.org/officeDocument/2006/relationships/tags" Target="../tags/tag1318.xml"/><Relationship Id="rId11" Type="http://schemas.openxmlformats.org/officeDocument/2006/relationships/image" Target="../media/image1319.png"/><Relationship Id="rId5" Type="http://schemas.openxmlformats.org/officeDocument/2006/relationships/tags" Target="../tags/tag1317.xml"/><Relationship Id="rId15" Type="http://schemas.openxmlformats.org/officeDocument/2006/relationships/image" Target="../media/image1323.png"/><Relationship Id="rId10" Type="http://schemas.openxmlformats.org/officeDocument/2006/relationships/image" Target="../media/image1318.png"/><Relationship Id="rId4" Type="http://schemas.openxmlformats.org/officeDocument/2006/relationships/tags" Target="../tags/tag1316.xml"/><Relationship Id="rId9" Type="http://schemas.openxmlformats.org/officeDocument/2006/relationships/image" Target="../media/image1.png"/><Relationship Id="rId14" Type="http://schemas.openxmlformats.org/officeDocument/2006/relationships/image" Target="../media/image1322.png"/></Relationships>
</file>

<file path=ppt/slides/_rels/slide233.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27.png"/><Relationship Id="rId18" Type="http://schemas.openxmlformats.org/officeDocument/2006/relationships/image" Target="../media/image1332.png"/><Relationship Id="rId3" Type="http://schemas.openxmlformats.org/officeDocument/2006/relationships/tags" Target="../tags/tag1322.xml"/><Relationship Id="rId7" Type="http://schemas.openxmlformats.org/officeDocument/2006/relationships/tags" Target="../tags/tag1326.xml"/><Relationship Id="rId12" Type="http://schemas.openxmlformats.org/officeDocument/2006/relationships/image" Target="../media/image1326.png"/><Relationship Id="rId17" Type="http://schemas.openxmlformats.org/officeDocument/2006/relationships/image" Target="../media/image1331.png"/><Relationship Id="rId2" Type="http://schemas.openxmlformats.org/officeDocument/2006/relationships/tags" Target="../tags/tag1321.xml"/><Relationship Id="rId16" Type="http://schemas.openxmlformats.org/officeDocument/2006/relationships/image" Target="../media/image1330.png"/><Relationship Id="rId1" Type="http://schemas.openxmlformats.org/officeDocument/2006/relationships/tags" Target="../tags/tag1320.xml"/><Relationship Id="rId6" Type="http://schemas.openxmlformats.org/officeDocument/2006/relationships/tags" Target="../tags/tag1325.xml"/><Relationship Id="rId11" Type="http://schemas.openxmlformats.org/officeDocument/2006/relationships/image" Target="../media/image1325.png"/><Relationship Id="rId5" Type="http://schemas.openxmlformats.org/officeDocument/2006/relationships/tags" Target="../tags/tag1324.xml"/><Relationship Id="rId15" Type="http://schemas.openxmlformats.org/officeDocument/2006/relationships/image" Target="../media/image1329.png"/><Relationship Id="rId10" Type="http://schemas.microsoft.com/office/2007/relationships/hdphoto" Target="../media/hdphoto3.wdp"/><Relationship Id="rId4" Type="http://schemas.openxmlformats.org/officeDocument/2006/relationships/tags" Target="../tags/tag1323.xml"/><Relationship Id="rId9" Type="http://schemas.openxmlformats.org/officeDocument/2006/relationships/image" Target="../media/image12.png"/><Relationship Id="rId14" Type="http://schemas.openxmlformats.org/officeDocument/2006/relationships/image" Target="../media/image1328.png"/></Relationships>
</file>

<file path=ppt/slides/_rels/slide234.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26.png"/><Relationship Id="rId18" Type="http://schemas.openxmlformats.org/officeDocument/2006/relationships/image" Target="../media/image10100.png"/><Relationship Id="rId3" Type="http://schemas.openxmlformats.org/officeDocument/2006/relationships/tags" Target="../tags/tag1329.xml"/><Relationship Id="rId7" Type="http://schemas.openxmlformats.org/officeDocument/2006/relationships/tags" Target="../tags/tag1333.xml"/><Relationship Id="rId12" Type="http://schemas.openxmlformats.org/officeDocument/2006/relationships/image" Target="../media/image1325.png"/><Relationship Id="rId2" Type="http://schemas.openxmlformats.org/officeDocument/2006/relationships/tags" Target="../tags/tag1328.xml"/><Relationship Id="rId16" Type="http://schemas.openxmlformats.org/officeDocument/2006/relationships/image" Target="../media/image1329.png"/><Relationship Id="rId20" Type="http://schemas.openxmlformats.org/officeDocument/2006/relationships/image" Target="../media/image1332.png"/><Relationship Id="rId1" Type="http://schemas.openxmlformats.org/officeDocument/2006/relationships/tags" Target="../tags/tag1327.xml"/><Relationship Id="rId6" Type="http://schemas.openxmlformats.org/officeDocument/2006/relationships/tags" Target="../tags/tag1332.xml"/><Relationship Id="rId11" Type="http://schemas.microsoft.com/office/2007/relationships/hdphoto" Target="../media/hdphoto3.wdp"/><Relationship Id="rId5" Type="http://schemas.openxmlformats.org/officeDocument/2006/relationships/tags" Target="../tags/tag1331.xml"/><Relationship Id="rId15" Type="http://schemas.openxmlformats.org/officeDocument/2006/relationships/image" Target="../media/image1328.png"/><Relationship Id="rId10" Type="http://schemas.openxmlformats.org/officeDocument/2006/relationships/image" Target="../media/image12.png"/><Relationship Id="rId19" Type="http://schemas.openxmlformats.org/officeDocument/2006/relationships/image" Target="../media/image1330.png"/><Relationship Id="rId4" Type="http://schemas.openxmlformats.org/officeDocument/2006/relationships/tags" Target="../tags/tag1330.xml"/><Relationship Id="rId9" Type="http://schemas.openxmlformats.org/officeDocument/2006/relationships/image" Target="../media/image1331.png"/><Relationship Id="rId14" Type="http://schemas.openxmlformats.org/officeDocument/2006/relationships/image" Target="../media/image1327.png"/></Relationships>
</file>

<file path=ppt/slides/_rels/slide235.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35.png"/><Relationship Id="rId18" Type="http://schemas.openxmlformats.org/officeDocument/2006/relationships/image" Target="../media/image1340.png"/><Relationship Id="rId3" Type="http://schemas.openxmlformats.org/officeDocument/2006/relationships/tags" Target="../tags/tag1336.xml"/><Relationship Id="rId21" Type="http://schemas.openxmlformats.org/officeDocument/2006/relationships/image" Target="../media/image1343.png"/><Relationship Id="rId7" Type="http://schemas.openxmlformats.org/officeDocument/2006/relationships/tags" Target="../tags/tag1340.xml"/><Relationship Id="rId12" Type="http://schemas.openxmlformats.org/officeDocument/2006/relationships/image" Target="../media/image1334.png"/><Relationship Id="rId17" Type="http://schemas.openxmlformats.org/officeDocument/2006/relationships/image" Target="../media/image1339.png"/><Relationship Id="rId2" Type="http://schemas.openxmlformats.org/officeDocument/2006/relationships/tags" Target="../tags/tag1335.xml"/><Relationship Id="rId16" Type="http://schemas.openxmlformats.org/officeDocument/2006/relationships/image" Target="../media/image1338.png"/><Relationship Id="rId20" Type="http://schemas.openxmlformats.org/officeDocument/2006/relationships/image" Target="../media/image1342.png"/><Relationship Id="rId1" Type="http://schemas.openxmlformats.org/officeDocument/2006/relationships/tags" Target="../tags/tag1334.xml"/><Relationship Id="rId6" Type="http://schemas.openxmlformats.org/officeDocument/2006/relationships/tags" Target="../tags/tag1339.xml"/><Relationship Id="rId11" Type="http://schemas.openxmlformats.org/officeDocument/2006/relationships/image" Target="../media/image1333.png"/><Relationship Id="rId5" Type="http://schemas.openxmlformats.org/officeDocument/2006/relationships/tags" Target="../tags/tag1338.xml"/><Relationship Id="rId15" Type="http://schemas.openxmlformats.org/officeDocument/2006/relationships/image" Target="../media/image1337.png"/><Relationship Id="rId23" Type="http://schemas.openxmlformats.org/officeDocument/2006/relationships/image" Target="../media/image1346.png"/><Relationship Id="rId10" Type="http://schemas.microsoft.com/office/2007/relationships/hdphoto" Target="../media/hdphoto3.wdp"/><Relationship Id="rId19" Type="http://schemas.openxmlformats.org/officeDocument/2006/relationships/image" Target="../media/image1341.png"/><Relationship Id="rId4" Type="http://schemas.openxmlformats.org/officeDocument/2006/relationships/tags" Target="../tags/tag1337.xml"/><Relationship Id="rId9" Type="http://schemas.openxmlformats.org/officeDocument/2006/relationships/image" Target="../media/image12.png"/><Relationship Id="rId14" Type="http://schemas.openxmlformats.org/officeDocument/2006/relationships/image" Target="../media/image1336.png"/><Relationship Id="rId22" Type="http://schemas.openxmlformats.org/officeDocument/2006/relationships/image" Target="../media/image1345.png"/></Relationships>
</file>

<file path=ppt/slides/_rels/slide23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37.png"/><Relationship Id="rId18" Type="http://schemas.openxmlformats.org/officeDocument/2006/relationships/image" Target="../media/image1333.png"/><Relationship Id="rId3" Type="http://schemas.openxmlformats.org/officeDocument/2006/relationships/tags" Target="../tags/tag1343.xml"/><Relationship Id="rId21" Type="http://schemas.openxmlformats.org/officeDocument/2006/relationships/image" Target="../media/image1342.png"/><Relationship Id="rId7" Type="http://schemas.openxmlformats.org/officeDocument/2006/relationships/tags" Target="../tags/tag1347.xml"/><Relationship Id="rId12" Type="http://schemas.openxmlformats.org/officeDocument/2006/relationships/image" Target="../media/image1335.png"/><Relationship Id="rId17" Type="http://schemas.openxmlformats.org/officeDocument/2006/relationships/image" Target="../media/image1345.png"/><Relationship Id="rId2" Type="http://schemas.openxmlformats.org/officeDocument/2006/relationships/tags" Target="../tags/tag1342.xml"/><Relationship Id="rId16" Type="http://schemas.openxmlformats.org/officeDocument/2006/relationships/image" Target="../media/image1341.png"/><Relationship Id="rId20" Type="http://schemas.openxmlformats.org/officeDocument/2006/relationships/image" Target="../media/image1340.png"/><Relationship Id="rId1" Type="http://schemas.openxmlformats.org/officeDocument/2006/relationships/tags" Target="../tags/tag1341.xml"/><Relationship Id="rId6" Type="http://schemas.openxmlformats.org/officeDocument/2006/relationships/tags" Target="../tags/tag1346.xml"/><Relationship Id="rId11" Type="http://schemas.openxmlformats.org/officeDocument/2006/relationships/image" Target="../media/image1334.png"/><Relationship Id="rId5" Type="http://schemas.openxmlformats.org/officeDocument/2006/relationships/tags" Target="../tags/tag1345.xml"/><Relationship Id="rId15" Type="http://schemas.openxmlformats.org/officeDocument/2006/relationships/image" Target="../media/image1339.png"/><Relationship Id="rId23" Type="http://schemas.openxmlformats.org/officeDocument/2006/relationships/image" Target="../media/image1336.png"/><Relationship Id="rId10" Type="http://schemas.microsoft.com/office/2007/relationships/hdphoto" Target="../media/hdphoto3.wdp"/><Relationship Id="rId19" Type="http://schemas.openxmlformats.org/officeDocument/2006/relationships/image" Target="../media/image1346.png"/><Relationship Id="rId4" Type="http://schemas.openxmlformats.org/officeDocument/2006/relationships/tags" Target="../tags/tag1344.xml"/><Relationship Id="rId9" Type="http://schemas.openxmlformats.org/officeDocument/2006/relationships/image" Target="../media/image12.png"/><Relationship Id="rId14" Type="http://schemas.openxmlformats.org/officeDocument/2006/relationships/image" Target="../media/image1338.png"/><Relationship Id="rId22" Type="http://schemas.openxmlformats.org/officeDocument/2006/relationships/image" Target="../media/image1343.png"/></Relationships>
</file>

<file path=ppt/slides/_rels/slide237.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36.png"/><Relationship Id="rId18" Type="http://schemas.openxmlformats.org/officeDocument/2006/relationships/image" Target="../media/image1347.png"/><Relationship Id="rId26" Type="http://schemas.openxmlformats.org/officeDocument/2006/relationships/image" Target="../media/image2500.png"/><Relationship Id="rId3" Type="http://schemas.openxmlformats.org/officeDocument/2006/relationships/tags" Target="../tags/tag1350.xml"/><Relationship Id="rId21" Type="http://schemas.openxmlformats.org/officeDocument/2006/relationships/image" Target="../media/image1346.png"/><Relationship Id="rId7" Type="http://schemas.openxmlformats.org/officeDocument/2006/relationships/tags" Target="../tags/tag1354.xml"/><Relationship Id="rId12" Type="http://schemas.openxmlformats.org/officeDocument/2006/relationships/image" Target="../media/image1335.png"/><Relationship Id="rId17" Type="http://schemas.openxmlformats.org/officeDocument/2006/relationships/image" Target="../media/image1710.png"/><Relationship Id="rId25" Type="http://schemas.openxmlformats.org/officeDocument/2006/relationships/image" Target="../media/image2400.png"/><Relationship Id="rId2" Type="http://schemas.openxmlformats.org/officeDocument/2006/relationships/tags" Target="../tags/tag1349.xml"/><Relationship Id="rId16" Type="http://schemas.openxmlformats.org/officeDocument/2006/relationships/image" Target="../media/image1339.png"/><Relationship Id="rId20" Type="http://schemas.openxmlformats.org/officeDocument/2006/relationships/image" Target="../media/image1349.png"/><Relationship Id="rId29" Type="http://schemas.openxmlformats.org/officeDocument/2006/relationships/image" Target="../media/image2800.png"/><Relationship Id="rId1" Type="http://schemas.openxmlformats.org/officeDocument/2006/relationships/tags" Target="../tags/tag1348.xml"/><Relationship Id="rId6" Type="http://schemas.openxmlformats.org/officeDocument/2006/relationships/tags" Target="../tags/tag1353.xml"/><Relationship Id="rId11" Type="http://schemas.openxmlformats.org/officeDocument/2006/relationships/image" Target="../media/image1334.png"/><Relationship Id="rId24" Type="http://schemas.openxmlformats.org/officeDocument/2006/relationships/image" Target="../media/image1352.png"/><Relationship Id="rId5" Type="http://schemas.openxmlformats.org/officeDocument/2006/relationships/tags" Target="../tags/tag1352.xml"/><Relationship Id="rId15" Type="http://schemas.openxmlformats.org/officeDocument/2006/relationships/image" Target="../media/image1338.png"/><Relationship Id="rId23" Type="http://schemas.openxmlformats.org/officeDocument/2006/relationships/image" Target="../media/image1351.png"/><Relationship Id="rId28" Type="http://schemas.openxmlformats.org/officeDocument/2006/relationships/image" Target="../media/image2700.png"/><Relationship Id="rId10" Type="http://schemas.microsoft.com/office/2007/relationships/hdphoto" Target="../media/hdphoto3.wdp"/><Relationship Id="rId19" Type="http://schemas.openxmlformats.org/officeDocument/2006/relationships/image" Target="../media/image1348.png"/><Relationship Id="rId4" Type="http://schemas.openxmlformats.org/officeDocument/2006/relationships/tags" Target="../tags/tag1351.xml"/><Relationship Id="rId9" Type="http://schemas.openxmlformats.org/officeDocument/2006/relationships/image" Target="../media/image12.png"/><Relationship Id="rId14" Type="http://schemas.openxmlformats.org/officeDocument/2006/relationships/image" Target="../media/image1337.png"/><Relationship Id="rId22" Type="http://schemas.openxmlformats.org/officeDocument/2006/relationships/image" Target="../media/image1350.png"/><Relationship Id="rId27" Type="http://schemas.openxmlformats.org/officeDocument/2006/relationships/image" Target="../media/image2600.png"/></Relationships>
</file>

<file path=ppt/slides/_rels/slide238.xml.rels><?xml version="1.0" encoding="UTF-8" standalone="yes"?>
<Relationships xmlns="http://schemas.openxmlformats.org/package/2006/relationships"><Relationship Id="rId8" Type="http://schemas.openxmlformats.org/officeDocument/2006/relationships/image" Target="../media/image1356.png"/><Relationship Id="rId3" Type="http://schemas.openxmlformats.org/officeDocument/2006/relationships/image" Target="../media/image1.png"/><Relationship Id="rId7" Type="http://schemas.openxmlformats.org/officeDocument/2006/relationships/image" Target="../media/image1355.png"/><Relationship Id="rId2" Type="http://schemas.openxmlformats.org/officeDocument/2006/relationships/slideLayout" Target="../slideLayouts/slideLayout5.xml"/><Relationship Id="rId1" Type="http://schemas.openxmlformats.org/officeDocument/2006/relationships/tags" Target="../tags/tag1355.xml"/><Relationship Id="rId6" Type="http://schemas.openxmlformats.org/officeDocument/2006/relationships/image" Target="../media/image1354.png"/><Relationship Id="rId5" Type="http://schemas.openxmlformats.org/officeDocument/2006/relationships/image" Target="../media/image1353.png"/><Relationship Id="rId4" Type="http://schemas.openxmlformats.org/officeDocument/2006/relationships/image" Target="../media/image7500.png"/><Relationship Id="rId9" Type="http://schemas.openxmlformats.org/officeDocument/2006/relationships/image" Target="../media/image1357.png"/></Relationships>
</file>

<file path=ppt/slides/_rels/slide239.xml.rels><?xml version="1.0" encoding="UTF-8" standalone="yes"?>
<Relationships xmlns="http://schemas.openxmlformats.org/package/2006/relationships"><Relationship Id="rId8" Type="http://schemas.openxmlformats.org/officeDocument/2006/relationships/image" Target="../media/image1362.png"/><Relationship Id="rId3" Type="http://schemas.openxmlformats.org/officeDocument/2006/relationships/image" Target="../media/image8100.png"/><Relationship Id="rId7" Type="http://schemas.openxmlformats.org/officeDocument/2006/relationships/image" Target="../media/image1361.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360.png"/><Relationship Id="rId5" Type="http://schemas.openxmlformats.org/officeDocument/2006/relationships/image" Target="../media/image1359.png"/><Relationship Id="rId4" Type="http://schemas.openxmlformats.org/officeDocument/2006/relationships/image" Target="../media/image1358.png"/><Relationship Id="rId9" Type="http://schemas.openxmlformats.org/officeDocument/2006/relationships/image" Target="../media/image1363.png"/></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8.png"/><Relationship Id="rId3" Type="http://schemas.openxmlformats.org/officeDocument/2006/relationships/tags" Target="../tags/tag26.xml"/><Relationship Id="rId7" Type="http://schemas.openxmlformats.org/officeDocument/2006/relationships/image" Target="../media/image12.png"/><Relationship Id="rId12" Type="http://schemas.openxmlformats.org/officeDocument/2006/relationships/image" Target="../media/image47.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28.xml"/><Relationship Id="rId10" Type="http://schemas.openxmlformats.org/officeDocument/2006/relationships/image" Target="../media/image45.png"/><Relationship Id="rId4" Type="http://schemas.openxmlformats.org/officeDocument/2006/relationships/tags" Target="../tags/tag27.xml"/><Relationship Id="rId9" Type="http://schemas.openxmlformats.org/officeDocument/2006/relationships/image" Target="../media/image44.png"/><Relationship Id="rId14" Type="http://schemas.openxmlformats.org/officeDocument/2006/relationships/image" Target="../media/image49.png"/></Relationships>
</file>

<file path=ppt/slides/_rels/slide240.xml.rels><?xml version="1.0" encoding="UTF-8" standalone="yes"?>
<Relationships xmlns="http://schemas.openxmlformats.org/package/2006/relationships"><Relationship Id="rId8" Type="http://schemas.openxmlformats.org/officeDocument/2006/relationships/image" Target="../media/image1366.png"/><Relationship Id="rId3" Type="http://schemas.openxmlformats.org/officeDocument/2006/relationships/slideLayout" Target="../slideLayouts/slideLayout5.xml"/><Relationship Id="rId7" Type="http://schemas.openxmlformats.org/officeDocument/2006/relationships/image" Target="../media/image1365.svg"/><Relationship Id="rId2" Type="http://schemas.openxmlformats.org/officeDocument/2006/relationships/tags" Target="../tags/tag1357.xml"/><Relationship Id="rId1" Type="http://schemas.openxmlformats.org/officeDocument/2006/relationships/tags" Target="../tags/tag1356.xml"/><Relationship Id="rId6" Type="http://schemas.openxmlformats.org/officeDocument/2006/relationships/image" Target="../media/image1364.png"/><Relationship Id="rId11" Type="http://schemas.openxmlformats.org/officeDocument/2006/relationships/image" Target="../media/image1369.png"/><Relationship Id="rId5" Type="http://schemas.openxmlformats.org/officeDocument/2006/relationships/image" Target="../media/image8700.png"/><Relationship Id="rId10" Type="http://schemas.openxmlformats.org/officeDocument/2006/relationships/image" Target="../media/image1368.png"/><Relationship Id="rId4" Type="http://schemas.openxmlformats.org/officeDocument/2006/relationships/image" Target="../media/image1.png"/><Relationship Id="rId9" Type="http://schemas.openxmlformats.org/officeDocument/2006/relationships/image" Target="../media/image1367.png"/></Relationships>
</file>

<file path=ppt/slides/_rels/slide24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73.png"/><Relationship Id="rId3" Type="http://schemas.openxmlformats.org/officeDocument/2006/relationships/tags" Target="../tags/tag1360.xml"/><Relationship Id="rId7" Type="http://schemas.openxmlformats.org/officeDocument/2006/relationships/tags" Target="../tags/tag1364.xml"/><Relationship Id="rId12" Type="http://schemas.openxmlformats.org/officeDocument/2006/relationships/image" Target="../media/image1372.png"/><Relationship Id="rId17" Type="http://schemas.openxmlformats.org/officeDocument/2006/relationships/image" Target="../media/image1377.png"/><Relationship Id="rId2" Type="http://schemas.openxmlformats.org/officeDocument/2006/relationships/tags" Target="../tags/tag1359.xml"/><Relationship Id="rId16" Type="http://schemas.openxmlformats.org/officeDocument/2006/relationships/image" Target="../media/image1376.png"/><Relationship Id="rId1" Type="http://schemas.openxmlformats.org/officeDocument/2006/relationships/tags" Target="../tags/tag1358.xml"/><Relationship Id="rId6" Type="http://schemas.openxmlformats.org/officeDocument/2006/relationships/tags" Target="../tags/tag1363.xml"/><Relationship Id="rId11" Type="http://schemas.openxmlformats.org/officeDocument/2006/relationships/image" Target="../media/image1371.png"/><Relationship Id="rId5" Type="http://schemas.openxmlformats.org/officeDocument/2006/relationships/tags" Target="../tags/tag1362.xml"/><Relationship Id="rId15" Type="http://schemas.openxmlformats.org/officeDocument/2006/relationships/image" Target="../media/image1375.png"/><Relationship Id="rId10" Type="http://schemas.openxmlformats.org/officeDocument/2006/relationships/image" Target="../media/image1370.gif"/><Relationship Id="rId4" Type="http://schemas.openxmlformats.org/officeDocument/2006/relationships/tags" Target="../tags/tag1361.xml"/><Relationship Id="rId9" Type="http://schemas.openxmlformats.org/officeDocument/2006/relationships/image" Target="../media/image1.png"/><Relationship Id="rId14" Type="http://schemas.openxmlformats.org/officeDocument/2006/relationships/image" Target="../media/image1374.png"/></Relationships>
</file>

<file path=ppt/slides/_rels/slide242.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73.png"/><Relationship Id="rId18" Type="http://schemas.openxmlformats.org/officeDocument/2006/relationships/image" Target="../media/image1380.gif"/><Relationship Id="rId3" Type="http://schemas.openxmlformats.org/officeDocument/2006/relationships/tags" Target="../tags/tag1367.xml"/><Relationship Id="rId21" Type="http://schemas.openxmlformats.org/officeDocument/2006/relationships/image" Target="../media/image1383.jpeg"/><Relationship Id="rId7" Type="http://schemas.openxmlformats.org/officeDocument/2006/relationships/tags" Target="../tags/tag1371.xml"/><Relationship Id="rId12" Type="http://schemas.openxmlformats.org/officeDocument/2006/relationships/image" Target="../media/image1372.png"/><Relationship Id="rId17" Type="http://schemas.openxmlformats.org/officeDocument/2006/relationships/image" Target="../media/image1379.png"/><Relationship Id="rId2" Type="http://schemas.openxmlformats.org/officeDocument/2006/relationships/tags" Target="../tags/tag1366.xml"/><Relationship Id="rId16" Type="http://schemas.openxmlformats.org/officeDocument/2006/relationships/image" Target="../media/image1378.png"/><Relationship Id="rId20" Type="http://schemas.openxmlformats.org/officeDocument/2006/relationships/image" Target="../media/image1382.jpeg"/><Relationship Id="rId1" Type="http://schemas.openxmlformats.org/officeDocument/2006/relationships/tags" Target="../tags/tag1365.xml"/><Relationship Id="rId6" Type="http://schemas.openxmlformats.org/officeDocument/2006/relationships/tags" Target="../tags/tag1370.xml"/><Relationship Id="rId11" Type="http://schemas.openxmlformats.org/officeDocument/2006/relationships/image" Target="../media/image1371.png"/><Relationship Id="rId5" Type="http://schemas.openxmlformats.org/officeDocument/2006/relationships/tags" Target="../tags/tag1369.xml"/><Relationship Id="rId15" Type="http://schemas.openxmlformats.org/officeDocument/2006/relationships/image" Target="../media/image1375.png"/><Relationship Id="rId10" Type="http://schemas.openxmlformats.org/officeDocument/2006/relationships/image" Target="../media/image1370.gif"/><Relationship Id="rId19" Type="http://schemas.openxmlformats.org/officeDocument/2006/relationships/image" Target="../media/image1381.png"/><Relationship Id="rId4" Type="http://schemas.openxmlformats.org/officeDocument/2006/relationships/tags" Target="../tags/tag1368.xml"/><Relationship Id="rId9" Type="http://schemas.openxmlformats.org/officeDocument/2006/relationships/image" Target="../media/image1.png"/><Relationship Id="rId14" Type="http://schemas.openxmlformats.org/officeDocument/2006/relationships/image" Target="../media/image1374.png"/></Relationships>
</file>

<file path=ppt/slides/_rels/slide243.xml.rels><?xml version="1.0" encoding="UTF-8" standalone="yes"?>
<Relationships xmlns="http://schemas.openxmlformats.org/package/2006/relationships"><Relationship Id="rId8" Type="http://schemas.openxmlformats.org/officeDocument/2006/relationships/image" Target="../media/image1370.gif"/><Relationship Id="rId13" Type="http://schemas.openxmlformats.org/officeDocument/2006/relationships/image" Target="../media/image1375.png"/><Relationship Id="rId18" Type="http://schemas.openxmlformats.org/officeDocument/2006/relationships/image" Target="../media/image1383.jpeg"/><Relationship Id="rId3" Type="http://schemas.openxmlformats.org/officeDocument/2006/relationships/tags" Target="../tags/tag1374.xml"/><Relationship Id="rId7" Type="http://schemas.openxmlformats.org/officeDocument/2006/relationships/image" Target="../media/image1.png"/><Relationship Id="rId12" Type="http://schemas.openxmlformats.org/officeDocument/2006/relationships/image" Target="../media/image1374.png"/><Relationship Id="rId17" Type="http://schemas.openxmlformats.org/officeDocument/2006/relationships/image" Target="../media/image1382.jpeg"/><Relationship Id="rId2" Type="http://schemas.openxmlformats.org/officeDocument/2006/relationships/tags" Target="../tags/tag1373.xml"/><Relationship Id="rId16" Type="http://schemas.openxmlformats.org/officeDocument/2006/relationships/image" Target="../media/image1381.png"/><Relationship Id="rId1" Type="http://schemas.openxmlformats.org/officeDocument/2006/relationships/tags" Target="../tags/tag1372.xml"/><Relationship Id="rId6" Type="http://schemas.openxmlformats.org/officeDocument/2006/relationships/slideLayout" Target="../slideLayouts/slideLayout5.xml"/><Relationship Id="rId11" Type="http://schemas.openxmlformats.org/officeDocument/2006/relationships/image" Target="../media/image1373.png"/><Relationship Id="rId5" Type="http://schemas.openxmlformats.org/officeDocument/2006/relationships/tags" Target="../tags/tag1376.xml"/><Relationship Id="rId15" Type="http://schemas.openxmlformats.org/officeDocument/2006/relationships/image" Target="../media/image1380.gif"/><Relationship Id="rId10" Type="http://schemas.openxmlformats.org/officeDocument/2006/relationships/image" Target="../media/image1372.png"/><Relationship Id="rId4" Type="http://schemas.openxmlformats.org/officeDocument/2006/relationships/tags" Target="../tags/tag1375.xml"/><Relationship Id="rId9" Type="http://schemas.openxmlformats.org/officeDocument/2006/relationships/image" Target="../media/image1371.png"/><Relationship Id="rId14" Type="http://schemas.openxmlformats.org/officeDocument/2006/relationships/image" Target="../media/image10800.png"/></Relationships>
</file>

<file path=ppt/slides/_rels/slide244.xml.rels><?xml version="1.0" encoding="UTF-8" standalone="yes"?>
<Relationships xmlns="http://schemas.openxmlformats.org/package/2006/relationships"><Relationship Id="rId13" Type="http://schemas.openxmlformats.org/officeDocument/2006/relationships/tags" Target="../tags/tag1389.xml"/><Relationship Id="rId18" Type="http://schemas.openxmlformats.org/officeDocument/2006/relationships/tags" Target="../tags/tag1394.xml"/><Relationship Id="rId26" Type="http://schemas.openxmlformats.org/officeDocument/2006/relationships/image" Target="../media/image1373.png"/><Relationship Id="rId39" Type="http://schemas.openxmlformats.org/officeDocument/2006/relationships/image" Target="../media/image1392.png"/><Relationship Id="rId21" Type="http://schemas.openxmlformats.org/officeDocument/2006/relationships/tags" Target="../tags/tag1397.xml"/><Relationship Id="rId34" Type="http://schemas.openxmlformats.org/officeDocument/2006/relationships/image" Target="../media/image1388.png"/><Relationship Id="rId42" Type="http://schemas.openxmlformats.org/officeDocument/2006/relationships/image" Target="../media/image1395.png"/><Relationship Id="rId7" Type="http://schemas.openxmlformats.org/officeDocument/2006/relationships/tags" Target="../tags/tag1383.xml"/><Relationship Id="rId2" Type="http://schemas.openxmlformats.org/officeDocument/2006/relationships/tags" Target="../tags/tag1378.xml"/><Relationship Id="rId16" Type="http://schemas.openxmlformats.org/officeDocument/2006/relationships/tags" Target="../tags/tag1392.xml"/><Relationship Id="rId20" Type="http://schemas.openxmlformats.org/officeDocument/2006/relationships/tags" Target="../tags/tag1396.xml"/><Relationship Id="rId29" Type="http://schemas.openxmlformats.org/officeDocument/2006/relationships/image" Target="../media/image1385.gif"/><Relationship Id="rId41" Type="http://schemas.openxmlformats.org/officeDocument/2006/relationships/image" Target="../media/image1394.png"/><Relationship Id="rId1" Type="http://schemas.openxmlformats.org/officeDocument/2006/relationships/tags" Target="../tags/tag1377.xml"/><Relationship Id="rId6" Type="http://schemas.openxmlformats.org/officeDocument/2006/relationships/tags" Target="../tags/tag1382.xml"/><Relationship Id="rId11" Type="http://schemas.openxmlformats.org/officeDocument/2006/relationships/tags" Target="../tags/tag1387.xml"/><Relationship Id="rId24" Type="http://schemas.openxmlformats.org/officeDocument/2006/relationships/image" Target="../media/image1371.png"/><Relationship Id="rId32" Type="http://schemas.openxmlformats.org/officeDocument/2006/relationships/image" Target="../media/image1386.png"/><Relationship Id="rId37" Type="http://schemas.openxmlformats.org/officeDocument/2006/relationships/image" Target="../media/image218.png"/><Relationship Id="rId40" Type="http://schemas.openxmlformats.org/officeDocument/2006/relationships/image" Target="../media/image1393.png"/><Relationship Id="rId5" Type="http://schemas.openxmlformats.org/officeDocument/2006/relationships/tags" Target="../tags/tag1381.xml"/><Relationship Id="rId15" Type="http://schemas.openxmlformats.org/officeDocument/2006/relationships/tags" Target="../tags/tag1391.xml"/><Relationship Id="rId23" Type="http://schemas.openxmlformats.org/officeDocument/2006/relationships/image" Target="../media/image1.png"/><Relationship Id="rId28" Type="http://schemas.openxmlformats.org/officeDocument/2006/relationships/image" Target="../media/image1384.gif"/><Relationship Id="rId36" Type="http://schemas.openxmlformats.org/officeDocument/2006/relationships/image" Target="../media/image1390.png"/><Relationship Id="rId10" Type="http://schemas.openxmlformats.org/officeDocument/2006/relationships/tags" Target="../tags/tag1386.xml"/><Relationship Id="rId19" Type="http://schemas.openxmlformats.org/officeDocument/2006/relationships/tags" Target="../tags/tag1395.xml"/><Relationship Id="rId31" Type="http://schemas.openxmlformats.org/officeDocument/2006/relationships/image" Target="../media/image1375.png"/><Relationship Id="rId4" Type="http://schemas.openxmlformats.org/officeDocument/2006/relationships/tags" Target="../tags/tag1380.xml"/><Relationship Id="rId9" Type="http://schemas.openxmlformats.org/officeDocument/2006/relationships/tags" Target="../tags/tag1385.xml"/><Relationship Id="rId14" Type="http://schemas.openxmlformats.org/officeDocument/2006/relationships/tags" Target="../tags/tag1390.xml"/><Relationship Id="rId22" Type="http://schemas.openxmlformats.org/officeDocument/2006/relationships/slideLayout" Target="../slideLayouts/slideLayout5.xml"/><Relationship Id="rId27" Type="http://schemas.openxmlformats.org/officeDocument/2006/relationships/image" Target="../media/image1374.png"/><Relationship Id="rId30" Type="http://schemas.openxmlformats.org/officeDocument/2006/relationships/image" Target="../media/image11100.png"/><Relationship Id="rId35" Type="http://schemas.openxmlformats.org/officeDocument/2006/relationships/image" Target="../media/image1389.png"/><Relationship Id="rId43" Type="http://schemas.openxmlformats.org/officeDocument/2006/relationships/image" Target="../media/image1396.png"/><Relationship Id="rId8" Type="http://schemas.openxmlformats.org/officeDocument/2006/relationships/tags" Target="../tags/tag1384.xml"/><Relationship Id="rId3" Type="http://schemas.openxmlformats.org/officeDocument/2006/relationships/tags" Target="../tags/tag1379.xml"/><Relationship Id="rId12" Type="http://schemas.openxmlformats.org/officeDocument/2006/relationships/tags" Target="../tags/tag1388.xml"/><Relationship Id="rId17" Type="http://schemas.openxmlformats.org/officeDocument/2006/relationships/tags" Target="../tags/tag1393.xml"/><Relationship Id="rId25" Type="http://schemas.openxmlformats.org/officeDocument/2006/relationships/image" Target="../media/image1372.png"/><Relationship Id="rId33" Type="http://schemas.openxmlformats.org/officeDocument/2006/relationships/image" Target="../media/image1387.png"/><Relationship Id="rId38" Type="http://schemas.openxmlformats.org/officeDocument/2006/relationships/image" Target="../media/image1391.png"/></Relationships>
</file>

<file path=ppt/slides/_rels/slide245.xml.rels><?xml version="1.0" encoding="UTF-8" standalone="yes"?>
<Relationships xmlns="http://schemas.openxmlformats.org/package/2006/relationships"><Relationship Id="rId8" Type="http://schemas.openxmlformats.org/officeDocument/2006/relationships/tags" Target="../tags/tag1405.xml"/><Relationship Id="rId13" Type="http://schemas.openxmlformats.org/officeDocument/2006/relationships/image" Target="../media/image1371.png"/><Relationship Id="rId18" Type="http://schemas.openxmlformats.org/officeDocument/2006/relationships/image" Target="../media/image1379.png"/><Relationship Id="rId3" Type="http://schemas.openxmlformats.org/officeDocument/2006/relationships/tags" Target="../tags/tag1400.xml"/><Relationship Id="rId21" Type="http://schemas.openxmlformats.org/officeDocument/2006/relationships/image" Target="../media/image1397.png"/><Relationship Id="rId7" Type="http://schemas.openxmlformats.org/officeDocument/2006/relationships/tags" Target="../tags/tag1404.xml"/><Relationship Id="rId12" Type="http://schemas.openxmlformats.org/officeDocument/2006/relationships/image" Target="../media/image1.png"/><Relationship Id="rId17" Type="http://schemas.openxmlformats.org/officeDocument/2006/relationships/image" Target="../media/image1375.png"/><Relationship Id="rId2" Type="http://schemas.openxmlformats.org/officeDocument/2006/relationships/tags" Target="../tags/tag1399.xml"/><Relationship Id="rId16" Type="http://schemas.openxmlformats.org/officeDocument/2006/relationships/image" Target="../media/image1374.png"/><Relationship Id="rId20" Type="http://schemas.openxmlformats.org/officeDocument/2006/relationships/image" Target="../media/image1370.gif"/><Relationship Id="rId1" Type="http://schemas.openxmlformats.org/officeDocument/2006/relationships/tags" Target="../tags/tag1398.xml"/><Relationship Id="rId6" Type="http://schemas.openxmlformats.org/officeDocument/2006/relationships/tags" Target="../tags/tag1403.xml"/><Relationship Id="rId11" Type="http://schemas.openxmlformats.org/officeDocument/2006/relationships/slideLayout" Target="../slideLayouts/slideLayout5.xml"/><Relationship Id="rId24" Type="http://schemas.openxmlformats.org/officeDocument/2006/relationships/image" Target="../media/image1400.png"/><Relationship Id="rId5" Type="http://schemas.openxmlformats.org/officeDocument/2006/relationships/tags" Target="../tags/tag1402.xml"/><Relationship Id="rId15" Type="http://schemas.openxmlformats.org/officeDocument/2006/relationships/image" Target="../media/image1373.png"/><Relationship Id="rId23" Type="http://schemas.openxmlformats.org/officeDocument/2006/relationships/image" Target="../media/image1399.png"/><Relationship Id="rId10" Type="http://schemas.openxmlformats.org/officeDocument/2006/relationships/tags" Target="../tags/tag1407.xml"/><Relationship Id="rId19" Type="http://schemas.openxmlformats.org/officeDocument/2006/relationships/image" Target="../media/image1384.gif"/><Relationship Id="rId4" Type="http://schemas.openxmlformats.org/officeDocument/2006/relationships/tags" Target="../tags/tag1401.xml"/><Relationship Id="rId9" Type="http://schemas.openxmlformats.org/officeDocument/2006/relationships/tags" Target="../tags/tag1406.xml"/><Relationship Id="rId14" Type="http://schemas.openxmlformats.org/officeDocument/2006/relationships/image" Target="../media/image1372.png"/><Relationship Id="rId22" Type="http://schemas.openxmlformats.org/officeDocument/2006/relationships/image" Target="../media/image1398.png"/></Relationships>
</file>

<file path=ppt/slides/_rels/slide246.xml.rels><?xml version="1.0" encoding="UTF-8" standalone="yes"?>
<Relationships xmlns="http://schemas.openxmlformats.org/package/2006/relationships"><Relationship Id="rId8" Type="http://schemas.openxmlformats.org/officeDocument/2006/relationships/tags" Target="../tags/tag1415.xml"/><Relationship Id="rId13" Type="http://schemas.openxmlformats.org/officeDocument/2006/relationships/image" Target="../media/image1372.png"/><Relationship Id="rId18" Type="http://schemas.openxmlformats.org/officeDocument/2006/relationships/image" Target="../media/image1370.gif"/><Relationship Id="rId3" Type="http://schemas.openxmlformats.org/officeDocument/2006/relationships/tags" Target="../tags/tag1410.xml"/><Relationship Id="rId21" Type="http://schemas.openxmlformats.org/officeDocument/2006/relationships/image" Target="../media/image1403.png"/><Relationship Id="rId7" Type="http://schemas.openxmlformats.org/officeDocument/2006/relationships/tags" Target="../tags/tag1414.xml"/><Relationship Id="rId12" Type="http://schemas.openxmlformats.org/officeDocument/2006/relationships/image" Target="../media/image1371.png"/><Relationship Id="rId17" Type="http://schemas.openxmlformats.org/officeDocument/2006/relationships/image" Target="../media/image1384.gif"/><Relationship Id="rId2" Type="http://schemas.openxmlformats.org/officeDocument/2006/relationships/tags" Target="../tags/tag1409.xml"/><Relationship Id="rId16" Type="http://schemas.openxmlformats.org/officeDocument/2006/relationships/image" Target="../media/image1375.png"/><Relationship Id="rId20" Type="http://schemas.openxmlformats.org/officeDocument/2006/relationships/image" Target="../media/image1402.png"/><Relationship Id="rId1" Type="http://schemas.openxmlformats.org/officeDocument/2006/relationships/tags" Target="../tags/tag1408.xml"/><Relationship Id="rId6" Type="http://schemas.openxmlformats.org/officeDocument/2006/relationships/tags" Target="../tags/tag1413.xml"/><Relationship Id="rId11" Type="http://schemas.openxmlformats.org/officeDocument/2006/relationships/image" Target="../media/image1.png"/><Relationship Id="rId5" Type="http://schemas.openxmlformats.org/officeDocument/2006/relationships/tags" Target="../tags/tag1412.xml"/><Relationship Id="rId15" Type="http://schemas.openxmlformats.org/officeDocument/2006/relationships/image" Target="../media/image1374.png"/><Relationship Id="rId10" Type="http://schemas.openxmlformats.org/officeDocument/2006/relationships/slideLayout" Target="../slideLayouts/slideLayout5.xml"/><Relationship Id="rId19" Type="http://schemas.openxmlformats.org/officeDocument/2006/relationships/image" Target="../media/image1401.png"/><Relationship Id="rId4" Type="http://schemas.openxmlformats.org/officeDocument/2006/relationships/tags" Target="../tags/tag1411.xml"/><Relationship Id="rId9" Type="http://schemas.openxmlformats.org/officeDocument/2006/relationships/tags" Target="../tags/tag1416.xml"/><Relationship Id="rId14" Type="http://schemas.openxmlformats.org/officeDocument/2006/relationships/image" Target="../media/image1373.png"/><Relationship Id="rId22" Type="http://schemas.openxmlformats.org/officeDocument/2006/relationships/image" Target="../media/image1404.png"/></Relationships>
</file>

<file path=ppt/slides/_rels/slide2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05.png"/></Relationships>
</file>

<file path=ppt/slides/_rels/slide2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05.png"/></Relationships>
</file>

<file path=ppt/slides/_rels/slide249.xml.rels><?xml version="1.0" encoding="UTF-8" standalone="yes"?>
<Relationships xmlns="http://schemas.openxmlformats.org/package/2006/relationships"><Relationship Id="rId8" Type="http://schemas.openxmlformats.org/officeDocument/2006/relationships/image" Target="../media/image1406.png"/><Relationship Id="rId13" Type="http://schemas.openxmlformats.org/officeDocument/2006/relationships/image" Target="../media/image1411.png"/><Relationship Id="rId3" Type="http://schemas.openxmlformats.org/officeDocument/2006/relationships/tags" Target="../tags/tag1419.xml"/><Relationship Id="rId7" Type="http://schemas.openxmlformats.org/officeDocument/2006/relationships/image" Target="../media/image4100.png"/><Relationship Id="rId12" Type="http://schemas.openxmlformats.org/officeDocument/2006/relationships/image" Target="../media/image1410.png"/><Relationship Id="rId2" Type="http://schemas.openxmlformats.org/officeDocument/2006/relationships/tags" Target="../tags/tag1418.xml"/><Relationship Id="rId1" Type="http://schemas.openxmlformats.org/officeDocument/2006/relationships/tags" Target="../tags/tag1417.xml"/><Relationship Id="rId6" Type="http://schemas.openxmlformats.org/officeDocument/2006/relationships/image" Target="../media/image1.png"/><Relationship Id="rId11" Type="http://schemas.openxmlformats.org/officeDocument/2006/relationships/image" Target="../media/image1409.png"/><Relationship Id="rId5" Type="http://schemas.openxmlformats.org/officeDocument/2006/relationships/slideLayout" Target="../slideLayouts/slideLayout5.xml"/><Relationship Id="rId10" Type="http://schemas.openxmlformats.org/officeDocument/2006/relationships/image" Target="../media/image1408.png"/><Relationship Id="rId4" Type="http://schemas.openxmlformats.org/officeDocument/2006/relationships/tags" Target="../tags/tag1420.xml"/><Relationship Id="rId9" Type="http://schemas.openxmlformats.org/officeDocument/2006/relationships/image" Target="../media/image1407.png"/><Relationship Id="rId14" Type="http://schemas.openxmlformats.org/officeDocument/2006/relationships/image" Target="../media/image1412.pn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7.png"/><Relationship Id="rId18" Type="http://schemas.openxmlformats.org/officeDocument/2006/relationships/image" Target="../media/image49.png"/><Relationship Id="rId3" Type="http://schemas.openxmlformats.org/officeDocument/2006/relationships/tags" Target="../tags/tag31.xml"/><Relationship Id="rId7" Type="http://schemas.openxmlformats.org/officeDocument/2006/relationships/slideLayout" Target="../slideLayouts/slideLayout5.xml"/><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tags" Target="../tags/tag30.xml"/><Relationship Id="rId16" Type="http://schemas.openxmlformats.org/officeDocument/2006/relationships/image" Target="../media/image50.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45.png"/><Relationship Id="rId5" Type="http://schemas.openxmlformats.org/officeDocument/2006/relationships/tags" Target="../tags/tag33.xml"/><Relationship Id="rId15" Type="http://schemas.openxmlformats.org/officeDocument/2006/relationships/hyperlink" Target="https://www.youtube.com/watch?v=33flfrFOeuU&amp;t=6557s" TargetMode="External"/><Relationship Id="rId10" Type="http://schemas.openxmlformats.org/officeDocument/2006/relationships/image" Target="../media/image44.png"/><Relationship Id="rId4" Type="http://schemas.openxmlformats.org/officeDocument/2006/relationships/tags" Target="../tags/tag32.xml"/><Relationship Id="rId9" Type="http://schemas.microsoft.com/office/2007/relationships/hdphoto" Target="../media/hdphoto3.wdp"/><Relationship Id="rId14" Type="http://schemas.openxmlformats.org/officeDocument/2006/relationships/image" Target="../media/image48.png"/></Relationships>
</file>

<file path=ppt/slides/_rels/slide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417.png"/><Relationship Id="rId3" Type="http://schemas.openxmlformats.org/officeDocument/2006/relationships/tags" Target="../tags/tag1423.xml"/><Relationship Id="rId7" Type="http://schemas.openxmlformats.org/officeDocument/2006/relationships/slideLayout" Target="../slideLayouts/slideLayout5.xml"/><Relationship Id="rId12" Type="http://schemas.openxmlformats.org/officeDocument/2006/relationships/image" Target="../media/image1416.png"/><Relationship Id="rId2" Type="http://schemas.openxmlformats.org/officeDocument/2006/relationships/tags" Target="../tags/tag1422.xml"/><Relationship Id="rId1" Type="http://schemas.openxmlformats.org/officeDocument/2006/relationships/tags" Target="../tags/tag1421.xml"/><Relationship Id="rId6" Type="http://schemas.openxmlformats.org/officeDocument/2006/relationships/tags" Target="../tags/tag1426.xml"/><Relationship Id="rId11" Type="http://schemas.openxmlformats.org/officeDocument/2006/relationships/image" Target="../media/image1415.png"/><Relationship Id="rId5" Type="http://schemas.openxmlformats.org/officeDocument/2006/relationships/tags" Target="../tags/tag1425.xml"/><Relationship Id="rId15" Type="http://schemas.openxmlformats.org/officeDocument/2006/relationships/image" Target="../media/image1419.png"/><Relationship Id="rId10" Type="http://schemas.openxmlformats.org/officeDocument/2006/relationships/image" Target="../media/image1414.png"/><Relationship Id="rId4" Type="http://schemas.openxmlformats.org/officeDocument/2006/relationships/tags" Target="../tags/tag1424.xml"/><Relationship Id="rId9" Type="http://schemas.openxmlformats.org/officeDocument/2006/relationships/image" Target="../media/image1413.png"/><Relationship Id="rId14" Type="http://schemas.openxmlformats.org/officeDocument/2006/relationships/image" Target="../media/image1418.png"/></Relationships>
</file>

<file path=ppt/slides/_rels/slide252.xml.rels><?xml version="1.0" encoding="UTF-8" standalone="yes"?>
<Relationships xmlns="http://schemas.openxmlformats.org/package/2006/relationships"><Relationship Id="rId8" Type="http://schemas.openxmlformats.org/officeDocument/2006/relationships/tags" Target="../tags/tag1434.xml"/><Relationship Id="rId13" Type="http://schemas.openxmlformats.org/officeDocument/2006/relationships/tags" Target="../tags/tag1439.xml"/><Relationship Id="rId18" Type="http://schemas.openxmlformats.org/officeDocument/2006/relationships/image" Target="../media/image1414.png"/><Relationship Id="rId26" Type="http://schemas.openxmlformats.org/officeDocument/2006/relationships/image" Target="../media/image864.png"/><Relationship Id="rId3" Type="http://schemas.openxmlformats.org/officeDocument/2006/relationships/tags" Target="../tags/tag1429.xml"/><Relationship Id="rId21" Type="http://schemas.openxmlformats.org/officeDocument/2006/relationships/image" Target="../media/image1417.png"/><Relationship Id="rId7" Type="http://schemas.openxmlformats.org/officeDocument/2006/relationships/tags" Target="../tags/tag1433.xml"/><Relationship Id="rId12" Type="http://schemas.openxmlformats.org/officeDocument/2006/relationships/tags" Target="../tags/tag1438.xml"/><Relationship Id="rId17" Type="http://schemas.openxmlformats.org/officeDocument/2006/relationships/image" Target="../media/image1413.png"/><Relationship Id="rId25" Type="http://schemas.openxmlformats.org/officeDocument/2006/relationships/image" Target="../media/image1421.png"/><Relationship Id="rId2" Type="http://schemas.openxmlformats.org/officeDocument/2006/relationships/tags" Target="../tags/tag1428.xml"/><Relationship Id="rId16" Type="http://schemas.openxmlformats.org/officeDocument/2006/relationships/image" Target="../media/image1.png"/><Relationship Id="rId20" Type="http://schemas.openxmlformats.org/officeDocument/2006/relationships/image" Target="../media/image1416.png"/><Relationship Id="rId29" Type="http://schemas.openxmlformats.org/officeDocument/2006/relationships/image" Target="../media/image1424.png"/><Relationship Id="rId1" Type="http://schemas.openxmlformats.org/officeDocument/2006/relationships/tags" Target="../tags/tag1427.xml"/><Relationship Id="rId6" Type="http://schemas.openxmlformats.org/officeDocument/2006/relationships/tags" Target="../tags/tag1432.xml"/><Relationship Id="rId11" Type="http://schemas.openxmlformats.org/officeDocument/2006/relationships/tags" Target="../tags/tag1437.xml"/><Relationship Id="rId24" Type="http://schemas.openxmlformats.org/officeDocument/2006/relationships/image" Target="../media/image1420.png"/><Relationship Id="rId5" Type="http://schemas.openxmlformats.org/officeDocument/2006/relationships/tags" Target="../tags/tag1431.xml"/><Relationship Id="rId15" Type="http://schemas.openxmlformats.org/officeDocument/2006/relationships/slideLayout" Target="../slideLayouts/slideLayout5.xml"/><Relationship Id="rId23" Type="http://schemas.openxmlformats.org/officeDocument/2006/relationships/image" Target="../media/image1419.png"/><Relationship Id="rId28" Type="http://schemas.openxmlformats.org/officeDocument/2006/relationships/image" Target="../media/image1423.png"/><Relationship Id="rId10" Type="http://schemas.openxmlformats.org/officeDocument/2006/relationships/tags" Target="../tags/tag1436.xml"/><Relationship Id="rId19" Type="http://schemas.openxmlformats.org/officeDocument/2006/relationships/image" Target="../media/image1415.png"/><Relationship Id="rId31" Type="http://schemas.openxmlformats.org/officeDocument/2006/relationships/image" Target="../media/image1412.png"/><Relationship Id="rId4" Type="http://schemas.openxmlformats.org/officeDocument/2006/relationships/tags" Target="../tags/tag1430.xml"/><Relationship Id="rId9" Type="http://schemas.openxmlformats.org/officeDocument/2006/relationships/tags" Target="../tags/tag1435.xml"/><Relationship Id="rId14" Type="http://schemas.openxmlformats.org/officeDocument/2006/relationships/tags" Target="../tags/tag1440.xml"/><Relationship Id="rId22" Type="http://schemas.openxmlformats.org/officeDocument/2006/relationships/image" Target="../media/image1418.png"/><Relationship Id="rId27" Type="http://schemas.openxmlformats.org/officeDocument/2006/relationships/image" Target="../media/image1422.png"/><Relationship Id="rId30" Type="http://schemas.openxmlformats.org/officeDocument/2006/relationships/image" Target="../media/image1425.png"/></Relationships>
</file>

<file path=ppt/slides/_rels/slide253.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416.png"/><Relationship Id="rId3" Type="http://schemas.openxmlformats.org/officeDocument/2006/relationships/tags" Target="../tags/tag1443.xml"/><Relationship Id="rId7" Type="http://schemas.openxmlformats.org/officeDocument/2006/relationships/tags" Target="../tags/tag1447.xml"/><Relationship Id="rId12" Type="http://schemas.openxmlformats.org/officeDocument/2006/relationships/image" Target="../media/image1415.png"/><Relationship Id="rId17" Type="http://schemas.openxmlformats.org/officeDocument/2006/relationships/image" Target="../media/image1426.png"/><Relationship Id="rId2" Type="http://schemas.openxmlformats.org/officeDocument/2006/relationships/tags" Target="../tags/tag1442.xml"/><Relationship Id="rId16" Type="http://schemas.openxmlformats.org/officeDocument/2006/relationships/image" Target="../media/image1419.png"/><Relationship Id="rId1" Type="http://schemas.openxmlformats.org/officeDocument/2006/relationships/tags" Target="../tags/tag1441.xml"/><Relationship Id="rId6" Type="http://schemas.openxmlformats.org/officeDocument/2006/relationships/tags" Target="../tags/tag1446.xml"/><Relationship Id="rId11" Type="http://schemas.openxmlformats.org/officeDocument/2006/relationships/image" Target="../media/image1414.png"/><Relationship Id="rId5" Type="http://schemas.openxmlformats.org/officeDocument/2006/relationships/tags" Target="../tags/tag1445.xml"/><Relationship Id="rId15" Type="http://schemas.openxmlformats.org/officeDocument/2006/relationships/image" Target="../media/image1418.png"/><Relationship Id="rId10" Type="http://schemas.openxmlformats.org/officeDocument/2006/relationships/image" Target="../media/image1413.png"/><Relationship Id="rId4" Type="http://schemas.openxmlformats.org/officeDocument/2006/relationships/tags" Target="../tags/tag1444.xml"/><Relationship Id="rId9" Type="http://schemas.openxmlformats.org/officeDocument/2006/relationships/image" Target="../media/image1.png"/><Relationship Id="rId14" Type="http://schemas.openxmlformats.org/officeDocument/2006/relationships/image" Target="../media/image1417.png"/></Relationships>
</file>

<file path=ppt/slides/_rels/slide254.xml.rels><?xml version="1.0" encoding="UTF-8" standalone="yes"?>
<Relationships xmlns="http://schemas.openxmlformats.org/package/2006/relationships"><Relationship Id="rId8" Type="http://schemas.openxmlformats.org/officeDocument/2006/relationships/image" Target="../media/image1429.png"/><Relationship Id="rId3" Type="http://schemas.openxmlformats.org/officeDocument/2006/relationships/tags" Target="../tags/tag1450.xml"/><Relationship Id="rId7" Type="http://schemas.openxmlformats.org/officeDocument/2006/relationships/image" Target="../media/image1428.png"/><Relationship Id="rId2" Type="http://schemas.openxmlformats.org/officeDocument/2006/relationships/tags" Target="../tags/tag1449.xml"/><Relationship Id="rId1" Type="http://schemas.openxmlformats.org/officeDocument/2006/relationships/tags" Target="../tags/tag1448.xml"/><Relationship Id="rId6" Type="http://schemas.openxmlformats.org/officeDocument/2006/relationships/image" Target="../media/image1427.png"/><Relationship Id="rId5"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image" Target="../media/image1430.png"/></Relationships>
</file>

<file path=ppt/slides/_rels/slide255.xml.rels><?xml version="1.0" encoding="UTF-8" standalone="yes"?>
<Relationships xmlns="http://schemas.openxmlformats.org/package/2006/relationships"><Relationship Id="rId8" Type="http://schemas.openxmlformats.org/officeDocument/2006/relationships/tags" Target="../tags/tag1458.xml"/><Relationship Id="rId13" Type="http://schemas.openxmlformats.org/officeDocument/2006/relationships/image" Target="../media/image1428.png"/><Relationship Id="rId18" Type="http://schemas.openxmlformats.org/officeDocument/2006/relationships/image" Target="../media/image1433.png"/><Relationship Id="rId3" Type="http://schemas.openxmlformats.org/officeDocument/2006/relationships/tags" Target="../tags/tag1453.xml"/><Relationship Id="rId21" Type="http://schemas.openxmlformats.org/officeDocument/2006/relationships/image" Target="../media/image1436.png"/><Relationship Id="rId7" Type="http://schemas.openxmlformats.org/officeDocument/2006/relationships/tags" Target="../tags/tag1457.xml"/><Relationship Id="rId12" Type="http://schemas.openxmlformats.org/officeDocument/2006/relationships/image" Target="../media/image1427.png"/><Relationship Id="rId17" Type="http://schemas.openxmlformats.org/officeDocument/2006/relationships/image" Target="../media/image1432.png"/><Relationship Id="rId2" Type="http://schemas.openxmlformats.org/officeDocument/2006/relationships/tags" Target="../tags/tag1452.xml"/><Relationship Id="rId16" Type="http://schemas.openxmlformats.org/officeDocument/2006/relationships/image" Target="../media/image1431.png"/><Relationship Id="rId20" Type="http://schemas.openxmlformats.org/officeDocument/2006/relationships/image" Target="../media/image1435.png"/><Relationship Id="rId1" Type="http://schemas.openxmlformats.org/officeDocument/2006/relationships/tags" Target="../tags/tag1451.xml"/><Relationship Id="rId6" Type="http://schemas.openxmlformats.org/officeDocument/2006/relationships/tags" Target="../tags/tag1456.xml"/><Relationship Id="rId11" Type="http://schemas.openxmlformats.org/officeDocument/2006/relationships/image" Target="../media/image1.png"/><Relationship Id="rId5" Type="http://schemas.openxmlformats.org/officeDocument/2006/relationships/tags" Target="../tags/tag1455.xml"/><Relationship Id="rId15" Type="http://schemas.openxmlformats.org/officeDocument/2006/relationships/image" Target="../media/image1430.png"/><Relationship Id="rId10" Type="http://schemas.openxmlformats.org/officeDocument/2006/relationships/slideLayout" Target="../slideLayouts/slideLayout5.xml"/><Relationship Id="rId19" Type="http://schemas.openxmlformats.org/officeDocument/2006/relationships/image" Target="../media/image1434.png"/><Relationship Id="rId4" Type="http://schemas.openxmlformats.org/officeDocument/2006/relationships/tags" Target="../tags/tag1454.xml"/><Relationship Id="rId9" Type="http://schemas.openxmlformats.org/officeDocument/2006/relationships/tags" Target="../tags/tag1459.xml"/><Relationship Id="rId14" Type="http://schemas.openxmlformats.org/officeDocument/2006/relationships/image" Target="../media/image1429.png"/></Relationships>
</file>

<file path=ppt/slides/_rels/slide256.xml.rels><?xml version="1.0" encoding="UTF-8" standalone="yes"?>
<Relationships xmlns="http://schemas.openxmlformats.org/package/2006/relationships"><Relationship Id="rId8" Type="http://schemas.openxmlformats.org/officeDocument/2006/relationships/image" Target="../media/image1427.png"/><Relationship Id="rId13" Type="http://schemas.openxmlformats.org/officeDocument/2006/relationships/image" Target="../media/image1436.png"/><Relationship Id="rId3" Type="http://schemas.openxmlformats.org/officeDocument/2006/relationships/tags" Target="../tags/tag1462.xml"/><Relationship Id="rId7" Type="http://schemas.openxmlformats.org/officeDocument/2006/relationships/image" Target="../media/image1.png"/><Relationship Id="rId12" Type="http://schemas.openxmlformats.org/officeDocument/2006/relationships/image" Target="../media/image1437.png"/><Relationship Id="rId2" Type="http://schemas.openxmlformats.org/officeDocument/2006/relationships/tags" Target="../tags/tag1461.xml"/><Relationship Id="rId1" Type="http://schemas.openxmlformats.org/officeDocument/2006/relationships/tags" Target="../tags/tag1460.xml"/><Relationship Id="rId6" Type="http://schemas.openxmlformats.org/officeDocument/2006/relationships/slideLayout" Target="../slideLayouts/slideLayout5.xml"/><Relationship Id="rId11" Type="http://schemas.openxmlformats.org/officeDocument/2006/relationships/image" Target="../media/image1430.png"/><Relationship Id="rId5" Type="http://schemas.openxmlformats.org/officeDocument/2006/relationships/tags" Target="../tags/tag1464.xml"/><Relationship Id="rId10" Type="http://schemas.openxmlformats.org/officeDocument/2006/relationships/image" Target="../media/image1429.png"/><Relationship Id="rId4" Type="http://schemas.openxmlformats.org/officeDocument/2006/relationships/tags" Target="../tags/tag1463.xml"/><Relationship Id="rId9" Type="http://schemas.openxmlformats.org/officeDocument/2006/relationships/image" Target="../media/image1428.png"/></Relationships>
</file>

<file path=ppt/slides/_rels/slide257.xml.rels><?xml version="1.0" encoding="UTF-8" standalone="yes"?>
<Relationships xmlns="http://schemas.openxmlformats.org/package/2006/relationships"><Relationship Id="rId8" Type="http://schemas.openxmlformats.org/officeDocument/2006/relationships/tags" Target="../tags/tag1472.xml"/><Relationship Id="rId13" Type="http://schemas.openxmlformats.org/officeDocument/2006/relationships/tags" Target="../tags/tag1477.xml"/><Relationship Id="rId18" Type="http://schemas.openxmlformats.org/officeDocument/2006/relationships/image" Target="../media/image1429.png"/><Relationship Id="rId26" Type="http://schemas.openxmlformats.org/officeDocument/2006/relationships/image" Target="../media/image1443.png"/><Relationship Id="rId3" Type="http://schemas.openxmlformats.org/officeDocument/2006/relationships/tags" Target="../tags/tag1467.xml"/><Relationship Id="rId21" Type="http://schemas.openxmlformats.org/officeDocument/2006/relationships/image" Target="../media/image1439.png"/><Relationship Id="rId7" Type="http://schemas.openxmlformats.org/officeDocument/2006/relationships/tags" Target="../tags/tag1471.xml"/><Relationship Id="rId12" Type="http://schemas.openxmlformats.org/officeDocument/2006/relationships/tags" Target="../tags/tag1476.xml"/><Relationship Id="rId17" Type="http://schemas.openxmlformats.org/officeDocument/2006/relationships/image" Target="../media/image1428.png"/><Relationship Id="rId25" Type="http://schemas.openxmlformats.org/officeDocument/2006/relationships/image" Target="../media/image1442.png"/><Relationship Id="rId2" Type="http://schemas.openxmlformats.org/officeDocument/2006/relationships/tags" Target="../tags/tag1466.xml"/><Relationship Id="rId16" Type="http://schemas.openxmlformats.org/officeDocument/2006/relationships/image" Target="../media/image1427.png"/><Relationship Id="rId20" Type="http://schemas.openxmlformats.org/officeDocument/2006/relationships/image" Target="../media/image1438.png"/><Relationship Id="rId29" Type="http://schemas.openxmlformats.org/officeDocument/2006/relationships/image" Target="../media/image1446.png"/><Relationship Id="rId1" Type="http://schemas.openxmlformats.org/officeDocument/2006/relationships/tags" Target="../tags/tag1465.xml"/><Relationship Id="rId6" Type="http://schemas.openxmlformats.org/officeDocument/2006/relationships/tags" Target="../tags/tag1470.xml"/><Relationship Id="rId11" Type="http://schemas.openxmlformats.org/officeDocument/2006/relationships/tags" Target="../tags/tag1475.xml"/><Relationship Id="rId24" Type="http://schemas.openxmlformats.org/officeDocument/2006/relationships/image" Target="../media/image1441.png"/><Relationship Id="rId5" Type="http://schemas.openxmlformats.org/officeDocument/2006/relationships/tags" Target="../tags/tag1469.xml"/><Relationship Id="rId15" Type="http://schemas.openxmlformats.org/officeDocument/2006/relationships/image" Target="../media/image1.png"/><Relationship Id="rId23" Type="http://schemas.openxmlformats.org/officeDocument/2006/relationships/image" Target="../media/image1440.png"/><Relationship Id="rId28" Type="http://schemas.openxmlformats.org/officeDocument/2006/relationships/image" Target="../media/image1445.png"/><Relationship Id="rId10" Type="http://schemas.openxmlformats.org/officeDocument/2006/relationships/tags" Target="../tags/tag1474.xml"/><Relationship Id="rId19" Type="http://schemas.openxmlformats.org/officeDocument/2006/relationships/image" Target="../media/image1430.png"/><Relationship Id="rId4" Type="http://schemas.openxmlformats.org/officeDocument/2006/relationships/tags" Target="../tags/tag1468.xml"/><Relationship Id="rId9" Type="http://schemas.openxmlformats.org/officeDocument/2006/relationships/tags" Target="../tags/tag1473.xml"/><Relationship Id="rId14" Type="http://schemas.openxmlformats.org/officeDocument/2006/relationships/slideLayout" Target="../slideLayouts/slideLayout5.xml"/><Relationship Id="rId22" Type="http://schemas.openxmlformats.org/officeDocument/2006/relationships/image" Target="../media/image1431.png"/><Relationship Id="rId27" Type="http://schemas.openxmlformats.org/officeDocument/2006/relationships/image" Target="../media/image1444.png"/><Relationship Id="rId30" Type="http://schemas.openxmlformats.org/officeDocument/2006/relationships/image" Target="../media/image1447.png"/></Relationships>
</file>

<file path=ppt/slides/_rels/slide258.xml.rels><?xml version="1.0" encoding="UTF-8" standalone="yes"?>
<Relationships xmlns="http://schemas.openxmlformats.org/package/2006/relationships"><Relationship Id="rId8" Type="http://schemas.openxmlformats.org/officeDocument/2006/relationships/image" Target="../media/image1427.png"/><Relationship Id="rId13" Type="http://schemas.openxmlformats.org/officeDocument/2006/relationships/image" Target="../media/image1448.png"/><Relationship Id="rId3" Type="http://schemas.openxmlformats.org/officeDocument/2006/relationships/tags" Target="../tags/tag1480.xml"/><Relationship Id="rId7" Type="http://schemas.openxmlformats.org/officeDocument/2006/relationships/image" Target="../media/image1.png"/><Relationship Id="rId12" Type="http://schemas.openxmlformats.org/officeDocument/2006/relationships/image" Target="../media/image1433.png"/><Relationship Id="rId2" Type="http://schemas.openxmlformats.org/officeDocument/2006/relationships/tags" Target="../tags/tag1479.xml"/><Relationship Id="rId1" Type="http://schemas.openxmlformats.org/officeDocument/2006/relationships/tags" Target="../tags/tag1478.xml"/><Relationship Id="rId6" Type="http://schemas.openxmlformats.org/officeDocument/2006/relationships/slideLayout" Target="../slideLayouts/slideLayout5.xml"/><Relationship Id="rId11" Type="http://schemas.openxmlformats.org/officeDocument/2006/relationships/image" Target="../media/image1430.png"/><Relationship Id="rId5" Type="http://schemas.openxmlformats.org/officeDocument/2006/relationships/tags" Target="../tags/tag1482.xml"/><Relationship Id="rId10" Type="http://schemas.openxmlformats.org/officeDocument/2006/relationships/image" Target="../media/image1429.png"/><Relationship Id="rId4" Type="http://schemas.openxmlformats.org/officeDocument/2006/relationships/tags" Target="../tags/tag1481.xml"/><Relationship Id="rId9" Type="http://schemas.openxmlformats.org/officeDocument/2006/relationships/image" Target="../media/image1428.png"/></Relationships>
</file>

<file path=ppt/slides/_rels/slide259.xml.rels><?xml version="1.0" encoding="UTF-8" standalone="yes"?>
<Relationships xmlns="http://schemas.openxmlformats.org/package/2006/relationships"><Relationship Id="rId3" Type="http://schemas.openxmlformats.org/officeDocument/2006/relationships/image" Target="../media/image144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55.jpeg"/><Relationship Id="rId1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tags" Target="../tags/tag36.xml"/><Relationship Id="rId16" Type="http://schemas.openxmlformats.org/officeDocument/2006/relationships/image" Target="../media/image58.gif"/><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53.png"/><Relationship Id="rId5" Type="http://schemas.openxmlformats.org/officeDocument/2006/relationships/tags" Target="../tags/tag39.xml"/><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gif"/><Relationship Id="rId4" Type="http://schemas.openxmlformats.org/officeDocument/2006/relationships/tags" Target="../tags/tag38.xml"/><Relationship Id="rId9" Type="http://schemas.openxmlformats.org/officeDocument/2006/relationships/image" Target="../media/image1.png"/><Relationship Id="rId14" Type="http://schemas.openxmlformats.org/officeDocument/2006/relationships/image" Target="../media/image56.png"/></Relationships>
</file>

<file path=ppt/slides/_rels/slide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5.xml"/><Relationship Id="rId7" Type="http://schemas.openxmlformats.org/officeDocument/2006/relationships/image" Target="../media/image6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2.png"/><Relationship Id="rId5" Type="http://schemas.openxmlformats.org/officeDocument/2006/relationships/image" Target="../media/image6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5.xml"/><Relationship Id="rId7" Type="http://schemas.openxmlformats.org/officeDocument/2006/relationships/image" Target="../media/image66.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5.gif"/><Relationship Id="rId5" Type="http://schemas.openxmlformats.org/officeDocument/2006/relationships/image" Target="../media/image64.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68.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2.png"/><Relationship Id="rId3" Type="http://schemas.openxmlformats.org/officeDocument/2006/relationships/tags" Target="../tags/tag49.xml"/><Relationship Id="rId7" Type="http://schemas.openxmlformats.org/officeDocument/2006/relationships/image" Target="../media/image12.png"/><Relationship Id="rId12" Type="http://schemas.openxmlformats.org/officeDocument/2006/relationships/image" Target="../media/image7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1.xml"/><Relationship Id="rId10" Type="http://schemas.openxmlformats.org/officeDocument/2006/relationships/image" Target="../media/image69.png"/><Relationship Id="rId4" Type="http://schemas.openxmlformats.org/officeDocument/2006/relationships/tags" Target="../tags/tag50.xml"/><Relationship Id="rId9" Type="http://schemas.openxmlformats.org/officeDocument/2006/relationships/image" Target="../media/image68.png"/><Relationship Id="rId1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52.xml"/><Relationship Id="rId5" Type="http://schemas.openxmlformats.org/officeDocument/2006/relationships/image" Target="../media/image74.png"/><Relationship Id="rId4" Type="http://schemas.openxmlformats.org/officeDocument/2006/relationships/image" Target="../media/image73.gif"/></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53.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tags" Target="../tags/tag56.xml"/><Relationship Id="rId21" Type="http://schemas.openxmlformats.org/officeDocument/2006/relationships/image" Target="../media/image85.png"/><Relationship Id="rId7" Type="http://schemas.openxmlformats.org/officeDocument/2006/relationships/tags" Target="../tags/tag60.xml"/><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tags" Target="../tags/tag55.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1.png"/><Relationship Id="rId5" Type="http://schemas.openxmlformats.org/officeDocument/2006/relationships/tags" Target="../tags/tag58.xml"/><Relationship Id="rId15" Type="http://schemas.openxmlformats.org/officeDocument/2006/relationships/image" Target="../media/image79.png"/><Relationship Id="rId10" Type="http://schemas.openxmlformats.org/officeDocument/2006/relationships/slideLayout" Target="../slideLayouts/slideLayout5.xml"/><Relationship Id="rId19" Type="http://schemas.openxmlformats.org/officeDocument/2006/relationships/image" Target="../media/image83.png"/><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441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110.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microsoft.com/office/2007/relationships/hdphoto" Target="../media/hdphoto3.wdp"/><Relationship Id="rId7" Type="http://schemas.openxmlformats.org/officeDocument/2006/relationships/image" Target="../media/image92.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4210.png"/><Relationship Id="rId9" Type="http://schemas.openxmlformats.org/officeDocument/2006/relationships/image" Target="../media/image94.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65.xml"/><Relationship Id="rId7" Type="http://schemas.openxmlformats.org/officeDocument/2006/relationships/image" Target="../media/image9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98.png"/><Relationship Id="rId4" Type="http://schemas.openxmlformats.org/officeDocument/2006/relationships/tags" Target="../tags/tag66.xml"/><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67.xml"/><Relationship Id="rId5" Type="http://schemas.openxmlformats.org/officeDocument/2006/relationships/image" Target="../media/image99.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9.png"/><Relationship Id="rId18" Type="http://schemas.openxmlformats.org/officeDocument/2006/relationships/image" Target="../media/image103.png"/><Relationship Id="rId3" Type="http://schemas.openxmlformats.org/officeDocument/2006/relationships/tags" Target="../tags/tag70.xml"/><Relationship Id="rId21" Type="http://schemas.openxmlformats.org/officeDocument/2006/relationships/image" Target="../media/image60.png"/><Relationship Id="rId7" Type="http://schemas.openxmlformats.org/officeDocument/2006/relationships/tags" Target="../tags/tag74.xml"/><Relationship Id="rId12" Type="http://schemas.microsoft.com/office/2007/relationships/hdphoto" Target="../media/hdphoto3.wdp"/><Relationship Id="rId17" Type="http://schemas.openxmlformats.org/officeDocument/2006/relationships/image" Target="../media/image102.png"/><Relationship Id="rId2" Type="http://schemas.openxmlformats.org/officeDocument/2006/relationships/tags" Target="../tags/tag69.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12.png"/><Relationship Id="rId5" Type="http://schemas.openxmlformats.org/officeDocument/2006/relationships/tags" Target="../tags/tag72.xml"/><Relationship Id="rId15" Type="http://schemas.openxmlformats.org/officeDocument/2006/relationships/image" Target="../media/image69.png"/><Relationship Id="rId10" Type="http://schemas.openxmlformats.org/officeDocument/2006/relationships/slideLayout" Target="../slideLayouts/slideLayout5.xml"/><Relationship Id="rId19" Type="http://schemas.openxmlformats.org/officeDocument/2006/relationships/image" Target="../media/image104.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80.xml"/><Relationship Id="rId7" Type="http://schemas.openxmlformats.org/officeDocument/2006/relationships/image" Target="../media/image1.png"/><Relationship Id="rId12" Type="http://schemas.openxmlformats.org/officeDocument/2006/relationships/image" Target="../media/image111.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5.xml"/><Relationship Id="rId11" Type="http://schemas.openxmlformats.org/officeDocument/2006/relationships/image" Target="../media/image110.png"/><Relationship Id="rId5" Type="http://schemas.openxmlformats.org/officeDocument/2006/relationships/tags" Target="../tags/tag82.xml"/><Relationship Id="rId10" Type="http://schemas.openxmlformats.org/officeDocument/2006/relationships/image" Target="../media/image109.png"/><Relationship Id="rId4" Type="http://schemas.openxmlformats.org/officeDocument/2006/relationships/tags" Target="../tags/tag81.xml"/><Relationship Id="rId9" Type="http://schemas.openxmlformats.org/officeDocument/2006/relationships/image" Target="../media/image108.png"/></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14.png"/><Relationship Id="rId3" Type="http://schemas.openxmlformats.org/officeDocument/2006/relationships/tags" Target="../tags/tag85.xml"/><Relationship Id="rId7" Type="http://schemas.openxmlformats.org/officeDocument/2006/relationships/slideLayout" Target="../slideLayouts/slideLayout5.xml"/><Relationship Id="rId12" Type="http://schemas.openxmlformats.org/officeDocument/2006/relationships/image" Target="../media/image11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10.png"/><Relationship Id="rId5" Type="http://schemas.openxmlformats.org/officeDocument/2006/relationships/tags" Target="../tags/tag87.xml"/><Relationship Id="rId10" Type="http://schemas.openxmlformats.org/officeDocument/2006/relationships/image" Target="../media/image113.png"/><Relationship Id="rId4" Type="http://schemas.openxmlformats.org/officeDocument/2006/relationships/tags" Target="../tags/tag86.xml"/><Relationship Id="rId9" Type="http://schemas.openxmlformats.org/officeDocument/2006/relationships/image" Target="../media/image112.png"/><Relationship Id="rId14" Type="http://schemas.openxmlformats.org/officeDocument/2006/relationships/image" Target="../media/image115.png"/></Relationships>
</file>

<file path=ppt/slides/_rels/slide4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3100.png"/><Relationship Id="rId7"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slideLayout" Target="../slideLayouts/slideLayout5.xml"/><Relationship Id="rId7" Type="http://schemas.openxmlformats.org/officeDocument/2006/relationships/image" Target="../media/image122.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21.png"/><Relationship Id="rId11" Type="http://schemas.openxmlformats.org/officeDocument/2006/relationships/image" Target="../media/image126.gif"/><Relationship Id="rId5" Type="http://schemas.microsoft.com/office/2007/relationships/hdphoto" Target="../media/hdphoto3.wdp"/><Relationship Id="rId10" Type="http://schemas.openxmlformats.org/officeDocument/2006/relationships/image" Target="../media/image125.gif"/><Relationship Id="rId4" Type="http://schemas.openxmlformats.org/officeDocument/2006/relationships/image" Target="../media/image12.png"/><Relationship Id="rId9" Type="http://schemas.openxmlformats.org/officeDocument/2006/relationships/image" Target="../media/image124.png"/></Relationships>
</file>

<file path=ppt/slides/_rels/slide4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2010.png"/><Relationship Id="rId3" Type="http://schemas.openxmlformats.org/officeDocument/2006/relationships/slideLayout" Target="../slideLayouts/slideLayout5.xml"/><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21.png"/><Relationship Id="rId11" Type="http://schemas.openxmlformats.org/officeDocument/2006/relationships/image" Target="../media/image126.gif"/><Relationship Id="rId5" Type="http://schemas.microsoft.com/office/2007/relationships/hdphoto" Target="../media/hdphoto3.wdp"/><Relationship Id="rId10" Type="http://schemas.openxmlformats.org/officeDocument/2006/relationships/image" Target="../media/image125.gif"/><Relationship Id="rId4" Type="http://schemas.openxmlformats.org/officeDocument/2006/relationships/image" Target="../media/image12.png"/><Relationship Id="rId9"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93.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910.png"/></Relationships>
</file>

<file path=ppt/slides/_rels/slide4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tags" Target="../tags/tag96.xml"/><Relationship Id="rId7" Type="http://schemas.openxmlformats.org/officeDocument/2006/relationships/image" Target="../media/image1302.png"/><Relationship Id="rId12" Type="http://schemas.openxmlformats.org/officeDocument/2006/relationships/image" Target="../media/image13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png"/><Relationship Id="rId11" Type="http://schemas.openxmlformats.org/officeDocument/2006/relationships/image" Target="../media/image134.png"/><Relationship Id="rId5" Type="http://schemas.openxmlformats.org/officeDocument/2006/relationships/slideLayout" Target="../slideLayouts/slideLayout5.xml"/><Relationship Id="rId10" Type="http://schemas.openxmlformats.org/officeDocument/2006/relationships/image" Target="../media/image133.png"/><Relationship Id="rId4" Type="http://schemas.openxmlformats.org/officeDocument/2006/relationships/tags" Target="../tags/tag97.xml"/><Relationship Id="rId9" Type="http://schemas.openxmlformats.org/officeDocument/2006/relationships/image" Target="../media/image132.png"/></Relationships>
</file>

<file path=ppt/slides/_rels/slide4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png"/><Relationship Id="rId7" Type="http://schemas.openxmlformats.org/officeDocument/2006/relationships/image" Target="../media/image240.png"/><Relationship Id="rId2" Type="http://schemas.openxmlformats.org/officeDocument/2006/relationships/slideLayout" Target="../slideLayouts/slideLayout5.xml"/><Relationship Id="rId1" Type="http://schemas.openxmlformats.org/officeDocument/2006/relationships/tags" Target="../tags/tag98.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99.xml"/><Relationship Id="rId4" Type="http://schemas.openxmlformats.org/officeDocument/2006/relationships/image" Target="../media/image141.png"/></Relationships>
</file>

<file path=ppt/slides/_rels/slide51.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4.png"/><Relationship Id="rId3" Type="http://schemas.openxmlformats.org/officeDocument/2006/relationships/tags" Target="../tags/tag102.xml"/><Relationship Id="rId7" Type="http://schemas.openxmlformats.org/officeDocument/2006/relationships/image" Target="../media/image141.png"/><Relationship Id="rId12" Type="http://schemas.openxmlformats.org/officeDocument/2006/relationships/image" Target="../media/image30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1.png"/><Relationship Id="rId11" Type="http://schemas.openxmlformats.org/officeDocument/2006/relationships/image" Target="../media/image290.png"/><Relationship Id="rId5" Type="http://schemas.openxmlformats.org/officeDocument/2006/relationships/slideLayout" Target="../slideLayouts/slideLayout5.xml"/><Relationship Id="rId10" Type="http://schemas.openxmlformats.org/officeDocument/2006/relationships/image" Target="../media/image280.png"/><Relationship Id="rId4" Type="http://schemas.openxmlformats.org/officeDocument/2006/relationships/tags" Target="../tags/tag103.xml"/><Relationship Id="rId9" Type="http://schemas.openxmlformats.org/officeDocument/2006/relationships/image" Target="../media/image143.png"/><Relationship Id="rId14" Type="http://schemas.openxmlformats.org/officeDocument/2006/relationships/image" Target="../media/image14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4.xml"/><Relationship Id="rId4" Type="http://schemas.openxmlformats.org/officeDocument/2006/relationships/image" Target="../media/image146.png"/></Relationships>
</file>

<file path=ppt/slides/_rels/slide53.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tags" Target="../tags/tag107.xml"/><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png"/><Relationship Id="rId11" Type="http://schemas.openxmlformats.org/officeDocument/2006/relationships/image" Target="../media/image150.png"/><Relationship Id="rId5" Type="http://schemas.openxmlformats.org/officeDocument/2006/relationships/slideLayout" Target="../slideLayouts/slideLayout5.xml"/><Relationship Id="rId10" Type="http://schemas.openxmlformats.org/officeDocument/2006/relationships/image" Target="../media/image149.png"/><Relationship Id="rId4" Type="http://schemas.openxmlformats.org/officeDocument/2006/relationships/tags" Target="../tags/tag108.xml"/><Relationship Id="rId9" Type="http://schemas.openxmlformats.org/officeDocument/2006/relationships/image" Target="../media/image14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9.xml"/><Relationship Id="rId4" Type="http://schemas.openxmlformats.org/officeDocument/2006/relationships/image" Target="../media/image153.png"/></Relationships>
</file>

<file path=ppt/slides/_rels/slide5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tags" Target="../tags/tag112.xml"/><Relationship Id="rId7" Type="http://schemas.openxmlformats.org/officeDocument/2006/relationships/image" Target="../media/image1.png"/><Relationship Id="rId12" Type="http://schemas.openxmlformats.org/officeDocument/2006/relationships/image" Target="../media/image15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5.xml"/><Relationship Id="rId11" Type="http://schemas.openxmlformats.org/officeDocument/2006/relationships/image" Target="../media/image156.png"/><Relationship Id="rId5" Type="http://schemas.openxmlformats.org/officeDocument/2006/relationships/tags" Target="../tags/tag114.xml"/><Relationship Id="rId15" Type="http://schemas.openxmlformats.org/officeDocument/2006/relationships/image" Target="../media/image160.png"/><Relationship Id="rId10" Type="http://schemas.openxmlformats.org/officeDocument/2006/relationships/image" Target="../media/image155.png"/><Relationship Id="rId4" Type="http://schemas.openxmlformats.org/officeDocument/2006/relationships/tags" Target="../tags/tag113.xml"/><Relationship Id="rId9" Type="http://schemas.openxmlformats.org/officeDocument/2006/relationships/image" Target="../media/image154.png"/><Relationship Id="rId14" Type="http://schemas.openxmlformats.org/officeDocument/2006/relationships/image" Target="../media/image159.png"/></Relationships>
</file>

<file path=ppt/slides/_rels/slide56.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png"/><Relationship Id="rId18" Type="http://schemas.openxmlformats.org/officeDocument/2006/relationships/image" Target="../media/image165.png"/><Relationship Id="rId26" Type="http://schemas.openxmlformats.org/officeDocument/2006/relationships/image" Target="../media/image173.png"/><Relationship Id="rId3" Type="http://schemas.openxmlformats.org/officeDocument/2006/relationships/tags" Target="../tags/tag117.xml"/><Relationship Id="rId21" Type="http://schemas.openxmlformats.org/officeDocument/2006/relationships/image" Target="../media/image168.png"/><Relationship Id="rId7" Type="http://schemas.openxmlformats.org/officeDocument/2006/relationships/tags" Target="../tags/tag121.xml"/><Relationship Id="rId12" Type="http://schemas.openxmlformats.org/officeDocument/2006/relationships/slideLayout" Target="../slideLayouts/slideLayout5.xml"/><Relationship Id="rId17" Type="http://schemas.openxmlformats.org/officeDocument/2006/relationships/image" Target="../media/image164.png"/><Relationship Id="rId25" Type="http://schemas.openxmlformats.org/officeDocument/2006/relationships/image" Target="../media/image172.png"/><Relationship Id="rId2" Type="http://schemas.openxmlformats.org/officeDocument/2006/relationships/tags" Target="../tags/tag116.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image" Target="../media/image171.png"/><Relationship Id="rId5" Type="http://schemas.openxmlformats.org/officeDocument/2006/relationships/tags" Target="../tags/tag119.xml"/><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tags" Target="../tags/tag124.xml"/><Relationship Id="rId19" Type="http://schemas.openxmlformats.org/officeDocument/2006/relationships/image" Target="../media/image166.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161.png"/><Relationship Id="rId22" Type="http://schemas.openxmlformats.org/officeDocument/2006/relationships/image" Target="../media/image169.png"/><Relationship Id="rId27" Type="http://schemas.openxmlformats.org/officeDocument/2006/relationships/image" Target="../media/image174.png"/></Relationships>
</file>

<file path=ppt/slides/_rels/slide5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76.gif"/><Relationship Id="rId4" Type="http://schemas.openxmlformats.org/officeDocument/2006/relationships/image" Target="../media/image175.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image" Target="../media/image179.png"/><Relationship Id="rId26" Type="http://schemas.openxmlformats.org/officeDocument/2006/relationships/image" Target="../media/image187.png"/><Relationship Id="rId3" Type="http://schemas.openxmlformats.org/officeDocument/2006/relationships/tags" Target="../tags/tag130.xml"/><Relationship Id="rId21" Type="http://schemas.openxmlformats.org/officeDocument/2006/relationships/image" Target="../media/image182.png"/><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image" Target="../media/image178.png"/><Relationship Id="rId25" Type="http://schemas.openxmlformats.org/officeDocument/2006/relationships/image" Target="../media/image186.png"/><Relationship Id="rId2" Type="http://schemas.openxmlformats.org/officeDocument/2006/relationships/tags" Target="../tags/tag129.xml"/><Relationship Id="rId16" Type="http://schemas.openxmlformats.org/officeDocument/2006/relationships/image" Target="../media/image177.png"/><Relationship Id="rId20" Type="http://schemas.openxmlformats.org/officeDocument/2006/relationships/image" Target="../media/image181.png"/><Relationship Id="rId29" Type="http://schemas.openxmlformats.org/officeDocument/2006/relationships/image" Target="../media/image190.png"/><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24" Type="http://schemas.openxmlformats.org/officeDocument/2006/relationships/image" Target="../media/image185.png"/><Relationship Id="rId5" Type="http://schemas.openxmlformats.org/officeDocument/2006/relationships/tags" Target="../tags/tag132.xml"/><Relationship Id="rId15" Type="http://schemas.openxmlformats.org/officeDocument/2006/relationships/image" Target="../media/image1.png"/><Relationship Id="rId23" Type="http://schemas.openxmlformats.org/officeDocument/2006/relationships/image" Target="../media/image184.png"/><Relationship Id="rId28" Type="http://schemas.openxmlformats.org/officeDocument/2006/relationships/image" Target="../media/image189.png"/><Relationship Id="rId10" Type="http://schemas.openxmlformats.org/officeDocument/2006/relationships/tags" Target="../tags/tag137.xml"/><Relationship Id="rId19" Type="http://schemas.openxmlformats.org/officeDocument/2006/relationships/image" Target="../media/image180.png"/><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slideLayout" Target="../slideLayouts/slideLayout5.xml"/><Relationship Id="rId22" Type="http://schemas.openxmlformats.org/officeDocument/2006/relationships/image" Target="../media/image183.png"/><Relationship Id="rId27" Type="http://schemas.openxmlformats.org/officeDocument/2006/relationships/image" Target="../media/image188.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3" Type="http://schemas.openxmlformats.org/officeDocument/2006/relationships/tags" Target="../tags/tag153.xml"/><Relationship Id="rId18" Type="http://schemas.microsoft.com/office/2007/relationships/hdphoto" Target="../media/hdphoto3.wdp"/><Relationship Id="rId26" Type="http://schemas.openxmlformats.org/officeDocument/2006/relationships/image" Target="../media/image198.png"/><Relationship Id="rId3" Type="http://schemas.openxmlformats.org/officeDocument/2006/relationships/tags" Target="../tags/tag143.xml"/><Relationship Id="rId21" Type="http://schemas.openxmlformats.org/officeDocument/2006/relationships/image" Target="../media/image193.png"/><Relationship Id="rId34" Type="http://schemas.openxmlformats.org/officeDocument/2006/relationships/image" Target="../media/image206.png"/><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image" Target="../media/image12.png"/><Relationship Id="rId25" Type="http://schemas.openxmlformats.org/officeDocument/2006/relationships/image" Target="../media/image197.png"/><Relationship Id="rId33" Type="http://schemas.openxmlformats.org/officeDocument/2006/relationships/image" Target="../media/image205.png"/><Relationship Id="rId2" Type="http://schemas.openxmlformats.org/officeDocument/2006/relationships/tags" Target="../tags/tag142.xml"/><Relationship Id="rId16" Type="http://schemas.openxmlformats.org/officeDocument/2006/relationships/slideLayout" Target="../slideLayouts/slideLayout5.xml"/><Relationship Id="rId20" Type="http://schemas.openxmlformats.org/officeDocument/2006/relationships/image" Target="../media/image192.png"/><Relationship Id="rId29" Type="http://schemas.openxmlformats.org/officeDocument/2006/relationships/image" Target="../media/image201.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24" Type="http://schemas.openxmlformats.org/officeDocument/2006/relationships/image" Target="../media/image196.png"/><Relationship Id="rId32" Type="http://schemas.openxmlformats.org/officeDocument/2006/relationships/image" Target="../media/image204.png"/><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image" Target="../media/image195.png"/><Relationship Id="rId28" Type="http://schemas.openxmlformats.org/officeDocument/2006/relationships/image" Target="../media/image200.png"/><Relationship Id="rId10" Type="http://schemas.openxmlformats.org/officeDocument/2006/relationships/tags" Target="../tags/tag150.xml"/><Relationship Id="rId19" Type="http://schemas.openxmlformats.org/officeDocument/2006/relationships/image" Target="../media/image191.png"/><Relationship Id="rId31" Type="http://schemas.openxmlformats.org/officeDocument/2006/relationships/image" Target="../media/image203.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image" Target="../media/image194.png"/><Relationship Id="rId27" Type="http://schemas.openxmlformats.org/officeDocument/2006/relationships/image" Target="../media/image199.png"/><Relationship Id="rId30" Type="http://schemas.openxmlformats.org/officeDocument/2006/relationships/image" Target="../media/image202.png"/><Relationship Id="rId8" Type="http://schemas.openxmlformats.org/officeDocument/2006/relationships/tags" Target="../tags/tag148.xml"/></Relationships>
</file>

<file path=ppt/slides/_rels/slide61.xml.rels><?xml version="1.0" encoding="UTF-8" standalone="yes"?>
<Relationships xmlns="http://schemas.openxmlformats.org/package/2006/relationships"><Relationship Id="rId13" Type="http://schemas.openxmlformats.org/officeDocument/2006/relationships/tags" Target="../tags/tag168.xml"/><Relationship Id="rId18" Type="http://schemas.openxmlformats.org/officeDocument/2006/relationships/image" Target="../media/image191.png"/><Relationship Id="rId26" Type="http://schemas.openxmlformats.org/officeDocument/2006/relationships/image" Target="../media/image205.png"/><Relationship Id="rId3" Type="http://schemas.openxmlformats.org/officeDocument/2006/relationships/tags" Target="../tags/tag158.xml"/><Relationship Id="rId21" Type="http://schemas.openxmlformats.org/officeDocument/2006/relationships/image" Target="../media/image195.png"/><Relationship Id="rId34" Type="http://schemas.openxmlformats.org/officeDocument/2006/relationships/image" Target="../media/image193.png"/><Relationship Id="rId7" Type="http://schemas.openxmlformats.org/officeDocument/2006/relationships/tags" Target="../tags/tag162.xml"/><Relationship Id="rId12" Type="http://schemas.openxmlformats.org/officeDocument/2006/relationships/tags" Target="../tags/tag167.xml"/><Relationship Id="rId17" Type="http://schemas.microsoft.com/office/2007/relationships/hdphoto" Target="../media/hdphoto3.wdp"/><Relationship Id="rId25" Type="http://schemas.openxmlformats.org/officeDocument/2006/relationships/image" Target="../media/image202.png"/><Relationship Id="rId33" Type="http://schemas.openxmlformats.org/officeDocument/2006/relationships/image" Target="../media/image198.png"/><Relationship Id="rId2" Type="http://schemas.openxmlformats.org/officeDocument/2006/relationships/tags" Target="../tags/tag157.xml"/><Relationship Id="rId16" Type="http://schemas.openxmlformats.org/officeDocument/2006/relationships/image" Target="../media/image12.png"/><Relationship Id="rId20" Type="http://schemas.openxmlformats.org/officeDocument/2006/relationships/image" Target="../media/image194.png"/><Relationship Id="rId29" Type="http://schemas.openxmlformats.org/officeDocument/2006/relationships/image" Target="../media/image208.pn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24" Type="http://schemas.openxmlformats.org/officeDocument/2006/relationships/image" Target="../media/image201.png"/><Relationship Id="rId32" Type="http://schemas.openxmlformats.org/officeDocument/2006/relationships/image" Target="../media/image192.png"/><Relationship Id="rId5" Type="http://schemas.openxmlformats.org/officeDocument/2006/relationships/tags" Target="../tags/tag160.xml"/><Relationship Id="rId15" Type="http://schemas.openxmlformats.org/officeDocument/2006/relationships/slideLayout" Target="../slideLayouts/slideLayout5.xml"/><Relationship Id="rId23" Type="http://schemas.openxmlformats.org/officeDocument/2006/relationships/image" Target="../media/image200.png"/><Relationship Id="rId28" Type="http://schemas.openxmlformats.org/officeDocument/2006/relationships/image" Target="../media/image207.png"/><Relationship Id="rId10" Type="http://schemas.openxmlformats.org/officeDocument/2006/relationships/tags" Target="../tags/tag165.xml"/><Relationship Id="rId19" Type="http://schemas.openxmlformats.org/officeDocument/2006/relationships/image" Target="../media/image206.png"/><Relationship Id="rId31" Type="http://schemas.openxmlformats.org/officeDocument/2006/relationships/image" Target="../media/image197.pn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 Id="rId22" Type="http://schemas.openxmlformats.org/officeDocument/2006/relationships/image" Target="../media/image204.png"/><Relationship Id="rId27" Type="http://schemas.openxmlformats.org/officeDocument/2006/relationships/image" Target="../media/image203.png"/><Relationship Id="rId30" Type="http://schemas.openxmlformats.org/officeDocument/2006/relationships/image" Target="../media/image209.png"/><Relationship Id="rId35" Type="http://schemas.openxmlformats.org/officeDocument/2006/relationships/image" Target="../media/image196.png"/><Relationship Id="rId8" Type="http://schemas.openxmlformats.org/officeDocument/2006/relationships/tags" Target="../tags/tag163.xml"/></Relationships>
</file>

<file path=ppt/slides/_rels/slide6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4.png"/><Relationship Id="rId18" Type="http://schemas.openxmlformats.org/officeDocument/2006/relationships/image" Target="../media/image213.png"/><Relationship Id="rId3" Type="http://schemas.openxmlformats.org/officeDocument/2006/relationships/tags" Target="../tags/tag172.xml"/><Relationship Id="rId21" Type="http://schemas.openxmlformats.org/officeDocument/2006/relationships/image" Target="../media/image1020.png"/><Relationship Id="rId7" Type="http://schemas.openxmlformats.org/officeDocument/2006/relationships/slideLayout" Target="../slideLayouts/slideLayout5.xml"/><Relationship Id="rId12" Type="http://schemas.openxmlformats.org/officeDocument/2006/relationships/image" Target="../media/image195.png"/><Relationship Id="rId17" Type="http://schemas.openxmlformats.org/officeDocument/2006/relationships/image" Target="../media/image205.png"/><Relationship Id="rId2" Type="http://schemas.openxmlformats.org/officeDocument/2006/relationships/tags" Target="../tags/tag171.xml"/><Relationship Id="rId16" Type="http://schemas.openxmlformats.org/officeDocument/2006/relationships/image" Target="../media/image203.png"/><Relationship Id="rId20" Type="http://schemas.openxmlformats.org/officeDocument/2006/relationships/image" Target="../media/image213.png"/><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image" Target="../media/image211.png"/><Relationship Id="rId5" Type="http://schemas.openxmlformats.org/officeDocument/2006/relationships/tags" Target="../tags/tag174.xml"/><Relationship Id="rId15" Type="http://schemas.openxmlformats.org/officeDocument/2006/relationships/image" Target="../media/image200.png"/><Relationship Id="rId23" Type="http://schemas.openxmlformats.org/officeDocument/2006/relationships/image" Target="../media/image1040.png"/><Relationship Id="rId10" Type="http://schemas.openxmlformats.org/officeDocument/2006/relationships/image" Target="../media/image210.png"/><Relationship Id="rId19" Type="http://schemas.openxmlformats.org/officeDocument/2006/relationships/image" Target="../media/image207.png"/><Relationship Id="rId4" Type="http://schemas.openxmlformats.org/officeDocument/2006/relationships/tags" Target="../tags/tag173.xml"/><Relationship Id="rId9" Type="http://schemas.microsoft.com/office/2007/relationships/hdphoto" Target="../media/hdphoto3.wdp"/><Relationship Id="rId14" Type="http://schemas.openxmlformats.org/officeDocument/2006/relationships/image" Target="../media/image212.png"/><Relationship Id="rId22" Type="http://schemas.openxmlformats.org/officeDocument/2006/relationships/image" Target="../media/image1030.png"/></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202.png"/><Relationship Id="rId18" Type="http://schemas.openxmlformats.org/officeDocument/2006/relationships/image" Target="../media/image209.png"/><Relationship Id="rId3" Type="http://schemas.openxmlformats.org/officeDocument/2006/relationships/tags" Target="../tags/tag178.xml"/><Relationship Id="rId21" Type="http://schemas.openxmlformats.org/officeDocument/2006/relationships/image" Target="../media/image208.png"/><Relationship Id="rId7" Type="http://schemas.openxmlformats.org/officeDocument/2006/relationships/tags" Target="../tags/tag182.xml"/><Relationship Id="rId12" Type="http://schemas.openxmlformats.org/officeDocument/2006/relationships/image" Target="../media/image215.png"/><Relationship Id="rId17" Type="http://schemas.openxmlformats.org/officeDocument/2006/relationships/image" Target="../media/image218.png"/><Relationship Id="rId2" Type="http://schemas.openxmlformats.org/officeDocument/2006/relationships/tags" Target="../tags/tag177.xml"/><Relationship Id="rId16" Type="http://schemas.openxmlformats.org/officeDocument/2006/relationships/image" Target="../media/image201.png"/><Relationship Id="rId20" Type="http://schemas.openxmlformats.org/officeDocument/2006/relationships/image" Target="../media/image11110.pn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214.png"/><Relationship Id="rId5" Type="http://schemas.openxmlformats.org/officeDocument/2006/relationships/tags" Target="../tags/tag180.xml"/><Relationship Id="rId15" Type="http://schemas.openxmlformats.org/officeDocument/2006/relationships/image" Target="../media/image217.png"/><Relationship Id="rId23" Type="http://schemas.openxmlformats.org/officeDocument/2006/relationships/image" Target="../media/image220.png"/><Relationship Id="rId10" Type="http://schemas.microsoft.com/office/2007/relationships/hdphoto" Target="../media/hdphoto3.wdp"/><Relationship Id="rId19" Type="http://schemas.openxmlformats.org/officeDocument/2006/relationships/image" Target="../media/image1100.png"/><Relationship Id="rId4" Type="http://schemas.openxmlformats.org/officeDocument/2006/relationships/tags" Target="../tags/tag179.xml"/><Relationship Id="rId9" Type="http://schemas.openxmlformats.org/officeDocument/2006/relationships/image" Target="../media/image12.png"/><Relationship Id="rId14" Type="http://schemas.openxmlformats.org/officeDocument/2006/relationships/image" Target="../media/image216.png"/><Relationship Id="rId22" Type="http://schemas.openxmlformats.org/officeDocument/2006/relationships/image" Target="../media/image21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22.gif"/><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221.png"/><Relationship Id="rId5" Type="http://schemas.openxmlformats.org/officeDocument/2006/relationships/image" Target="../media/image133.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image" Target="../media/image224.png"/><Relationship Id="rId18" Type="http://schemas.openxmlformats.org/officeDocument/2006/relationships/image" Target="../media/image228.png"/><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image" Target="../media/image223.png"/><Relationship Id="rId17" Type="http://schemas.openxmlformats.org/officeDocument/2006/relationships/image" Target="../media/image227.png"/><Relationship Id="rId2" Type="http://schemas.openxmlformats.org/officeDocument/2006/relationships/tags" Target="../tags/tag186.xml"/><Relationship Id="rId16" Type="http://schemas.openxmlformats.org/officeDocument/2006/relationships/image" Target="../media/image226.png"/><Relationship Id="rId20" Type="http://schemas.openxmlformats.org/officeDocument/2006/relationships/image" Target="../media/image230.png"/><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1.png"/><Relationship Id="rId5" Type="http://schemas.openxmlformats.org/officeDocument/2006/relationships/tags" Target="../tags/tag189.xml"/><Relationship Id="rId15" Type="http://schemas.openxmlformats.org/officeDocument/2006/relationships/image" Target="../media/image133.png"/><Relationship Id="rId10" Type="http://schemas.openxmlformats.org/officeDocument/2006/relationships/slideLayout" Target="../slideLayouts/slideLayout5.xml"/><Relationship Id="rId19" Type="http://schemas.openxmlformats.org/officeDocument/2006/relationships/image" Target="../media/image229.png"/><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image" Target="../media/image225.png"/></Relationships>
</file>

<file path=ppt/slides/_rels/slide66.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tags" Target="../tags/tag196.xml"/><Relationship Id="rId7" Type="http://schemas.openxmlformats.org/officeDocument/2006/relationships/image" Target="../media/image232.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231.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image" Target="../media/image234.png"/><Relationship Id="rId18" Type="http://schemas.openxmlformats.org/officeDocument/2006/relationships/image" Target="../media/image239.png"/><Relationship Id="rId3" Type="http://schemas.openxmlformats.org/officeDocument/2006/relationships/tags" Target="../tags/tag199.xml"/><Relationship Id="rId21" Type="http://schemas.openxmlformats.org/officeDocument/2006/relationships/image" Target="../media/image243.png"/><Relationship Id="rId7" Type="http://schemas.openxmlformats.org/officeDocument/2006/relationships/tags" Target="../tags/tag203.xml"/><Relationship Id="rId12" Type="http://schemas.openxmlformats.org/officeDocument/2006/relationships/image" Target="../media/image1.png"/><Relationship Id="rId17" Type="http://schemas.openxmlformats.org/officeDocument/2006/relationships/image" Target="../media/image238.png"/><Relationship Id="rId2" Type="http://schemas.openxmlformats.org/officeDocument/2006/relationships/tags" Target="../tags/tag198.xml"/><Relationship Id="rId16" Type="http://schemas.openxmlformats.org/officeDocument/2006/relationships/image" Target="../media/image237.png"/><Relationship Id="rId20" Type="http://schemas.openxmlformats.org/officeDocument/2006/relationships/image" Target="../media/image242.png"/><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slideLayout" Target="../slideLayouts/slideLayout5.xml"/><Relationship Id="rId5" Type="http://schemas.openxmlformats.org/officeDocument/2006/relationships/tags" Target="../tags/tag201.xml"/><Relationship Id="rId15" Type="http://schemas.openxmlformats.org/officeDocument/2006/relationships/image" Target="../media/image236.png"/><Relationship Id="rId23" Type="http://schemas.openxmlformats.org/officeDocument/2006/relationships/image" Target="../media/image245.png"/><Relationship Id="rId10" Type="http://schemas.openxmlformats.org/officeDocument/2006/relationships/tags" Target="../tags/tag206.xml"/><Relationship Id="rId19" Type="http://schemas.openxmlformats.org/officeDocument/2006/relationships/image" Target="../media/image241.png"/><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image" Target="../media/image235.gif"/><Relationship Id="rId22" Type="http://schemas.openxmlformats.org/officeDocument/2006/relationships/image" Target="../media/image244.png"/></Relationships>
</file>

<file path=ppt/slides/_rels/slide68.xml.rels><?xml version="1.0" encoding="UTF-8" standalone="yes"?>
<Relationships xmlns="http://schemas.openxmlformats.org/package/2006/relationships"><Relationship Id="rId3" Type="http://schemas.openxmlformats.org/officeDocument/2006/relationships/image" Target="../media/image246.gif"/><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48.gif"/><Relationship Id="rId4" Type="http://schemas.openxmlformats.org/officeDocument/2006/relationships/image" Target="../media/image247.gif"/></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hyperlink" Target="https://youtu.be/GkB4vW16QHI"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9.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51.png"/></Relationships>
</file>

<file path=ppt/slides/_rels/slide7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54.png"/><Relationship Id="rId3" Type="http://schemas.openxmlformats.org/officeDocument/2006/relationships/tags" Target="../tags/tag209.xml"/><Relationship Id="rId7" Type="http://schemas.openxmlformats.org/officeDocument/2006/relationships/slideLayout" Target="../slideLayouts/slideLayout5.xml"/><Relationship Id="rId12" Type="http://schemas.openxmlformats.org/officeDocument/2006/relationships/image" Target="../media/image223.png"/><Relationship Id="rId2" Type="http://schemas.openxmlformats.org/officeDocument/2006/relationships/tags" Target="../tags/tag208.xml"/><Relationship Id="rId16" Type="http://schemas.openxmlformats.org/officeDocument/2006/relationships/image" Target="../media/image257.png"/><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image" Target="../media/image224.png"/><Relationship Id="rId5" Type="http://schemas.openxmlformats.org/officeDocument/2006/relationships/tags" Target="../tags/tag211.xml"/><Relationship Id="rId15" Type="http://schemas.openxmlformats.org/officeDocument/2006/relationships/image" Target="../media/image256.png"/><Relationship Id="rId10" Type="http://schemas.openxmlformats.org/officeDocument/2006/relationships/image" Target="../media/image253.png"/><Relationship Id="rId4" Type="http://schemas.openxmlformats.org/officeDocument/2006/relationships/tags" Target="../tags/tag210.xml"/><Relationship Id="rId9" Type="http://schemas.openxmlformats.org/officeDocument/2006/relationships/image" Target="../media/image252.png"/><Relationship Id="rId14" Type="http://schemas.openxmlformats.org/officeDocument/2006/relationships/image" Target="../media/image255.png"/></Relationships>
</file>

<file path=ppt/slides/_rels/slide72.xml.rels><?xml version="1.0" encoding="UTF-8" standalone="yes"?>
<Relationships xmlns="http://schemas.openxmlformats.org/package/2006/relationships"><Relationship Id="rId13" Type="http://schemas.openxmlformats.org/officeDocument/2006/relationships/tags" Target="../tags/tag225.xml"/><Relationship Id="rId18" Type="http://schemas.openxmlformats.org/officeDocument/2006/relationships/tags" Target="../tags/tag230.xml"/><Relationship Id="rId26" Type="http://schemas.openxmlformats.org/officeDocument/2006/relationships/tags" Target="../tags/tag238.xml"/><Relationship Id="rId39" Type="http://schemas.openxmlformats.org/officeDocument/2006/relationships/image" Target="../media/image262.png"/><Relationship Id="rId21" Type="http://schemas.openxmlformats.org/officeDocument/2006/relationships/tags" Target="../tags/tag233.xml"/><Relationship Id="rId34" Type="http://schemas.openxmlformats.org/officeDocument/2006/relationships/image" Target="../media/image1.png"/><Relationship Id="rId42" Type="http://schemas.openxmlformats.org/officeDocument/2006/relationships/image" Target="../media/image265.png"/><Relationship Id="rId47" Type="http://schemas.openxmlformats.org/officeDocument/2006/relationships/image" Target="../media/image270.png"/><Relationship Id="rId50" Type="http://schemas.openxmlformats.org/officeDocument/2006/relationships/image" Target="../media/image273.png"/><Relationship Id="rId55" Type="http://schemas.openxmlformats.org/officeDocument/2006/relationships/image" Target="../media/image278.png"/><Relationship Id="rId63" Type="http://schemas.openxmlformats.org/officeDocument/2006/relationships/image" Target="../media/image287.png"/><Relationship Id="rId7" Type="http://schemas.openxmlformats.org/officeDocument/2006/relationships/tags" Target="../tags/tag219.xml"/><Relationship Id="rId2" Type="http://schemas.openxmlformats.org/officeDocument/2006/relationships/tags" Target="../tags/tag214.xml"/><Relationship Id="rId16" Type="http://schemas.openxmlformats.org/officeDocument/2006/relationships/tags" Target="../tags/tag228.xml"/><Relationship Id="rId29" Type="http://schemas.openxmlformats.org/officeDocument/2006/relationships/tags" Target="../tags/tag241.xml"/><Relationship Id="rId11" Type="http://schemas.openxmlformats.org/officeDocument/2006/relationships/tags" Target="../tags/tag223.xml"/><Relationship Id="rId24" Type="http://schemas.openxmlformats.org/officeDocument/2006/relationships/tags" Target="../tags/tag236.xml"/><Relationship Id="rId32" Type="http://schemas.openxmlformats.org/officeDocument/2006/relationships/tags" Target="../tags/tag244.xml"/><Relationship Id="rId37" Type="http://schemas.openxmlformats.org/officeDocument/2006/relationships/image" Target="../media/image260.png"/><Relationship Id="rId40" Type="http://schemas.openxmlformats.org/officeDocument/2006/relationships/image" Target="../media/image263.png"/><Relationship Id="rId45" Type="http://schemas.openxmlformats.org/officeDocument/2006/relationships/image" Target="../media/image268.png"/><Relationship Id="rId53" Type="http://schemas.openxmlformats.org/officeDocument/2006/relationships/image" Target="../media/image276.png"/><Relationship Id="rId58" Type="http://schemas.openxmlformats.org/officeDocument/2006/relationships/image" Target="../media/image282.png"/><Relationship Id="rId5" Type="http://schemas.openxmlformats.org/officeDocument/2006/relationships/tags" Target="../tags/tag217.xml"/><Relationship Id="rId61" Type="http://schemas.openxmlformats.org/officeDocument/2006/relationships/image" Target="../media/image285.png"/><Relationship Id="rId19" Type="http://schemas.openxmlformats.org/officeDocument/2006/relationships/tags" Target="../tags/tag231.xml"/><Relationship Id="rId14" Type="http://schemas.openxmlformats.org/officeDocument/2006/relationships/tags" Target="../tags/tag226.xml"/><Relationship Id="rId22" Type="http://schemas.openxmlformats.org/officeDocument/2006/relationships/tags" Target="../tags/tag234.xml"/><Relationship Id="rId27" Type="http://schemas.openxmlformats.org/officeDocument/2006/relationships/tags" Target="../tags/tag239.xml"/><Relationship Id="rId30" Type="http://schemas.openxmlformats.org/officeDocument/2006/relationships/tags" Target="../tags/tag242.xml"/><Relationship Id="rId35" Type="http://schemas.openxmlformats.org/officeDocument/2006/relationships/image" Target="../media/image258.png"/><Relationship Id="rId43" Type="http://schemas.openxmlformats.org/officeDocument/2006/relationships/image" Target="../media/image266.png"/><Relationship Id="rId48" Type="http://schemas.openxmlformats.org/officeDocument/2006/relationships/image" Target="../media/image271.png"/><Relationship Id="rId56" Type="http://schemas.openxmlformats.org/officeDocument/2006/relationships/image" Target="../media/image279.png"/><Relationship Id="rId8" Type="http://schemas.openxmlformats.org/officeDocument/2006/relationships/tags" Target="../tags/tag220.xml"/><Relationship Id="rId51" Type="http://schemas.openxmlformats.org/officeDocument/2006/relationships/image" Target="../media/image274.png"/><Relationship Id="rId3" Type="http://schemas.openxmlformats.org/officeDocument/2006/relationships/tags" Target="../tags/tag215.xml"/><Relationship Id="rId12" Type="http://schemas.openxmlformats.org/officeDocument/2006/relationships/tags" Target="../tags/tag224.xml"/><Relationship Id="rId17" Type="http://schemas.openxmlformats.org/officeDocument/2006/relationships/tags" Target="../tags/tag229.xml"/><Relationship Id="rId25" Type="http://schemas.openxmlformats.org/officeDocument/2006/relationships/tags" Target="../tags/tag237.xml"/><Relationship Id="rId33" Type="http://schemas.openxmlformats.org/officeDocument/2006/relationships/slideLayout" Target="../slideLayouts/slideLayout5.xml"/><Relationship Id="rId38" Type="http://schemas.openxmlformats.org/officeDocument/2006/relationships/image" Target="../media/image261.png"/><Relationship Id="rId46" Type="http://schemas.openxmlformats.org/officeDocument/2006/relationships/image" Target="../media/image269.png"/><Relationship Id="rId59" Type="http://schemas.openxmlformats.org/officeDocument/2006/relationships/image" Target="../media/image283.png"/><Relationship Id="rId20" Type="http://schemas.openxmlformats.org/officeDocument/2006/relationships/tags" Target="../tags/tag232.xml"/><Relationship Id="rId41" Type="http://schemas.openxmlformats.org/officeDocument/2006/relationships/image" Target="../media/image264.png"/><Relationship Id="rId54" Type="http://schemas.openxmlformats.org/officeDocument/2006/relationships/image" Target="../media/image277.png"/><Relationship Id="rId62" Type="http://schemas.openxmlformats.org/officeDocument/2006/relationships/image" Target="../media/image286.png"/><Relationship Id="rId1" Type="http://schemas.openxmlformats.org/officeDocument/2006/relationships/tags" Target="../tags/tag213.xml"/><Relationship Id="rId6" Type="http://schemas.openxmlformats.org/officeDocument/2006/relationships/tags" Target="../tags/tag218.xml"/><Relationship Id="rId15" Type="http://schemas.openxmlformats.org/officeDocument/2006/relationships/tags" Target="../tags/tag227.xml"/><Relationship Id="rId23" Type="http://schemas.openxmlformats.org/officeDocument/2006/relationships/tags" Target="../tags/tag235.xml"/><Relationship Id="rId28" Type="http://schemas.openxmlformats.org/officeDocument/2006/relationships/tags" Target="../tags/tag240.xml"/><Relationship Id="rId36" Type="http://schemas.openxmlformats.org/officeDocument/2006/relationships/image" Target="../media/image259.png"/><Relationship Id="rId49" Type="http://schemas.openxmlformats.org/officeDocument/2006/relationships/image" Target="../media/image272.png"/><Relationship Id="rId57" Type="http://schemas.openxmlformats.org/officeDocument/2006/relationships/image" Target="../media/image281.png"/><Relationship Id="rId10" Type="http://schemas.openxmlformats.org/officeDocument/2006/relationships/tags" Target="../tags/tag222.xml"/><Relationship Id="rId31" Type="http://schemas.openxmlformats.org/officeDocument/2006/relationships/tags" Target="../tags/tag243.xml"/><Relationship Id="rId44" Type="http://schemas.openxmlformats.org/officeDocument/2006/relationships/image" Target="../media/image267.png"/><Relationship Id="rId52" Type="http://schemas.openxmlformats.org/officeDocument/2006/relationships/image" Target="../media/image275.png"/><Relationship Id="rId60" Type="http://schemas.openxmlformats.org/officeDocument/2006/relationships/image" Target="../media/image284.png"/><Relationship Id="rId4" Type="http://schemas.openxmlformats.org/officeDocument/2006/relationships/tags" Target="../tags/tag216.xml"/><Relationship Id="rId9" Type="http://schemas.openxmlformats.org/officeDocument/2006/relationships/tags" Target="../tags/tag221.xml"/></Relationships>
</file>

<file path=ppt/slides/_rels/slide7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93.png"/><Relationship Id="rId3" Type="http://schemas.openxmlformats.org/officeDocument/2006/relationships/tags" Target="../tags/tag247.xml"/><Relationship Id="rId7" Type="http://schemas.openxmlformats.org/officeDocument/2006/relationships/image" Target="../media/image288.png"/><Relationship Id="rId12" Type="http://schemas.openxmlformats.org/officeDocument/2006/relationships/image" Target="../media/image292.png"/><Relationship Id="rId2" Type="http://schemas.openxmlformats.org/officeDocument/2006/relationships/tags" Target="../tags/tag246.xml"/><Relationship Id="rId1" Type="http://schemas.openxmlformats.org/officeDocument/2006/relationships/tags" Target="../tags/tag245.xml"/><Relationship Id="rId6" Type="http://schemas.microsoft.com/office/2007/relationships/hdphoto" Target="../media/hdphoto3.wdp"/><Relationship Id="rId11" Type="http://schemas.openxmlformats.org/officeDocument/2006/relationships/image" Target="../media/image291.png"/><Relationship Id="rId5" Type="http://schemas.openxmlformats.org/officeDocument/2006/relationships/image" Target="../media/image12.png"/><Relationship Id="rId10" Type="http://schemas.openxmlformats.org/officeDocument/2006/relationships/image" Target="../media/image7210.png"/><Relationship Id="rId4" Type="http://schemas.openxmlformats.org/officeDocument/2006/relationships/slideLayout" Target="../slideLayouts/slideLayout5.xml"/><Relationship Id="rId9" Type="http://schemas.openxmlformats.org/officeDocument/2006/relationships/image" Target="../media/image289.png"/></Relationships>
</file>

<file path=ppt/slides/_rels/slide7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93.png"/><Relationship Id="rId3" Type="http://schemas.openxmlformats.org/officeDocument/2006/relationships/tags" Target="../tags/tag250.xml"/><Relationship Id="rId7" Type="http://schemas.openxmlformats.org/officeDocument/2006/relationships/image" Target="../media/image288.png"/><Relationship Id="rId12" Type="http://schemas.openxmlformats.org/officeDocument/2006/relationships/image" Target="../media/image292.png"/><Relationship Id="rId2" Type="http://schemas.openxmlformats.org/officeDocument/2006/relationships/tags" Target="../tags/tag249.xml"/><Relationship Id="rId16" Type="http://schemas.openxmlformats.org/officeDocument/2006/relationships/image" Target="../media/image7810.png"/><Relationship Id="rId1" Type="http://schemas.openxmlformats.org/officeDocument/2006/relationships/tags" Target="../tags/tag248.xml"/><Relationship Id="rId6" Type="http://schemas.microsoft.com/office/2007/relationships/hdphoto" Target="../media/hdphoto3.wdp"/><Relationship Id="rId11" Type="http://schemas.openxmlformats.org/officeDocument/2006/relationships/image" Target="../media/image291.png"/><Relationship Id="rId5" Type="http://schemas.openxmlformats.org/officeDocument/2006/relationships/image" Target="../media/image12.png"/><Relationship Id="rId15" Type="http://schemas.openxmlformats.org/officeDocument/2006/relationships/image" Target="../media/image7710.png"/><Relationship Id="rId10" Type="http://schemas.openxmlformats.org/officeDocument/2006/relationships/image" Target="../media/image7210.png"/><Relationship Id="rId4" Type="http://schemas.openxmlformats.org/officeDocument/2006/relationships/slideLayout" Target="../slideLayouts/slideLayout5.xml"/><Relationship Id="rId9" Type="http://schemas.openxmlformats.org/officeDocument/2006/relationships/image" Target="../media/image289.png"/><Relationship Id="rId14" Type="http://schemas.openxmlformats.org/officeDocument/2006/relationships/image" Target="../media/image7610.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image" Target="../media/image294.png"/><Relationship Id="rId18" Type="http://schemas.openxmlformats.org/officeDocument/2006/relationships/image" Target="../media/image299.png"/><Relationship Id="rId3" Type="http://schemas.openxmlformats.org/officeDocument/2006/relationships/tags" Target="../tags/tag255.xml"/><Relationship Id="rId21" Type="http://schemas.openxmlformats.org/officeDocument/2006/relationships/image" Target="../media/image303.png"/><Relationship Id="rId7" Type="http://schemas.openxmlformats.org/officeDocument/2006/relationships/tags" Target="../tags/tag259.xml"/><Relationship Id="rId12" Type="http://schemas.openxmlformats.org/officeDocument/2006/relationships/image" Target="../media/image1.png"/><Relationship Id="rId17" Type="http://schemas.openxmlformats.org/officeDocument/2006/relationships/image" Target="../media/image298.png"/><Relationship Id="rId2" Type="http://schemas.openxmlformats.org/officeDocument/2006/relationships/tags" Target="../tags/tag254.xml"/><Relationship Id="rId16" Type="http://schemas.openxmlformats.org/officeDocument/2006/relationships/image" Target="../media/image297.png"/><Relationship Id="rId20" Type="http://schemas.openxmlformats.org/officeDocument/2006/relationships/image" Target="../media/image302.png"/><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slideLayout" Target="../slideLayouts/slideLayout5.xml"/><Relationship Id="rId5" Type="http://schemas.openxmlformats.org/officeDocument/2006/relationships/tags" Target="../tags/tag257.xml"/><Relationship Id="rId15" Type="http://schemas.openxmlformats.org/officeDocument/2006/relationships/image" Target="../media/image296.png"/><Relationship Id="rId10" Type="http://schemas.openxmlformats.org/officeDocument/2006/relationships/tags" Target="../tags/tag262.xml"/><Relationship Id="rId19" Type="http://schemas.openxmlformats.org/officeDocument/2006/relationships/image" Target="../media/image301.png"/><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image" Target="../media/image295.png"/><Relationship Id="rId22" Type="http://schemas.openxmlformats.org/officeDocument/2006/relationships/image" Target="../media/image30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305.png"/><Relationship Id="rId5" Type="http://schemas.openxmlformats.org/officeDocument/2006/relationships/image" Target="../media/image295.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image" Target="../media/image305.png"/><Relationship Id="rId18" Type="http://schemas.openxmlformats.org/officeDocument/2006/relationships/image" Target="../media/image301.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image" Target="../media/image295.png"/><Relationship Id="rId17" Type="http://schemas.openxmlformats.org/officeDocument/2006/relationships/image" Target="../media/image309.png"/><Relationship Id="rId2" Type="http://schemas.openxmlformats.org/officeDocument/2006/relationships/tags" Target="../tags/tag266.xml"/><Relationship Id="rId16" Type="http://schemas.openxmlformats.org/officeDocument/2006/relationships/image" Target="../media/image308.png"/><Relationship Id="rId20" Type="http://schemas.openxmlformats.org/officeDocument/2006/relationships/image" Target="../media/image312.png"/><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1.png"/><Relationship Id="rId5" Type="http://schemas.openxmlformats.org/officeDocument/2006/relationships/tags" Target="../tags/tag269.xml"/><Relationship Id="rId15" Type="http://schemas.openxmlformats.org/officeDocument/2006/relationships/image" Target="../media/image307.png"/><Relationship Id="rId10" Type="http://schemas.openxmlformats.org/officeDocument/2006/relationships/slideLayout" Target="../slideLayouts/slideLayout5.xml"/><Relationship Id="rId19" Type="http://schemas.openxmlformats.org/officeDocument/2006/relationships/image" Target="../media/image311.png"/><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image" Target="../media/image306.png"/></Relationships>
</file>

<file path=ppt/slides/_rels/slide79.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slideLayout" Target="../slideLayouts/slideLayout5.xml"/><Relationship Id="rId7" Type="http://schemas.openxmlformats.org/officeDocument/2006/relationships/image" Target="../media/image314.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313.gif"/><Relationship Id="rId5" Type="http://schemas.openxmlformats.org/officeDocument/2006/relationships/image" Target="../media/image860.png"/><Relationship Id="rId4" Type="http://schemas.openxmlformats.org/officeDocument/2006/relationships/image" Target="../media/image1.png"/><Relationship Id="rId9" Type="http://schemas.openxmlformats.org/officeDocument/2006/relationships/image" Target="../media/image316.png"/></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image" Target="../media/image318.png"/><Relationship Id="rId18" Type="http://schemas.openxmlformats.org/officeDocument/2006/relationships/image" Target="../media/image323.png"/><Relationship Id="rId3" Type="http://schemas.openxmlformats.org/officeDocument/2006/relationships/tags" Target="../tags/tag278.xml"/><Relationship Id="rId21" Type="http://schemas.openxmlformats.org/officeDocument/2006/relationships/image" Target="../media/image1810.png"/><Relationship Id="rId7" Type="http://schemas.openxmlformats.org/officeDocument/2006/relationships/tags" Target="../tags/tag282.xml"/><Relationship Id="rId12" Type="http://schemas.openxmlformats.org/officeDocument/2006/relationships/image" Target="../media/image317.png"/><Relationship Id="rId17" Type="http://schemas.openxmlformats.org/officeDocument/2006/relationships/image" Target="../media/image322.png"/><Relationship Id="rId25" Type="http://schemas.openxmlformats.org/officeDocument/2006/relationships/image" Target="../media/image328.png"/><Relationship Id="rId2" Type="http://schemas.openxmlformats.org/officeDocument/2006/relationships/tags" Target="../tags/tag277.xml"/><Relationship Id="rId16" Type="http://schemas.openxmlformats.org/officeDocument/2006/relationships/image" Target="../media/image321.png"/><Relationship Id="rId20" Type="http://schemas.openxmlformats.org/officeDocument/2006/relationships/image" Target="../media/image1700.png"/><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image" Target="../media/image870.png"/><Relationship Id="rId24" Type="http://schemas.openxmlformats.org/officeDocument/2006/relationships/image" Target="../media/image327.png"/><Relationship Id="rId5" Type="http://schemas.openxmlformats.org/officeDocument/2006/relationships/tags" Target="../tags/tag280.xml"/><Relationship Id="rId15" Type="http://schemas.openxmlformats.org/officeDocument/2006/relationships/image" Target="../media/image320.png"/><Relationship Id="rId23" Type="http://schemas.openxmlformats.org/officeDocument/2006/relationships/image" Target="../media/image326.png"/><Relationship Id="rId10" Type="http://schemas.openxmlformats.org/officeDocument/2006/relationships/image" Target="../media/image1.png"/><Relationship Id="rId19" Type="http://schemas.openxmlformats.org/officeDocument/2006/relationships/image" Target="../media/image324.png"/><Relationship Id="rId4" Type="http://schemas.openxmlformats.org/officeDocument/2006/relationships/tags" Target="../tags/tag279.xml"/><Relationship Id="rId9" Type="http://schemas.openxmlformats.org/officeDocument/2006/relationships/slideLayout" Target="../slideLayouts/slideLayout5.xml"/><Relationship Id="rId14" Type="http://schemas.openxmlformats.org/officeDocument/2006/relationships/image" Target="../media/image319.png"/><Relationship Id="rId22" Type="http://schemas.openxmlformats.org/officeDocument/2006/relationships/image" Target="../media/image32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image" Target="../media/image329.png"/><Relationship Id="rId13" Type="http://schemas.openxmlformats.org/officeDocument/2006/relationships/image" Target="../media/image334.png"/><Relationship Id="rId3" Type="http://schemas.openxmlformats.org/officeDocument/2006/relationships/tags" Target="../tags/tag288.xml"/><Relationship Id="rId7" Type="http://schemas.openxmlformats.org/officeDocument/2006/relationships/image" Target="../media/image1.png"/><Relationship Id="rId12" Type="http://schemas.openxmlformats.org/officeDocument/2006/relationships/image" Target="../media/image333.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slideLayout" Target="../slideLayouts/slideLayout5.xml"/><Relationship Id="rId11" Type="http://schemas.openxmlformats.org/officeDocument/2006/relationships/image" Target="../media/image332.png"/><Relationship Id="rId5" Type="http://schemas.openxmlformats.org/officeDocument/2006/relationships/tags" Target="../tags/tag290.xml"/><Relationship Id="rId10" Type="http://schemas.openxmlformats.org/officeDocument/2006/relationships/image" Target="../media/image331.png"/><Relationship Id="rId4" Type="http://schemas.openxmlformats.org/officeDocument/2006/relationships/tags" Target="../tags/tag289.xml"/><Relationship Id="rId9" Type="http://schemas.openxmlformats.org/officeDocument/2006/relationships/image" Target="../media/image330.png"/><Relationship Id="rId14" Type="http://schemas.openxmlformats.org/officeDocument/2006/relationships/image" Target="../media/image1090.png"/></Relationships>
</file>

<file path=ppt/slides/_rels/slide83.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tags" Target="../tags/tag293.xml"/><Relationship Id="rId7" Type="http://schemas.openxmlformats.org/officeDocument/2006/relationships/image" Target="../media/image336.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335.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3200.png"/><Relationship Id="rId18" Type="http://schemas.openxmlformats.org/officeDocument/2006/relationships/image" Target="../media/image342.png"/><Relationship Id="rId3" Type="http://schemas.openxmlformats.org/officeDocument/2006/relationships/tags" Target="../tags/tag296.xml"/><Relationship Id="rId7" Type="http://schemas.openxmlformats.org/officeDocument/2006/relationships/tags" Target="../tags/tag300.xml"/><Relationship Id="rId12" Type="http://schemas.openxmlformats.org/officeDocument/2006/relationships/image" Target="../media/image337.png"/><Relationship Id="rId17" Type="http://schemas.openxmlformats.org/officeDocument/2006/relationships/image" Target="../media/image341.png"/><Relationship Id="rId2" Type="http://schemas.openxmlformats.org/officeDocument/2006/relationships/tags" Target="../tags/tag295.xml"/><Relationship Id="rId16" Type="http://schemas.openxmlformats.org/officeDocument/2006/relationships/image" Target="../media/image340.png"/><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image" Target="../media/image336.png"/><Relationship Id="rId5" Type="http://schemas.openxmlformats.org/officeDocument/2006/relationships/tags" Target="../tags/tag298.xml"/><Relationship Id="rId15" Type="http://schemas.openxmlformats.org/officeDocument/2006/relationships/image" Target="../media/image339.png"/><Relationship Id="rId10" Type="http://schemas.openxmlformats.org/officeDocument/2006/relationships/image" Target="../media/image335.png"/><Relationship Id="rId4" Type="http://schemas.openxmlformats.org/officeDocument/2006/relationships/tags" Target="../tags/tag297.xml"/><Relationship Id="rId9" Type="http://schemas.openxmlformats.org/officeDocument/2006/relationships/image" Target="../media/image1.png"/><Relationship Id="rId14" Type="http://schemas.openxmlformats.org/officeDocument/2006/relationships/image" Target="../media/image338.png"/></Relationships>
</file>

<file path=ppt/slides/_rels/slide8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45.png"/><Relationship Id="rId4" Type="http://schemas.openxmlformats.org/officeDocument/2006/relationships/image" Target="../media/image344.png"/></Relationships>
</file>

<file path=ppt/slides/_rels/slide86.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tags" Target="../tags/tag303.xml"/><Relationship Id="rId7" Type="http://schemas.openxmlformats.org/officeDocument/2006/relationships/image" Target="../media/image420.pn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346.png"/><Relationship Id="rId11" Type="http://schemas.openxmlformats.org/officeDocument/2006/relationships/image" Target="../media/image350.png"/><Relationship Id="rId5" Type="http://schemas.openxmlformats.org/officeDocument/2006/relationships/image" Target="../media/image1.png"/><Relationship Id="rId10" Type="http://schemas.openxmlformats.org/officeDocument/2006/relationships/image" Target="../media/image349.png"/><Relationship Id="rId4" Type="http://schemas.openxmlformats.org/officeDocument/2006/relationships/slideLayout" Target="../slideLayouts/slideLayout5.xml"/><Relationship Id="rId9" Type="http://schemas.openxmlformats.org/officeDocument/2006/relationships/image" Target="../media/image348.png"/></Relationships>
</file>

<file path=ppt/slides/_rels/slide87.xml.rels><?xml version="1.0" encoding="UTF-8" standalone="yes"?>
<Relationships xmlns="http://schemas.openxmlformats.org/package/2006/relationships"><Relationship Id="rId3" Type="http://schemas.openxmlformats.org/officeDocument/2006/relationships/image" Target="../media/image310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52.png"/><Relationship Id="rId4" Type="http://schemas.openxmlformats.org/officeDocument/2006/relationships/image" Target="../media/image351.png"/></Relationships>
</file>

<file path=ppt/slides/_rels/slide8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9100.png"/><Relationship Id="rId5" Type="http://schemas.openxmlformats.org/officeDocument/2006/relationships/image" Target="../media/image355.png"/><Relationship Id="rId4" Type="http://schemas.openxmlformats.org/officeDocument/2006/relationships/image" Target="../media/image354.png"/></Relationships>
</file>

<file path=ppt/slides/_rels/slide89.xml.rels><?xml version="1.0" encoding="UTF-8" standalone="yes"?>
<Relationships xmlns="http://schemas.openxmlformats.org/package/2006/relationships"><Relationship Id="rId8" Type="http://schemas.openxmlformats.org/officeDocument/2006/relationships/image" Target="../media/image356.png"/><Relationship Id="rId13" Type="http://schemas.openxmlformats.org/officeDocument/2006/relationships/image" Target="../media/image361.png"/><Relationship Id="rId3" Type="http://schemas.openxmlformats.org/officeDocument/2006/relationships/tags" Target="../tags/tag306.xml"/><Relationship Id="rId7" Type="http://schemas.openxmlformats.org/officeDocument/2006/relationships/image" Target="../media/image1.png"/><Relationship Id="rId12" Type="http://schemas.openxmlformats.org/officeDocument/2006/relationships/image" Target="../media/image360.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slideLayout" Target="../slideLayouts/slideLayout5.xml"/><Relationship Id="rId11" Type="http://schemas.openxmlformats.org/officeDocument/2006/relationships/image" Target="../media/image359.png"/><Relationship Id="rId5" Type="http://schemas.openxmlformats.org/officeDocument/2006/relationships/tags" Target="../tags/tag308.xml"/><Relationship Id="rId10" Type="http://schemas.openxmlformats.org/officeDocument/2006/relationships/image" Target="../media/image358.png"/><Relationship Id="rId4" Type="http://schemas.openxmlformats.org/officeDocument/2006/relationships/tags" Target="../tags/tag307.xml"/><Relationship Id="rId9" Type="http://schemas.openxmlformats.org/officeDocument/2006/relationships/image" Target="../media/image357.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362.png"/><Relationship Id="rId4" Type="http://schemas.openxmlformats.org/officeDocument/2006/relationships/image" Target="../media/image1811.png"/></Relationships>
</file>

<file path=ppt/slides/_rels/slide91.xml.rels><?xml version="1.0" encoding="UTF-8" standalone="yes"?>
<Relationships xmlns="http://schemas.openxmlformats.org/package/2006/relationships"><Relationship Id="rId8" Type="http://schemas.openxmlformats.org/officeDocument/2006/relationships/image" Target="../media/image365.png"/><Relationship Id="rId3" Type="http://schemas.microsoft.com/office/2007/relationships/hdphoto" Target="../media/hdphoto3.wdp"/><Relationship Id="rId7" Type="http://schemas.openxmlformats.org/officeDocument/2006/relationships/image" Target="../media/image364.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2011.png"/></Relationships>
</file>

<file path=ppt/slides/_rels/slide92.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tags" Target="../tags/tag311.xml"/><Relationship Id="rId7" Type="http://schemas.openxmlformats.org/officeDocument/2006/relationships/image" Target="../media/image366.png"/><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369.png"/><Relationship Id="rId4" Type="http://schemas.openxmlformats.org/officeDocument/2006/relationships/tags" Target="../tags/tag312.xml"/><Relationship Id="rId9" Type="http://schemas.openxmlformats.org/officeDocument/2006/relationships/image" Target="../media/image368.png"/></Relationships>
</file>

<file path=ppt/slides/_rels/slide93.xml.rels><?xml version="1.0" encoding="UTF-8" standalone="yes"?>
<Relationships xmlns="http://schemas.openxmlformats.org/package/2006/relationships"><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71.png"/><Relationship Id="rId39" Type="http://schemas.openxmlformats.org/officeDocument/2006/relationships/image" Target="../media/image384.png"/><Relationship Id="rId21" Type="http://schemas.openxmlformats.org/officeDocument/2006/relationships/image" Target="../media/image366.png"/><Relationship Id="rId34" Type="http://schemas.openxmlformats.org/officeDocument/2006/relationships/image" Target="../media/image379.png"/><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image" Target="../media/image370.png"/><Relationship Id="rId33" Type="http://schemas.openxmlformats.org/officeDocument/2006/relationships/image" Target="../media/image378.png"/><Relationship Id="rId38" Type="http://schemas.openxmlformats.org/officeDocument/2006/relationships/image" Target="../media/image383.png"/><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image" Target="../media/image1.png"/><Relationship Id="rId29" Type="http://schemas.openxmlformats.org/officeDocument/2006/relationships/image" Target="../media/image374.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image" Target="../media/image369.png"/><Relationship Id="rId32" Type="http://schemas.openxmlformats.org/officeDocument/2006/relationships/image" Target="../media/image377.png"/><Relationship Id="rId37" Type="http://schemas.openxmlformats.org/officeDocument/2006/relationships/image" Target="../media/image382.png"/><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image" Target="../media/image368.png"/><Relationship Id="rId28" Type="http://schemas.openxmlformats.org/officeDocument/2006/relationships/image" Target="../media/image373.png"/><Relationship Id="rId36" Type="http://schemas.openxmlformats.org/officeDocument/2006/relationships/image" Target="../media/image381.png"/><Relationship Id="rId10" Type="http://schemas.openxmlformats.org/officeDocument/2006/relationships/tags" Target="../tags/tag322.xml"/><Relationship Id="rId19" Type="http://schemas.openxmlformats.org/officeDocument/2006/relationships/slideLayout" Target="../slideLayouts/slideLayout5.xml"/><Relationship Id="rId31" Type="http://schemas.openxmlformats.org/officeDocument/2006/relationships/image" Target="../media/image376.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image" Target="../media/image367.png"/><Relationship Id="rId27" Type="http://schemas.openxmlformats.org/officeDocument/2006/relationships/image" Target="../media/image372.png"/><Relationship Id="rId30" Type="http://schemas.openxmlformats.org/officeDocument/2006/relationships/image" Target="../media/image375.png"/><Relationship Id="rId35" Type="http://schemas.openxmlformats.org/officeDocument/2006/relationships/image" Target="../media/image380.png"/><Relationship Id="rId8" Type="http://schemas.openxmlformats.org/officeDocument/2006/relationships/tags" Target="../tags/tag320.xml"/><Relationship Id="rId3" Type="http://schemas.openxmlformats.org/officeDocument/2006/relationships/tags" Target="../tags/tag315.xml"/></Relationships>
</file>

<file path=ppt/slides/_rels/slide94.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tags" Target="../tags/tag343.xml"/><Relationship Id="rId18" Type="http://schemas.openxmlformats.org/officeDocument/2006/relationships/image" Target="../media/image367.png"/><Relationship Id="rId26" Type="http://schemas.openxmlformats.org/officeDocument/2006/relationships/image" Target="../media/image388.png"/><Relationship Id="rId3" Type="http://schemas.openxmlformats.org/officeDocument/2006/relationships/tags" Target="../tags/tag333.xml"/><Relationship Id="rId21" Type="http://schemas.openxmlformats.org/officeDocument/2006/relationships/image" Target="../media/image370.png"/><Relationship Id="rId7" Type="http://schemas.openxmlformats.org/officeDocument/2006/relationships/tags" Target="../tags/tag337.xml"/><Relationship Id="rId12" Type="http://schemas.openxmlformats.org/officeDocument/2006/relationships/tags" Target="../tags/tag342.xml"/><Relationship Id="rId17" Type="http://schemas.openxmlformats.org/officeDocument/2006/relationships/image" Target="../media/image366.png"/><Relationship Id="rId25" Type="http://schemas.openxmlformats.org/officeDocument/2006/relationships/image" Target="../media/image387.png"/><Relationship Id="rId2" Type="http://schemas.openxmlformats.org/officeDocument/2006/relationships/tags" Target="../tags/tag332.xml"/><Relationship Id="rId16" Type="http://schemas.openxmlformats.org/officeDocument/2006/relationships/image" Target="../media/image1.png"/><Relationship Id="rId20" Type="http://schemas.openxmlformats.org/officeDocument/2006/relationships/image" Target="../media/image369.png"/><Relationship Id="rId29" Type="http://schemas.openxmlformats.org/officeDocument/2006/relationships/image" Target="../media/image390.png"/><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24" Type="http://schemas.openxmlformats.org/officeDocument/2006/relationships/image" Target="../media/image386.png"/><Relationship Id="rId5" Type="http://schemas.openxmlformats.org/officeDocument/2006/relationships/tags" Target="../tags/tag335.xml"/><Relationship Id="rId15" Type="http://schemas.openxmlformats.org/officeDocument/2006/relationships/slideLayout" Target="../slideLayouts/slideLayout5.xml"/><Relationship Id="rId23" Type="http://schemas.openxmlformats.org/officeDocument/2006/relationships/image" Target="../media/image385.png"/><Relationship Id="rId28" Type="http://schemas.openxmlformats.org/officeDocument/2006/relationships/image" Target="../media/image381.png"/><Relationship Id="rId10" Type="http://schemas.openxmlformats.org/officeDocument/2006/relationships/tags" Target="../tags/tag340.xml"/><Relationship Id="rId19" Type="http://schemas.openxmlformats.org/officeDocument/2006/relationships/image" Target="../media/image368.png"/><Relationship Id="rId31" Type="http://schemas.openxmlformats.org/officeDocument/2006/relationships/image" Target="../media/image392.png"/><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tags" Target="../tags/tag344.xml"/><Relationship Id="rId22" Type="http://schemas.openxmlformats.org/officeDocument/2006/relationships/image" Target="../media/image375.png"/><Relationship Id="rId27" Type="http://schemas.openxmlformats.org/officeDocument/2006/relationships/image" Target="../media/image389.png"/><Relationship Id="rId30" Type="http://schemas.openxmlformats.org/officeDocument/2006/relationships/image" Target="../media/image391.png"/></Relationships>
</file>

<file path=ppt/slides/_rels/slide95.xml.rels><?xml version="1.0" encoding="UTF-8" standalone="yes"?>
<Relationships xmlns="http://schemas.openxmlformats.org/package/2006/relationships"><Relationship Id="rId8" Type="http://schemas.openxmlformats.org/officeDocument/2006/relationships/tags" Target="../tags/tag352.xml"/><Relationship Id="rId13" Type="http://schemas.openxmlformats.org/officeDocument/2006/relationships/image" Target="../media/image1.png"/><Relationship Id="rId18" Type="http://schemas.openxmlformats.org/officeDocument/2006/relationships/image" Target="../media/image370.png"/><Relationship Id="rId3" Type="http://schemas.openxmlformats.org/officeDocument/2006/relationships/tags" Target="../tags/tag347.xml"/><Relationship Id="rId21" Type="http://schemas.openxmlformats.org/officeDocument/2006/relationships/image" Target="../media/image394.png"/><Relationship Id="rId7" Type="http://schemas.openxmlformats.org/officeDocument/2006/relationships/tags" Target="../tags/tag351.xml"/><Relationship Id="rId12" Type="http://schemas.openxmlformats.org/officeDocument/2006/relationships/slideLayout" Target="../slideLayouts/slideLayout5.xml"/><Relationship Id="rId17" Type="http://schemas.openxmlformats.org/officeDocument/2006/relationships/image" Target="../media/image369.png"/><Relationship Id="rId2" Type="http://schemas.openxmlformats.org/officeDocument/2006/relationships/tags" Target="../tags/tag346.xml"/><Relationship Id="rId16" Type="http://schemas.openxmlformats.org/officeDocument/2006/relationships/image" Target="../media/image368.png"/><Relationship Id="rId20" Type="http://schemas.openxmlformats.org/officeDocument/2006/relationships/image" Target="../media/image393.png"/><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tags" Target="../tags/tag355.xml"/><Relationship Id="rId24" Type="http://schemas.openxmlformats.org/officeDocument/2006/relationships/image" Target="../media/image397.png"/><Relationship Id="rId5" Type="http://schemas.openxmlformats.org/officeDocument/2006/relationships/tags" Target="../tags/tag349.xml"/><Relationship Id="rId15" Type="http://schemas.openxmlformats.org/officeDocument/2006/relationships/image" Target="../media/image367.png"/><Relationship Id="rId23" Type="http://schemas.openxmlformats.org/officeDocument/2006/relationships/image" Target="../media/image396.png"/><Relationship Id="rId10" Type="http://schemas.openxmlformats.org/officeDocument/2006/relationships/tags" Target="../tags/tag354.xml"/><Relationship Id="rId19" Type="http://schemas.openxmlformats.org/officeDocument/2006/relationships/image" Target="../media/image375.png"/><Relationship Id="rId4" Type="http://schemas.openxmlformats.org/officeDocument/2006/relationships/tags" Target="../tags/tag348.xml"/><Relationship Id="rId9" Type="http://schemas.openxmlformats.org/officeDocument/2006/relationships/tags" Target="../tags/tag353.xml"/><Relationship Id="rId14" Type="http://schemas.openxmlformats.org/officeDocument/2006/relationships/image" Target="../media/image366.png"/><Relationship Id="rId22" Type="http://schemas.openxmlformats.org/officeDocument/2006/relationships/image" Target="../media/image395.png"/></Relationships>
</file>

<file path=ppt/slides/_rels/slide96.xml.rels><?xml version="1.0" encoding="UTF-8" standalone="yes"?>
<Relationships xmlns="http://schemas.openxmlformats.org/package/2006/relationships"><Relationship Id="rId8" Type="http://schemas.openxmlformats.org/officeDocument/2006/relationships/tags" Target="../tags/tag363.xml"/><Relationship Id="rId13" Type="http://schemas.openxmlformats.org/officeDocument/2006/relationships/image" Target="../media/image366.png"/><Relationship Id="rId18" Type="http://schemas.openxmlformats.org/officeDocument/2006/relationships/image" Target="../media/image398.png"/><Relationship Id="rId3" Type="http://schemas.openxmlformats.org/officeDocument/2006/relationships/tags" Target="../tags/tag358.xml"/><Relationship Id="rId21" Type="http://schemas.openxmlformats.org/officeDocument/2006/relationships/image" Target="../media/image374.png"/><Relationship Id="rId7" Type="http://schemas.openxmlformats.org/officeDocument/2006/relationships/tags" Target="../tags/tag362.xml"/><Relationship Id="rId12" Type="http://schemas.openxmlformats.org/officeDocument/2006/relationships/image" Target="../media/image1.png"/><Relationship Id="rId17" Type="http://schemas.openxmlformats.org/officeDocument/2006/relationships/image" Target="../media/image370.png"/><Relationship Id="rId2" Type="http://schemas.openxmlformats.org/officeDocument/2006/relationships/tags" Target="../tags/tag357.xml"/><Relationship Id="rId16" Type="http://schemas.openxmlformats.org/officeDocument/2006/relationships/image" Target="../media/image369.png"/><Relationship Id="rId20" Type="http://schemas.openxmlformats.org/officeDocument/2006/relationships/image" Target="../media/image400.png"/><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slideLayout" Target="../slideLayouts/slideLayout5.xml"/><Relationship Id="rId24" Type="http://schemas.openxmlformats.org/officeDocument/2006/relationships/image" Target="../media/image403.png"/><Relationship Id="rId5" Type="http://schemas.openxmlformats.org/officeDocument/2006/relationships/tags" Target="../tags/tag360.xml"/><Relationship Id="rId15" Type="http://schemas.openxmlformats.org/officeDocument/2006/relationships/image" Target="../media/image368.png"/><Relationship Id="rId23" Type="http://schemas.openxmlformats.org/officeDocument/2006/relationships/image" Target="../media/image402.png"/><Relationship Id="rId10" Type="http://schemas.openxmlformats.org/officeDocument/2006/relationships/tags" Target="../tags/tag365.xml"/><Relationship Id="rId19" Type="http://schemas.openxmlformats.org/officeDocument/2006/relationships/image" Target="../media/image399.png"/><Relationship Id="rId4" Type="http://schemas.openxmlformats.org/officeDocument/2006/relationships/tags" Target="../tags/tag359.xml"/><Relationship Id="rId9" Type="http://schemas.openxmlformats.org/officeDocument/2006/relationships/tags" Target="../tags/tag364.xml"/><Relationship Id="rId14" Type="http://schemas.openxmlformats.org/officeDocument/2006/relationships/image" Target="../media/image367.png"/><Relationship Id="rId22" Type="http://schemas.openxmlformats.org/officeDocument/2006/relationships/image" Target="../media/image401.png"/></Relationships>
</file>

<file path=ppt/slides/_rels/slide97.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05.png"/><Relationship Id="rId4" Type="http://schemas.openxmlformats.org/officeDocument/2006/relationships/image" Target="../media/image404.png"/></Relationships>
</file>

<file path=ppt/slides/_rels/slide98.xml.rels><?xml version="1.0" encoding="UTF-8" standalone="yes"?>
<Relationships xmlns="http://schemas.openxmlformats.org/package/2006/relationships"><Relationship Id="rId8" Type="http://schemas.openxmlformats.org/officeDocument/2006/relationships/image" Target="../media/image409.png"/><Relationship Id="rId3" Type="http://schemas.openxmlformats.org/officeDocument/2006/relationships/slideLayout" Target="../slideLayouts/slideLayout5.xml"/><Relationship Id="rId7" Type="http://schemas.openxmlformats.org/officeDocument/2006/relationships/image" Target="../media/image408.png"/><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image" Target="../media/image407.png"/><Relationship Id="rId5" Type="http://schemas.openxmlformats.org/officeDocument/2006/relationships/image" Target="../media/image406.png"/><Relationship Id="rId10" Type="http://schemas.openxmlformats.org/officeDocument/2006/relationships/image" Target="../media/image411.png"/><Relationship Id="rId4" Type="http://schemas.openxmlformats.org/officeDocument/2006/relationships/image" Target="../media/image1.png"/><Relationship Id="rId9" Type="http://schemas.openxmlformats.org/officeDocument/2006/relationships/image" Target="../media/image410.png"/></Relationships>
</file>

<file path=ppt/slides/_rels/slide99.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tags" Target="../tags/tag370.xml"/><Relationship Id="rId7" Type="http://schemas.openxmlformats.org/officeDocument/2006/relationships/image" Target="../media/image413.png"/><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image" Target="../media/image412.png"/><Relationship Id="rId5" Type="http://schemas.openxmlformats.org/officeDocument/2006/relationships/image" Target="../media/image1.png"/><Relationship Id="rId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267007"/>
            <a:ext cx="4608195" cy="189230"/>
            <a:chOff x="0" y="3267007"/>
            <a:chExt cx="4608195" cy="189230"/>
          </a:xfrm>
        </p:grpSpPr>
        <p:sp>
          <p:nvSpPr>
            <p:cNvPr id="3" name="object 3"/>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4" name="object 4"/>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5" name="object 5"/>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6" name="object 6"/>
          <p:cNvSpPr txBox="1"/>
          <p:nvPr/>
        </p:nvSpPr>
        <p:spPr>
          <a:xfrm>
            <a:off x="359994" y="667308"/>
            <a:ext cx="3888104" cy="550545"/>
          </a:xfrm>
          <a:prstGeom prst="rect">
            <a:avLst/>
          </a:prstGeom>
          <a:solidFill>
            <a:srgbClr val="8C1414"/>
          </a:solidFill>
        </p:spPr>
        <p:txBody>
          <a:bodyPr vert="horz" wrap="square" lIns="0" tIns="49530" rIns="0" bIns="0" rtlCol="0">
            <a:spAutoFit/>
          </a:bodyPr>
          <a:lstStyle/>
          <a:p>
            <a:pPr algn="ctr">
              <a:lnSpc>
                <a:spcPct val="100000"/>
              </a:lnSpc>
              <a:spcBef>
                <a:spcPts val="390"/>
              </a:spcBef>
            </a:pPr>
            <a:r>
              <a:rPr sz="1400" spc="10" dirty="0">
                <a:solidFill>
                  <a:srgbClr val="FFFFFF"/>
                </a:solidFill>
                <a:latin typeface="Tahoma"/>
                <a:cs typeface="Tahoma"/>
              </a:rPr>
              <a:t>Math</a:t>
            </a:r>
            <a:r>
              <a:rPr sz="1400" spc="25" dirty="0">
                <a:solidFill>
                  <a:srgbClr val="FFFFFF"/>
                </a:solidFill>
                <a:latin typeface="Tahoma"/>
                <a:cs typeface="Tahoma"/>
              </a:rPr>
              <a:t> </a:t>
            </a:r>
            <a:r>
              <a:rPr sz="1400" spc="-65" dirty="0">
                <a:solidFill>
                  <a:srgbClr val="FFFFFF"/>
                </a:solidFill>
                <a:latin typeface="Tahoma"/>
                <a:cs typeface="Tahoma"/>
              </a:rPr>
              <a:t>1920</a:t>
            </a:r>
            <a:endParaRPr sz="1400" dirty="0">
              <a:latin typeface="Tahoma"/>
              <a:cs typeface="Tahoma"/>
            </a:endParaRPr>
          </a:p>
          <a:p>
            <a:pPr algn="ctr">
              <a:lnSpc>
                <a:spcPct val="100000"/>
              </a:lnSpc>
              <a:spcBef>
                <a:spcPts val="270"/>
              </a:spcBef>
            </a:pPr>
            <a:r>
              <a:rPr sz="1000" spc="15" dirty="0">
                <a:solidFill>
                  <a:srgbClr val="FFFFFF"/>
                </a:solidFill>
                <a:latin typeface="Gill Sans MT"/>
                <a:cs typeface="Gill Sans MT"/>
              </a:rPr>
              <a:t>Multivariable </a:t>
            </a:r>
            <a:r>
              <a:rPr sz="1000" dirty="0">
                <a:solidFill>
                  <a:srgbClr val="FFFFFF"/>
                </a:solidFill>
                <a:latin typeface="Gill Sans MT"/>
                <a:cs typeface="Gill Sans MT"/>
              </a:rPr>
              <a:t>Calculus </a:t>
            </a:r>
            <a:r>
              <a:rPr sz="1000" spc="-30" dirty="0">
                <a:solidFill>
                  <a:srgbClr val="FFFFFF"/>
                </a:solidFill>
                <a:latin typeface="Gill Sans MT"/>
                <a:cs typeface="Gill Sans MT"/>
              </a:rPr>
              <a:t>for</a:t>
            </a:r>
            <a:r>
              <a:rPr sz="1000" spc="130" dirty="0">
                <a:solidFill>
                  <a:srgbClr val="FFFFFF"/>
                </a:solidFill>
                <a:latin typeface="Gill Sans MT"/>
                <a:cs typeface="Gill Sans MT"/>
              </a:rPr>
              <a:t> </a:t>
            </a:r>
            <a:r>
              <a:rPr sz="1000" spc="5" dirty="0">
                <a:solidFill>
                  <a:srgbClr val="FFFFFF"/>
                </a:solidFill>
                <a:latin typeface="Gill Sans MT"/>
                <a:cs typeface="Gill Sans MT"/>
              </a:rPr>
              <a:t>Engineers</a:t>
            </a:r>
            <a:endParaRPr sz="1000" dirty="0">
              <a:latin typeface="Gill Sans MT"/>
              <a:cs typeface="Gill Sans MT"/>
            </a:endParaRPr>
          </a:p>
        </p:txBody>
      </p:sp>
      <p:sp>
        <p:nvSpPr>
          <p:cNvPr id="7" name="object 7"/>
          <p:cNvSpPr txBox="1"/>
          <p:nvPr/>
        </p:nvSpPr>
        <p:spPr>
          <a:xfrm>
            <a:off x="822006" y="1337106"/>
            <a:ext cx="3139161" cy="419795"/>
          </a:xfrm>
          <a:prstGeom prst="rect">
            <a:avLst/>
          </a:prstGeom>
        </p:spPr>
        <p:txBody>
          <a:bodyPr vert="horz" wrap="square" lIns="0" tIns="17145" rIns="0" bIns="0" rtlCol="0">
            <a:spAutoFit/>
          </a:bodyPr>
          <a:lstStyle/>
          <a:p>
            <a:pPr algn="ctr">
              <a:lnSpc>
                <a:spcPts val="1639"/>
              </a:lnSpc>
              <a:spcBef>
                <a:spcPts val="135"/>
              </a:spcBef>
            </a:pPr>
            <a:r>
              <a:rPr sz="1400" spc="-30" dirty="0">
                <a:latin typeface="Tahoma"/>
                <a:cs typeface="Tahoma"/>
              </a:rPr>
              <a:t>Ave </a:t>
            </a:r>
            <a:r>
              <a:rPr sz="1400" spc="-15" dirty="0">
                <a:latin typeface="Tahoma"/>
                <a:cs typeface="Tahoma"/>
              </a:rPr>
              <a:t>Kludze</a:t>
            </a:r>
            <a:r>
              <a:rPr lang="en-US" sz="1400" spc="-15" dirty="0">
                <a:latin typeface="Tahoma"/>
                <a:cs typeface="Tahoma"/>
              </a:rPr>
              <a:t> </a:t>
            </a:r>
          </a:p>
          <a:p>
            <a:pPr algn="ctr">
              <a:lnSpc>
                <a:spcPts val="1639"/>
              </a:lnSpc>
              <a:spcBef>
                <a:spcPts val="135"/>
              </a:spcBef>
            </a:pPr>
            <a:r>
              <a:rPr lang="en-US" sz="1000" spc="10" dirty="0">
                <a:latin typeface="Gill Sans MT"/>
                <a:cs typeface="Gill Sans MT"/>
              </a:rPr>
              <a:t>a</a:t>
            </a:r>
            <a:r>
              <a:rPr sz="1000" spc="10" dirty="0">
                <a:latin typeface="Gill Sans MT"/>
                <a:cs typeface="Gill Sans MT"/>
              </a:rPr>
              <a:t>kk86</a:t>
            </a:r>
            <a:r>
              <a:rPr lang="en-US" sz="1000" spc="10" dirty="0">
                <a:latin typeface="Gill Sans MT"/>
                <a:cs typeface="Gill Sans MT"/>
              </a:rPr>
              <a:t> </a:t>
            </a:r>
            <a:endParaRPr sz="1000" dirty="0">
              <a:latin typeface="Gill Sans MT"/>
              <a:cs typeface="Gill Sans MT"/>
            </a:endParaRPr>
          </a:p>
        </p:txBody>
      </p:sp>
      <p:sp>
        <p:nvSpPr>
          <p:cNvPr id="8" name="object 8"/>
          <p:cNvSpPr/>
          <p:nvPr/>
        </p:nvSpPr>
        <p:spPr>
          <a:xfrm>
            <a:off x="1181188" y="1948957"/>
            <a:ext cx="301711" cy="30171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172752" y="1948918"/>
            <a:ext cx="290144" cy="30174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1656537" y="2313879"/>
            <a:ext cx="1294765" cy="598805"/>
          </a:xfrm>
          <a:prstGeom prst="rect">
            <a:avLst/>
          </a:prstGeom>
        </p:spPr>
        <p:txBody>
          <a:bodyPr vert="horz" wrap="square" lIns="0" tIns="19685" rIns="0" bIns="0" rtlCol="0">
            <a:spAutoFit/>
          </a:bodyPr>
          <a:lstStyle/>
          <a:p>
            <a:pPr marL="12700" marR="5080" algn="ctr">
              <a:lnSpc>
                <a:spcPts val="800"/>
              </a:lnSpc>
              <a:spcBef>
                <a:spcPts val="155"/>
              </a:spcBef>
            </a:pPr>
            <a:r>
              <a:rPr sz="700" spc="-50" dirty="0">
                <a:latin typeface="Verdana"/>
                <a:cs typeface="Verdana"/>
              </a:rPr>
              <a:t>Academic Excellence </a:t>
            </a:r>
            <a:r>
              <a:rPr sz="700" spc="-60" dirty="0">
                <a:latin typeface="Verdana"/>
                <a:cs typeface="Verdana"/>
              </a:rPr>
              <a:t>Workshops  </a:t>
            </a:r>
            <a:r>
              <a:rPr sz="700" spc="-50" dirty="0">
                <a:latin typeface="Verdana"/>
                <a:cs typeface="Verdana"/>
              </a:rPr>
              <a:t>Cornell</a:t>
            </a:r>
            <a:r>
              <a:rPr sz="700" spc="-10" dirty="0">
                <a:latin typeface="Verdana"/>
                <a:cs typeface="Verdana"/>
              </a:rPr>
              <a:t> </a:t>
            </a:r>
            <a:r>
              <a:rPr sz="700" spc="-50" dirty="0">
                <a:latin typeface="Verdana"/>
                <a:cs typeface="Verdana"/>
              </a:rPr>
              <a:t>University</a:t>
            </a:r>
            <a:endParaRPr sz="700" dirty="0">
              <a:latin typeface="Verdana"/>
              <a:cs typeface="Verdana"/>
            </a:endParaRPr>
          </a:p>
          <a:p>
            <a:pPr>
              <a:lnSpc>
                <a:spcPct val="100000"/>
              </a:lnSpc>
            </a:pPr>
            <a:endParaRPr sz="700" dirty="0">
              <a:latin typeface="Verdana"/>
              <a:cs typeface="Verdana"/>
            </a:endParaRPr>
          </a:p>
          <a:p>
            <a:pPr>
              <a:lnSpc>
                <a:spcPct val="100000"/>
              </a:lnSpc>
              <a:spcBef>
                <a:spcPts val="15"/>
              </a:spcBef>
            </a:pPr>
            <a:endParaRPr lang="en-US" sz="650" dirty="0">
              <a:latin typeface="Verdana"/>
              <a:cs typeface="Verdana"/>
            </a:endParaRPr>
          </a:p>
          <a:p>
            <a:pPr algn="ctr">
              <a:lnSpc>
                <a:spcPct val="100000"/>
              </a:lnSpc>
            </a:pPr>
            <a:r>
              <a:rPr lang="en-US" sz="1000" dirty="0">
                <a:latin typeface="Gill Sans MT"/>
                <a:cs typeface="Gill Sans MT"/>
              </a:rPr>
              <a:t>September </a:t>
            </a:r>
            <a:r>
              <a:rPr lang="en-US" sz="1000" spc="15" dirty="0">
                <a:latin typeface="Gill Sans MT"/>
                <a:cs typeface="Gill Sans MT"/>
              </a:rPr>
              <a:t>8,</a:t>
            </a:r>
            <a:r>
              <a:rPr lang="en-US" sz="1000" spc="75" dirty="0">
                <a:latin typeface="Gill Sans MT"/>
                <a:cs typeface="Gill Sans MT"/>
              </a:rPr>
              <a:t> </a:t>
            </a:r>
            <a:r>
              <a:rPr lang="en-US" sz="1000" spc="-5" dirty="0">
                <a:latin typeface="Gill Sans MT"/>
                <a:cs typeface="Gill Sans MT"/>
              </a:rPr>
              <a:t>2021</a:t>
            </a:r>
            <a:endParaRPr lang="en-US" sz="1000" dirty="0">
              <a:latin typeface="Gill Sans MT"/>
              <a:cs typeface="Gill Sans M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2" name="object 12"/>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5" action="ppaction://hlinksldjump"/>
              </a:rPr>
              <a:t>AEW</a:t>
            </a:r>
            <a:endParaRPr sz="500">
              <a:latin typeface="Verdana"/>
              <a:cs typeface="Verdana"/>
            </a:endParaRPr>
          </a:p>
        </p:txBody>
      </p:sp>
      <p:sp>
        <p:nvSpPr>
          <p:cNvPr id="13" name="object 13"/>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8, 2021</a:t>
            </a:r>
            <a:endParaRPr spc="-55" dirty="0"/>
          </a:p>
        </p:txBody>
      </p:sp>
      <p:sp>
        <p:nvSpPr>
          <p:cNvPr id="14" name="object 14"/>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a:t>
            </a:fld>
            <a:r>
              <a:rPr spc="-55" dirty="0"/>
              <a:t> </a:t>
            </a:r>
            <a:r>
              <a:rPr spc="35" dirty="0"/>
              <a:t>/</a:t>
            </a:r>
            <a:endParaRPr spc="-55" dirty="0"/>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Planes in 3-space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079ED5-3D9D-4F65-9F6A-EFC0BBDB2EF5}"/>
                  </a:ext>
                </a:extLst>
              </p:cNvPr>
              <p:cNvSpPr txBox="1"/>
              <p:nvPr/>
            </p:nvSpPr>
            <p:spPr>
              <a:xfrm>
                <a:off x="1926843" y="490155"/>
                <a:ext cx="2431263" cy="2893100"/>
              </a:xfrm>
              <a:prstGeom prst="rect">
                <a:avLst/>
              </a:prstGeom>
              <a:noFill/>
            </p:spPr>
            <p:txBody>
              <a:bodyPr wrap="square" rtlCol="0">
                <a:spAutoFit/>
              </a:bodyPr>
              <a:lstStyle/>
              <a:p>
                <a:pPr marL="742950" lvl="1"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Planes need </a:t>
                </a: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two things</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 point</a:t>
                </a: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 </a:t>
                </a:r>
                <a14:m>
                  <m:oMath xmlns:m="http://schemas.openxmlformats.org/officeDocument/2006/math">
                    <m:r>
                      <a:rPr lang="en-US" sz="75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 vector to the plane</a:t>
                </a:r>
              </a:p>
              <a:p>
                <a:pPr marL="1200150" lvl="2" indent="-285750">
                  <a:buFont typeface="+mj-lt"/>
                  <a:buAutoNum type="arabicPeriod"/>
                </a:pPr>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Given one point on the plane and a normal vector to the plane, we can define a specified plane</a:t>
                </a:r>
              </a:p>
              <a:p>
                <a:pPr marL="742950" lvl="1" indent="-285750">
                  <a:buFont typeface="Arial" panose="020B0604020202020204" pitchFamily="34" charset="0"/>
                  <a:buChar char="•"/>
                </a:pPr>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3 points define 2 vectors</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 and 2 vectors can be used to find a normal vector</a:t>
                </a:r>
              </a:p>
              <a:p>
                <a:pPr marL="1200150" lvl="2" indent="-285750">
                  <a:buFont typeface="Arial" panose="020B0604020202020204" pitchFamily="34" charset="0"/>
                  <a:buChar char="•"/>
                </a:pPr>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The </a:t>
                </a:r>
                <a:r>
                  <a:rPr lang="en-US" sz="750" b="1"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intersection of a plane P</a:t>
                </a:r>
                <a:r>
                  <a:rPr lang="en-US" sz="7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 with a </a:t>
                </a:r>
                <a:r>
                  <a:rPr lang="en-US" sz="750" b="1"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coordinate plane </a:t>
                </a:r>
                <a:r>
                  <a:rPr lang="en-US" sz="7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or a plane parallel to a coordinate plane is called a </a:t>
                </a:r>
                <a:r>
                  <a:rPr lang="en-US" sz="750" b="0" i="1"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trace</a:t>
                </a:r>
              </a:p>
              <a:p>
                <a:pPr marL="742950" lvl="1" indent="-285750">
                  <a:buFont typeface="Arial" panose="020B0604020202020204" pitchFamily="34" charset="0"/>
                  <a:buChar char="•"/>
                </a:pPr>
                <a:endParaRPr lang="en-US" sz="750" b="0" i="1"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r>
                  <a:rPr lang="en-US" sz="750" i="1" dirty="0">
                    <a:solidFill>
                      <a:schemeClr val="tx1"/>
                    </a:solidFill>
                    <a:latin typeface="Tahoma" panose="020B0604030504040204" pitchFamily="34" charset="0"/>
                    <a:ea typeface="Tahoma" panose="020B0604030504040204" pitchFamily="34" charset="0"/>
                    <a:cs typeface="Tahoma" panose="020B0604030504040204" pitchFamily="34" charset="0"/>
                  </a:rPr>
                  <a:t>Important For: </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Sketching Quadric surfaces, Multivariable </a:t>
                </a:r>
                <a:r>
                  <a:rPr lang="en-US" sz="750" dirty="0">
                    <a:latin typeface="Tahoma" panose="020B0604030504040204" pitchFamily="34" charset="0"/>
                    <a:ea typeface="Tahoma" panose="020B0604030504040204" pitchFamily="34" charset="0"/>
                    <a:cs typeface="Tahoma" panose="020B0604030504040204" pitchFamily="34" charset="0"/>
                  </a:rPr>
                  <a:t>F</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unctions, Iterated </a:t>
                </a:r>
                <a:r>
                  <a:rPr lang="en-US" sz="750" dirty="0">
                    <a:latin typeface="Tahoma" panose="020B0604030504040204" pitchFamily="34" charset="0"/>
                    <a:ea typeface="Tahoma" panose="020B0604030504040204" pitchFamily="34" charset="0"/>
                    <a:cs typeface="Tahoma" panose="020B0604030504040204" pitchFamily="34" charset="0"/>
                  </a:rPr>
                  <a:t>I</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ntegrals</a:t>
                </a:r>
              </a:p>
              <a:p>
                <a:pPr marL="285750" indent="-2857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44079ED5-3D9D-4F65-9F6A-EFC0BBDB2EF5}"/>
                  </a:ext>
                </a:extLst>
              </p:cNvPr>
              <p:cNvSpPr txBox="1">
                <a:spLocks noRot="1" noChangeAspect="1" noMove="1" noResize="1" noEditPoints="1" noAdjustHandles="1" noChangeArrowheads="1" noChangeShapeType="1" noTextEdit="1"/>
              </p:cNvSpPr>
              <p:nvPr/>
            </p:nvSpPr>
            <p:spPr>
              <a:xfrm>
                <a:off x="1926843" y="490155"/>
                <a:ext cx="2431263" cy="2893100"/>
              </a:xfrm>
              <a:prstGeom prst="rect">
                <a:avLst/>
              </a:prstGeom>
              <a:blipFill>
                <a:blip r:embed="rId3"/>
                <a:stretch>
                  <a:fillRect/>
                </a:stretch>
              </a:blipFill>
            </p:spPr>
            <p:txBody>
              <a:bodyPr/>
              <a:lstStyle/>
              <a:p>
                <a:r>
                  <a:rPr lang="en-US">
                    <a:noFill/>
                  </a:rPr>
                  <a:t> </a:t>
                </a:r>
              </a:p>
            </p:txBody>
          </p:sp>
        </mc:Fallback>
      </mc:AlternateContent>
      <p:pic>
        <p:nvPicPr>
          <p:cNvPr id="4100" name="Picture 4" descr="Plane Equation">
            <a:extLst>
              <a:ext uri="{FF2B5EF4-FFF2-40B4-BE49-F238E27FC236}">
                <a16:creationId xmlns:a16="http://schemas.microsoft.com/office/drawing/2014/main" id="{85D8954D-A940-4872-948A-CC3A892CEF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684" y="1887483"/>
            <a:ext cx="1738197" cy="13408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Lines in 3d">
            <a:extLst>
              <a:ext uri="{FF2B5EF4-FFF2-40B4-BE49-F238E27FC236}">
                <a16:creationId xmlns:a16="http://schemas.microsoft.com/office/drawing/2014/main" id="{964977E2-5532-4A3B-BD6B-D6F5C2C95A9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97933" y="498357"/>
            <a:ext cx="2019029" cy="124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27711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100</a:t>
            </a:fld>
            <a:r>
              <a:rPr spc="-55" dirty="0"/>
              <a:t> </a:t>
            </a:r>
            <a:r>
              <a:rPr spc="35" dirty="0"/>
              <a:t>/</a:t>
            </a:r>
            <a:endParaRPr spc="-55" dirty="0"/>
          </a:p>
        </p:txBody>
      </p:sp>
      <p:pic>
        <p:nvPicPr>
          <p:cNvPr id="15" name="Picture 14">
            <a:extLst>
              <a:ext uri="{FF2B5EF4-FFF2-40B4-BE49-F238E27FC236}">
                <a16:creationId xmlns:a16="http://schemas.microsoft.com/office/drawing/2014/main" id="{47D9B72D-1352-4B60-9F18-3B3682D9E8D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5300" y="443608"/>
            <a:ext cx="1184000" cy="153905"/>
          </a:xfrm>
          <a:prstGeom prst="rect">
            <a:avLst/>
          </a:prstGeom>
        </p:spPr>
      </p:pic>
      <p:pic>
        <p:nvPicPr>
          <p:cNvPr id="22" name="Picture 21">
            <a:extLst>
              <a:ext uri="{FF2B5EF4-FFF2-40B4-BE49-F238E27FC236}">
                <a16:creationId xmlns:a16="http://schemas.microsoft.com/office/drawing/2014/main" id="{6C30B366-63B7-4BF5-8E9B-C1B19610629C}"/>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58107" y="470275"/>
            <a:ext cx="1811810" cy="127238"/>
          </a:xfrm>
          <a:prstGeom prst="rect">
            <a:avLst/>
          </a:prstGeom>
        </p:spPr>
      </p:pic>
      <p:pic>
        <p:nvPicPr>
          <p:cNvPr id="20" name="Picture 19">
            <a:extLst>
              <a:ext uri="{FF2B5EF4-FFF2-40B4-BE49-F238E27FC236}">
                <a16:creationId xmlns:a16="http://schemas.microsoft.com/office/drawing/2014/main" id="{2ED238CC-8904-4C64-B4F6-F549D24AEDBF}"/>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5300" y="634340"/>
            <a:ext cx="1924571" cy="266667"/>
          </a:xfrm>
          <a:prstGeom prst="rect">
            <a:avLst/>
          </a:prstGeom>
        </p:spPr>
      </p:pic>
      <p:pic>
        <p:nvPicPr>
          <p:cNvPr id="26" name="Picture 25">
            <a:extLst>
              <a:ext uri="{FF2B5EF4-FFF2-40B4-BE49-F238E27FC236}">
                <a16:creationId xmlns:a16="http://schemas.microsoft.com/office/drawing/2014/main" id="{9FCEC4F2-DE24-4235-8828-7D752E8AFD5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849985" y="1064894"/>
            <a:ext cx="1112381" cy="300190"/>
          </a:xfrm>
          <a:prstGeom prst="rect">
            <a:avLst/>
          </a:prstGeom>
        </p:spPr>
      </p:pic>
      <p:pic>
        <p:nvPicPr>
          <p:cNvPr id="28" name="Picture 27">
            <a:extLst>
              <a:ext uri="{FF2B5EF4-FFF2-40B4-BE49-F238E27FC236}">
                <a16:creationId xmlns:a16="http://schemas.microsoft.com/office/drawing/2014/main" id="{8DBB4997-80F9-4788-B5F4-55330DFE248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024462" y="1463839"/>
            <a:ext cx="1875809" cy="397714"/>
          </a:xfrm>
          <a:prstGeom prst="rect">
            <a:avLst/>
          </a:prstGeom>
        </p:spPr>
      </p:pic>
      <p:pic>
        <p:nvPicPr>
          <p:cNvPr id="30" name="Picture 29">
            <a:extLst>
              <a:ext uri="{FF2B5EF4-FFF2-40B4-BE49-F238E27FC236}">
                <a16:creationId xmlns:a16="http://schemas.microsoft.com/office/drawing/2014/main" id="{58C30125-EBA0-4AD3-B3AF-AE3F5312AB2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019871" y="1960308"/>
            <a:ext cx="1614476" cy="393143"/>
          </a:xfrm>
          <a:prstGeom prst="rect">
            <a:avLst/>
          </a:prstGeom>
        </p:spPr>
      </p:pic>
      <p:pic>
        <p:nvPicPr>
          <p:cNvPr id="32" name="Picture 31">
            <a:extLst>
              <a:ext uri="{FF2B5EF4-FFF2-40B4-BE49-F238E27FC236}">
                <a16:creationId xmlns:a16="http://schemas.microsoft.com/office/drawing/2014/main" id="{FB13BEDE-5E79-432B-BEDF-026CF41D7649}"/>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953204" y="2428580"/>
            <a:ext cx="1747809" cy="323810"/>
          </a:xfrm>
          <a:prstGeom prst="rect">
            <a:avLst/>
          </a:prstGeom>
        </p:spPr>
      </p:pic>
      <p:pic>
        <p:nvPicPr>
          <p:cNvPr id="34" name="Picture 33">
            <a:extLst>
              <a:ext uri="{FF2B5EF4-FFF2-40B4-BE49-F238E27FC236}">
                <a16:creationId xmlns:a16="http://schemas.microsoft.com/office/drawing/2014/main" id="{83C3A4FA-8FD0-43AF-A913-5E7EA5E370B0}"/>
              </a:ext>
            </a:extLst>
          </p:cNvPr>
          <p:cNvPicPr>
            <a:picLocks noChangeAspect="1"/>
          </p:cNvPicPr>
          <p:nvPr/>
        </p:nvPicPr>
        <p:blipFill>
          <a:blip r:embed="rId17"/>
          <a:stretch>
            <a:fillRect/>
          </a:stretch>
        </p:blipFill>
        <p:spPr>
          <a:xfrm>
            <a:off x="62534" y="944712"/>
            <a:ext cx="1614476" cy="2156041"/>
          </a:xfrm>
          <a:prstGeom prst="rect">
            <a:avLst/>
          </a:prstGeom>
        </p:spPr>
      </p:pic>
      <p:pic>
        <p:nvPicPr>
          <p:cNvPr id="35" name="Picture 34">
            <a:extLst>
              <a:ext uri="{FF2B5EF4-FFF2-40B4-BE49-F238E27FC236}">
                <a16:creationId xmlns:a16="http://schemas.microsoft.com/office/drawing/2014/main" id="{0FAF3C84-3A36-478D-A7CB-C9B3A3F9DDFD}"/>
              </a:ext>
            </a:extLst>
          </p:cNvPr>
          <p:cNvPicPr>
            <a:picLocks noChangeAspect="1"/>
          </p:cNvPicPr>
          <p:nvPr/>
        </p:nvPicPr>
        <p:blipFill rotWithShape="1">
          <a:blip r:embed="rId18"/>
          <a:srcRect t="27266"/>
          <a:stretch/>
        </p:blipFill>
        <p:spPr>
          <a:xfrm>
            <a:off x="3543660" y="417572"/>
            <a:ext cx="1021182" cy="1035337"/>
          </a:xfrm>
          <a:prstGeom prst="rect">
            <a:avLst/>
          </a:prstGeom>
        </p:spPr>
      </p:pic>
    </p:spTree>
    <p:extLst>
      <p:ext uri="{BB962C8B-B14F-4D97-AF65-F5344CB8AC3E}">
        <p14:creationId xmlns:p14="http://schemas.microsoft.com/office/powerpoint/2010/main" val="115938736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101</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5" name="Picture 4">
            <a:extLst>
              <a:ext uri="{FF2B5EF4-FFF2-40B4-BE49-F238E27FC236}">
                <a16:creationId xmlns:a16="http://schemas.microsoft.com/office/drawing/2014/main" id="{6EB6AE5D-CD6A-BCEF-F2C4-D1C409646790}"/>
              </a:ext>
            </a:extLst>
          </p:cNvPr>
          <p:cNvPicPr>
            <a:picLocks noChangeAspect="1"/>
          </p:cNvPicPr>
          <p:nvPr/>
        </p:nvPicPr>
        <p:blipFill>
          <a:blip r:embed="rId6"/>
          <a:stretch>
            <a:fillRect/>
          </a:stretch>
        </p:blipFill>
        <p:spPr>
          <a:xfrm>
            <a:off x="32815" y="652136"/>
            <a:ext cx="4491199" cy="782721"/>
          </a:xfrm>
          <a:prstGeom prst="rect">
            <a:avLst/>
          </a:prstGeom>
        </p:spPr>
      </p:pic>
      <p:pic>
        <p:nvPicPr>
          <p:cNvPr id="25" name="Picture 24" descr="\documentclass{article}&#10;\usepackage{amsmath}&#10;\pagestyle{empty}&#10;\begin{document}&#10;&#10;Given that $f(x, y)=g(u(x, y), v(x, y))$ and the following information&#10;&#10;\end{document}" title="IguanaTex Bitmap Display">
            <a:extLst>
              <a:ext uri="{FF2B5EF4-FFF2-40B4-BE49-F238E27FC236}">
                <a16:creationId xmlns:a16="http://schemas.microsoft.com/office/drawing/2014/main" id="{18BA0FC8-3603-3D00-02DD-57E2BA50DC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76" y="475586"/>
            <a:ext cx="3416914" cy="114514"/>
          </a:xfrm>
          <a:prstGeom prst="rect">
            <a:avLst/>
          </a:prstGeom>
        </p:spPr>
      </p:pic>
      <p:pic>
        <p:nvPicPr>
          <p:cNvPr id="29" name="Picture 28" descr="\documentclass{article}&#10;\usepackage{amsmath}&#10;\pagestyle{empty}&#10;\begin{document}&#10;&#10; find $f_{x}(1,2)$&#10;&#10;&#10;\end{document}" title="IguanaTex Bitmap Display">
            <a:extLst>
              <a:ext uri="{FF2B5EF4-FFF2-40B4-BE49-F238E27FC236}">
                <a16:creationId xmlns:a16="http://schemas.microsoft.com/office/drawing/2014/main" id="{5D13094D-D233-C1DE-A5C1-D04E9791AF7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494865" y="475586"/>
            <a:ext cx="579429" cy="114514"/>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F1D286-F71C-B1D4-932F-B87A99F3C5AF}"/>
                  </a:ext>
                </a:extLst>
              </p:cNvPr>
              <p:cNvSpPr txBox="1"/>
              <p:nvPr/>
            </p:nvSpPr>
            <p:spPr>
              <a:xfrm>
                <a:off x="1409565" y="2465665"/>
                <a:ext cx="2045512" cy="754053"/>
              </a:xfrm>
              <a:prstGeom prst="rect">
                <a:avLst/>
              </a:prstGeom>
              <a:noFill/>
            </p:spPr>
            <p:txBody>
              <a:bodyPr wrap="square" rtlCol="0">
                <a:spAutoFit/>
              </a:bodyPr>
              <a:lstStyle/>
              <a:p>
                <a:r>
                  <a:rPr lang="en-US" sz="8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Answer Choices: </a:t>
                </a:r>
              </a:p>
              <a:p>
                <a:pPr marL="685800" lvl="1" indent="-228600">
                  <a:buFont typeface="+mj-lt"/>
                  <a:buAutoNum type="alphaUcPeriod"/>
                </a:pPr>
                <a14:m>
                  <m:oMath xmlns:m="http://schemas.openxmlformats.org/officeDocument/2006/math">
                    <m:sSub>
                      <m:sSubPr>
                        <m:ctrlPr>
                          <a:rPr lang="en-US" sz="800" b="1" i="1" smtClean="0">
                            <a:solidFill>
                              <a:schemeClr val="tx1"/>
                            </a:solidFill>
                            <a:latin typeface="Cambria Math" panose="02040503050406030204" pitchFamily="18" charset="0"/>
                            <a:ea typeface="Cambria" panose="02040503050406030204" pitchFamily="18" charset="0"/>
                            <a:cs typeface="Tahoma" panose="020B0604030504040204" pitchFamily="34" charset="0"/>
                          </a:rPr>
                        </m:ctrlPr>
                      </m:sSubPr>
                      <m:e>
                        <m:r>
                          <a:rPr lang="en-US" sz="800" b="1" i="1">
                            <a:solidFill>
                              <a:schemeClr val="tx1"/>
                            </a:solidFill>
                            <a:latin typeface="Cambria Math" panose="02040503050406030204" pitchFamily="18" charset="0"/>
                            <a:ea typeface="Cambria" panose="02040503050406030204" pitchFamily="18" charset="0"/>
                            <a:cs typeface="Tahoma" panose="020B0604030504040204" pitchFamily="34" charset="0"/>
                          </a:rPr>
                          <m:t>𝒇</m:t>
                        </m:r>
                      </m:e>
                      <m:sub>
                        <m:r>
                          <a:rPr lang="en-US" sz="800" b="1" i="1">
                            <a:solidFill>
                              <a:schemeClr val="tx1"/>
                            </a:solidFill>
                            <a:latin typeface="Cambria Math" panose="02040503050406030204" pitchFamily="18" charset="0"/>
                            <a:ea typeface="Cambria" panose="02040503050406030204" pitchFamily="18" charset="0"/>
                            <a:cs typeface="Tahoma" panose="020B0604030504040204" pitchFamily="34" charset="0"/>
                          </a:rPr>
                          <m:t>𝒙</m:t>
                        </m:r>
                      </m:sub>
                    </m:sSub>
                    <m:r>
                      <a:rPr lang="en-US" sz="800" b="1" i="1">
                        <a:solidFill>
                          <a:schemeClr val="tx1"/>
                        </a:solidFill>
                        <a:latin typeface="Cambria Math" panose="02040503050406030204" pitchFamily="18" charset="0"/>
                        <a:ea typeface="Cambria" panose="02040503050406030204" pitchFamily="18" charset="0"/>
                        <a:cs typeface="Tahoma" panose="020B0604030504040204" pitchFamily="34" charset="0"/>
                      </a:rPr>
                      <m:t>=</m:t>
                    </m:r>
                    <m:r>
                      <a:rPr lang="en-US" sz="800" b="1"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𝟔</m:t>
                    </m:r>
                  </m:oMath>
                </a14:m>
                <a:r>
                  <a:rPr lang="en-US" sz="8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 </a:t>
                </a:r>
              </a:p>
              <a:p>
                <a:pPr marL="685800" lvl="1" indent="-228600">
                  <a:buFont typeface="+mj-lt"/>
                  <a:buAutoNum type="alphaUcPeriod"/>
                </a:pPr>
                <a14:m>
                  <m:oMath xmlns:m="http://schemas.openxmlformats.org/officeDocument/2006/math">
                    <m:sSub>
                      <m:sSubPr>
                        <m:ctrlPr>
                          <a:rPr lang="en-US" sz="8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ctrlPr>
                      </m:sSubPr>
                      <m:e>
                        <m:r>
                          <a:rPr lang="en-US" sz="8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𝑓</m:t>
                        </m:r>
                      </m:e>
                      <m:sub>
                        <m:r>
                          <a:rPr lang="en-US" sz="8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𝑥</m:t>
                        </m:r>
                      </m:sub>
                    </m:sSub>
                    <m:r>
                      <a:rPr lang="en-US" sz="8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=−4</m:t>
                    </m:r>
                  </m:oMath>
                </a14:m>
                <a:endParaRPr lang="en-US" sz="800" b="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14:m>
                  <m:oMath xmlns:m="http://schemas.openxmlformats.org/officeDocument/2006/math">
                    <m:sSub>
                      <m:sSubPr>
                        <m:ctrlP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ctrlPr>
                      </m:sSubPr>
                      <m:e>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𝑓</m:t>
                        </m:r>
                      </m:e>
                      <m:sub>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𝑥</m:t>
                        </m:r>
                      </m:sub>
                    </m:sSub>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=4</m:t>
                    </m:r>
                  </m:oMath>
                </a14:m>
                <a:endParaRPr lang="en-US" sz="700" b="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14:m>
                  <m:oMath xmlns:m="http://schemas.openxmlformats.org/officeDocument/2006/math">
                    <m:sSub>
                      <m:sSubPr>
                        <m:ctrlP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ctrlPr>
                      </m:sSubPr>
                      <m:e>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𝑓</m:t>
                        </m:r>
                      </m:e>
                      <m:sub>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𝑥</m:t>
                        </m:r>
                      </m:sub>
                    </m:sSub>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=−6</m:t>
                    </m:r>
                  </m:oMath>
                </a14:m>
                <a:endParaRPr lang="en-US" sz="700" b="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33" name="TextBox 32">
                <a:extLst>
                  <a:ext uri="{FF2B5EF4-FFF2-40B4-BE49-F238E27FC236}">
                    <a16:creationId xmlns:a16="http://schemas.microsoft.com/office/drawing/2014/main" id="{DBF1D286-F71C-B1D4-932F-B87A99F3C5AF}"/>
                  </a:ext>
                </a:extLst>
              </p:cNvPr>
              <p:cNvSpPr txBox="1">
                <a:spLocks noRot="1" noChangeAspect="1" noMove="1" noResize="1" noEditPoints="1" noAdjustHandles="1" noChangeArrowheads="1" noChangeShapeType="1" noTextEdit="1"/>
              </p:cNvSpPr>
              <p:nvPr/>
            </p:nvSpPr>
            <p:spPr>
              <a:xfrm>
                <a:off x="1409565" y="2465665"/>
                <a:ext cx="2045512" cy="75405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3167196"/>
      </p:ext>
    </p:extLst>
  </p:cSld>
  <p:clrMapOvr>
    <a:masterClrMapping/>
  </p:clrMapOvr>
  <p:transition>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102</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8" cstate="print">
              <a:duotone>
                <a:prstClr val="black"/>
                <a:schemeClr val="accent6">
                  <a:tint val="45000"/>
                  <a:satMod val="400000"/>
                </a:schemeClr>
              </a:duotone>
              <a:extLst>
                <a:ext uri="{BEBA8EAE-BF5A-486C-A8C5-ECC9F3942E4B}">
                  <a14:imgProps xmlns:a14="http://schemas.microsoft.com/office/drawing/2010/main">
                    <a14:imgLayer r:embed="rId9">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754053"/>
              </a:xfrm>
              <a:prstGeom prst="rect">
                <a:avLst/>
              </a:prstGeom>
              <a:noFill/>
            </p:spPr>
            <p:txBody>
              <a:bodyPr wrap="square" rtlCol="0">
                <a:spAutoFit/>
              </a:bodyPr>
              <a:lstStyle/>
              <a:p>
                <a:r>
                  <a:rPr lang="en-US" sz="800" b="1" dirty="0">
                    <a:latin typeface="Times New Roman" panose="02020603050405020304" pitchFamily="18" charset="0"/>
                    <a:ea typeface="Cambria" panose="02040503050406030204" pitchFamily="18" charset="0"/>
                    <a:cs typeface="Times New Roman" panose="02020603050405020304" pitchFamily="18" charset="0"/>
                  </a:rPr>
                  <a:t>Answer Choices: </a:t>
                </a:r>
              </a:p>
              <a:p>
                <a:pPr marL="685800" lvl="1" indent="-228600">
                  <a:buFont typeface="+mj-lt"/>
                  <a:buAutoNum type="alphaUcPeriod"/>
                </a:pPr>
                <a14:m>
                  <m:oMath xmlns:m="http://schemas.openxmlformats.org/officeDocument/2006/math">
                    <m:sSub>
                      <m:sSubPr>
                        <m:ctrlPr>
                          <a:rPr lang="en-US" sz="800" b="1" i="1" smtClean="0">
                            <a:solidFill>
                              <a:srgbClr val="FF0000"/>
                            </a:solidFill>
                            <a:latin typeface="Cambria Math" panose="02040503050406030204" pitchFamily="18" charset="0"/>
                            <a:ea typeface="Cambria" panose="02040503050406030204" pitchFamily="18" charset="0"/>
                            <a:cs typeface="Tahoma" panose="020B0604030504040204" pitchFamily="34" charset="0"/>
                          </a:rPr>
                        </m:ctrlPr>
                      </m:sSubPr>
                      <m:e>
                        <m:r>
                          <a:rPr lang="en-US" sz="800" b="1" i="1">
                            <a:solidFill>
                              <a:srgbClr val="FF0000"/>
                            </a:solidFill>
                            <a:latin typeface="Cambria Math" panose="02040503050406030204" pitchFamily="18" charset="0"/>
                            <a:ea typeface="Cambria" panose="02040503050406030204" pitchFamily="18" charset="0"/>
                            <a:cs typeface="Tahoma" panose="020B0604030504040204" pitchFamily="34" charset="0"/>
                          </a:rPr>
                          <m:t>𝒇</m:t>
                        </m:r>
                      </m:e>
                      <m:sub>
                        <m:r>
                          <a:rPr lang="en-US" sz="800" b="1" i="1">
                            <a:solidFill>
                              <a:srgbClr val="FF0000"/>
                            </a:solidFill>
                            <a:latin typeface="Cambria Math" panose="02040503050406030204" pitchFamily="18" charset="0"/>
                            <a:ea typeface="Cambria" panose="02040503050406030204" pitchFamily="18" charset="0"/>
                            <a:cs typeface="Tahoma" panose="020B0604030504040204" pitchFamily="34" charset="0"/>
                          </a:rPr>
                          <m:t>𝒙</m:t>
                        </m:r>
                      </m:sub>
                    </m:sSub>
                    <m:r>
                      <a:rPr lang="en-US" sz="800" b="1" i="1">
                        <a:solidFill>
                          <a:srgbClr val="FF0000"/>
                        </a:solidFill>
                        <a:latin typeface="Cambria Math" panose="02040503050406030204" pitchFamily="18" charset="0"/>
                        <a:ea typeface="Cambria" panose="02040503050406030204" pitchFamily="18" charset="0"/>
                        <a:cs typeface="Tahoma" panose="020B0604030504040204" pitchFamily="34" charset="0"/>
                      </a:rPr>
                      <m:t>=</m:t>
                    </m:r>
                    <m:r>
                      <a:rPr lang="en-US" sz="800" b="1" i="1" smtClean="0">
                        <a:solidFill>
                          <a:srgbClr val="FF0000"/>
                        </a:solidFill>
                        <a:latin typeface="Cambria Math" panose="02040503050406030204" pitchFamily="18" charset="0"/>
                        <a:ea typeface="Cambria" panose="02040503050406030204" pitchFamily="18" charset="0"/>
                        <a:cs typeface="Tahoma" panose="020B0604030504040204" pitchFamily="34" charset="0"/>
                      </a:rPr>
                      <m:t>𝟔</m:t>
                    </m:r>
                  </m:oMath>
                </a14:m>
                <a:r>
                  <a:rPr lang="en-US" sz="8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 </a:t>
                </a:r>
              </a:p>
              <a:p>
                <a:pPr marL="685800" lvl="1" indent="-228600">
                  <a:buFont typeface="+mj-lt"/>
                  <a:buAutoNum type="alphaUcPeriod"/>
                </a:pPr>
                <a14:m>
                  <m:oMath xmlns:m="http://schemas.openxmlformats.org/officeDocument/2006/math">
                    <m:sSub>
                      <m:sSubPr>
                        <m:ctrlPr>
                          <a:rPr lang="en-US" sz="800" b="0" i="1" smtClean="0">
                            <a:latin typeface="Cambria Math" panose="02040503050406030204" pitchFamily="18" charset="0"/>
                            <a:ea typeface="Cambria" panose="02040503050406030204" pitchFamily="18" charset="0"/>
                            <a:cs typeface="Tahoma" panose="020B0604030504040204" pitchFamily="34" charset="0"/>
                          </a:rPr>
                        </m:ctrlPr>
                      </m:sSubPr>
                      <m:e>
                        <m:r>
                          <a:rPr lang="en-US" sz="800" b="0" i="1" smtClean="0">
                            <a:latin typeface="Cambria Math" panose="02040503050406030204" pitchFamily="18" charset="0"/>
                            <a:ea typeface="Cambria" panose="02040503050406030204" pitchFamily="18" charset="0"/>
                            <a:cs typeface="Tahoma" panose="020B0604030504040204" pitchFamily="34" charset="0"/>
                          </a:rPr>
                          <m:t>𝑓</m:t>
                        </m:r>
                      </m:e>
                      <m:sub>
                        <m:r>
                          <a:rPr lang="en-US" sz="800" b="0" i="1" smtClean="0">
                            <a:latin typeface="Cambria Math" panose="02040503050406030204" pitchFamily="18" charset="0"/>
                            <a:ea typeface="Cambria" panose="02040503050406030204" pitchFamily="18" charset="0"/>
                            <a:cs typeface="Tahoma" panose="020B0604030504040204" pitchFamily="34" charset="0"/>
                          </a:rPr>
                          <m:t>𝑥</m:t>
                        </m:r>
                      </m:sub>
                    </m:sSub>
                    <m:r>
                      <a:rPr lang="en-US" sz="800" b="0" i="1" smtClean="0">
                        <a:latin typeface="Cambria Math" panose="02040503050406030204" pitchFamily="18" charset="0"/>
                        <a:ea typeface="Cambria" panose="02040503050406030204" pitchFamily="18" charset="0"/>
                        <a:cs typeface="Tahoma" panose="020B0604030504040204" pitchFamily="34" charset="0"/>
                      </a:rPr>
                      <m:t>=−4</m:t>
                    </m:r>
                  </m:oMath>
                </a14:m>
                <a:endParaRPr lang="en-US" sz="800" b="0" dirty="0">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14:m>
                  <m:oMath xmlns:m="http://schemas.openxmlformats.org/officeDocument/2006/math">
                    <m:sSub>
                      <m:sSubPr>
                        <m:ctrlPr>
                          <a:rPr lang="en-US" sz="700" b="0" i="1" smtClean="0">
                            <a:latin typeface="Cambria Math" panose="02040503050406030204" pitchFamily="18" charset="0"/>
                            <a:ea typeface="Cambria" panose="02040503050406030204" pitchFamily="18" charset="0"/>
                            <a:cs typeface="Tahoma" panose="020B0604030504040204" pitchFamily="34" charset="0"/>
                          </a:rPr>
                        </m:ctrlPr>
                      </m:sSubPr>
                      <m:e>
                        <m:r>
                          <a:rPr lang="en-US" sz="700" b="0" i="1" smtClean="0">
                            <a:latin typeface="Cambria Math" panose="02040503050406030204" pitchFamily="18" charset="0"/>
                            <a:ea typeface="Cambria" panose="02040503050406030204" pitchFamily="18" charset="0"/>
                            <a:cs typeface="Tahoma" panose="020B0604030504040204" pitchFamily="34" charset="0"/>
                          </a:rPr>
                          <m:t>𝑓</m:t>
                        </m:r>
                      </m:e>
                      <m:sub>
                        <m:r>
                          <a:rPr lang="en-US" sz="700" b="0" i="1" smtClean="0">
                            <a:latin typeface="Cambria Math" panose="02040503050406030204" pitchFamily="18" charset="0"/>
                            <a:ea typeface="Cambria" panose="02040503050406030204" pitchFamily="18" charset="0"/>
                            <a:cs typeface="Tahoma" panose="020B0604030504040204" pitchFamily="34" charset="0"/>
                          </a:rPr>
                          <m:t>𝑥</m:t>
                        </m:r>
                      </m:sub>
                    </m:sSub>
                    <m:r>
                      <a:rPr lang="en-US" sz="700" b="0" i="1" smtClean="0">
                        <a:latin typeface="Cambria Math" panose="02040503050406030204" pitchFamily="18" charset="0"/>
                        <a:ea typeface="Cambria" panose="02040503050406030204" pitchFamily="18" charset="0"/>
                        <a:cs typeface="Tahoma" panose="020B0604030504040204" pitchFamily="34" charset="0"/>
                      </a:rPr>
                      <m:t>=4</m:t>
                    </m:r>
                  </m:oMath>
                </a14:m>
                <a:endParaRPr lang="en-US" sz="700" b="0" dirty="0">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14:m>
                  <m:oMath xmlns:m="http://schemas.openxmlformats.org/officeDocument/2006/math">
                    <m:sSub>
                      <m:sSubPr>
                        <m:ctrlPr>
                          <a:rPr lang="en-US" sz="700" b="0" i="1" smtClean="0">
                            <a:latin typeface="Cambria Math" panose="02040503050406030204" pitchFamily="18" charset="0"/>
                            <a:ea typeface="Cambria" panose="02040503050406030204" pitchFamily="18" charset="0"/>
                            <a:cs typeface="Tahoma" panose="020B0604030504040204" pitchFamily="34" charset="0"/>
                          </a:rPr>
                        </m:ctrlPr>
                      </m:sSubPr>
                      <m:e>
                        <m:r>
                          <a:rPr lang="en-US" sz="700" b="0" i="1" smtClean="0">
                            <a:latin typeface="Cambria Math" panose="02040503050406030204" pitchFamily="18" charset="0"/>
                            <a:ea typeface="Cambria" panose="02040503050406030204" pitchFamily="18" charset="0"/>
                            <a:cs typeface="Tahoma" panose="020B0604030504040204" pitchFamily="34" charset="0"/>
                          </a:rPr>
                          <m:t>𝑓</m:t>
                        </m:r>
                      </m:e>
                      <m:sub>
                        <m:r>
                          <a:rPr lang="en-US" sz="700" b="0" i="1" smtClean="0">
                            <a:latin typeface="Cambria Math" panose="02040503050406030204" pitchFamily="18" charset="0"/>
                            <a:ea typeface="Cambria" panose="02040503050406030204" pitchFamily="18" charset="0"/>
                            <a:cs typeface="Tahoma" panose="020B0604030504040204" pitchFamily="34" charset="0"/>
                          </a:rPr>
                          <m:t>𝑥</m:t>
                        </m:r>
                      </m:sub>
                    </m:sSub>
                    <m:r>
                      <a:rPr lang="en-US" sz="700" b="0" i="1" smtClean="0">
                        <a:latin typeface="Cambria Math" panose="02040503050406030204" pitchFamily="18" charset="0"/>
                        <a:ea typeface="Cambria" panose="02040503050406030204" pitchFamily="18" charset="0"/>
                        <a:cs typeface="Tahoma" panose="020B0604030504040204" pitchFamily="34" charset="0"/>
                      </a:rPr>
                      <m:t>=−6</m:t>
                    </m:r>
                  </m:oMath>
                </a14:m>
                <a:endParaRPr lang="en-US" sz="700" b="0" dirty="0">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45" name="TextBox 44">
                <a:extLst>
                  <a:ext uri="{FF2B5EF4-FFF2-40B4-BE49-F238E27FC236}">
                    <a16:creationId xmlns:a16="http://schemas.microsoft.com/office/drawing/2014/main" id="{D183AE67-5999-42A6-800F-1FE32A5C8B10}"/>
                  </a:ext>
                </a:extLst>
              </p:cNvPr>
              <p:cNvSpPr txBox="1">
                <a:spLocks noRot="1" noChangeAspect="1" noMove="1" noResize="1" noEditPoints="1" noAdjustHandles="1" noChangeArrowheads="1" noChangeShapeType="1" noTextEdit="1"/>
              </p:cNvSpPr>
              <p:nvPr/>
            </p:nvSpPr>
            <p:spPr>
              <a:xfrm>
                <a:off x="1409565" y="2465665"/>
                <a:ext cx="2045512" cy="754053"/>
              </a:xfrm>
              <a:prstGeom prst="rect">
                <a:avLst/>
              </a:prstGeom>
              <a:blipFill>
                <a:blip r:embed="rId10"/>
                <a:stretch>
                  <a:fillRect/>
                </a:stretch>
              </a:blipFill>
            </p:spPr>
            <p:txBody>
              <a:bodyPr/>
              <a:lstStyle/>
              <a:p>
                <a:r>
                  <a:rPr lang="en-US">
                    <a:noFill/>
                  </a:rPr>
                  <a:t> </a:t>
                </a:r>
              </a:p>
            </p:txBody>
          </p:sp>
        </mc:Fallback>
      </mc:AlternateContent>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5" name="Picture 4">
            <a:extLst>
              <a:ext uri="{FF2B5EF4-FFF2-40B4-BE49-F238E27FC236}">
                <a16:creationId xmlns:a16="http://schemas.microsoft.com/office/drawing/2014/main" id="{6EB6AE5D-CD6A-BCEF-F2C4-D1C409646790}"/>
              </a:ext>
            </a:extLst>
          </p:cNvPr>
          <p:cNvPicPr>
            <a:picLocks noChangeAspect="1"/>
          </p:cNvPicPr>
          <p:nvPr/>
        </p:nvPicPr>
        <p:blipFill>
          <a:blip r:embed="rId11"/>
          <a:stretch>
            <a:fillRect/>
          </a:stretch>
        </p:blipFill>
        <p:spPr>
          <a:xfrm>
            <a:off x="58408" y="636685"/>
            <a:ext cx="4491199" cy="782721"/>
          </a:xfrm>
          <a:prstGeom prst="rect">
            <a:avLst/>
          </a:prstGeom>
        </p:spPr>
      </p:pic>
      <p:pic>
        <p:nvPicPr>
          <p:cNvPr id="25" name="Picture 24" descr="\documentclass{article}&#10;\usepackage{amsmath}&#10;\pagestyle{empty}&#10;\begin{document}&#10;&#10;Given that $f(x, y)=g(u(x, y), v(x, y))$ and the following information&#10;&#10;\end{document}" title="IguanaTex Bitmap Display">
            <a:extLst>
              <a:ext uri="{FF2B5EF4-FFF2-40B4-BE49-F238E27FC236}">
                <a16:creationId xmlns:a16="http://schemas.microsoft.com/office/drawing/2014/main" id="{18BA0FC8-3603-3D00-02DD-57E2BA50DC05}"/>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50976" y="475586"/>
            <a:ext cx="3416914" cy="114514"/>
          </a:xfrm>
          <a:prstGeom prst="rect">
            <a:avLst/>
          </a:prstGeom>
        </p:spPr>
      </p:pic>
      <p:pic>
        <p:nvPicPr>
          <p:cNvPr id="29" name="Picture 28" descr="\documentclass{article}&#10;\usepackage{amsmath}&#10;\pagestyle{empty}&#10;\begin{document}&#10;&#10; find $f_{x}(1,2)$&#10;&#10;&#10;\end{document}" title="IguanaTex Bitmap Display">
            <a:extLst>
              <a:ext uri="{FF2B5EF4-FFF2-40B4-BE49-F238E27FC236}">
                <a16:creationId xmlns:a16="http://schemas.microsoft.com/office/drawing/2014/main" id="{5D13094D-D233-C1DE-A5C1-D04E9791AF78}"/>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94865" y="475586"/>
            <a:ext cx="579429" cy="114514"/>
          </a:xfrm>
          <a:prstGeom prst="rect">
            <a:avLst/>
          </a:prstGeom>
        </p:spPr>
      </p:pic>
      <p:pic>
        <p:nvPicPr>
          <p:cNvPr id="16" name="Picture 15" descr="\documentclass{article}&#10;\usepackage{amsmath}&#10;\pagestyle{empty}&#10;\begin{document}&#10;&#10;$$&#10;\frac{\partial f}{\partial x}=\frac{\partial g}{\partial u} \frac{\partial u}{\partial x}+\frac{\partial g}{\partial v} \frac{\partial v}{\partial x}&#10;$$&#10;&#10;&#10;\end{document}" title="IguanaTex Bitmap Display">
            <a:extLst>
              <a:ext uri="{FF2B5EF4-FFF2-40B4-BE49-F238E27FC236}">
                <a16:creationId xmlns:a16="http://schemas.microsoft.com/office/drawing/2014/main" id="{D6758805-0FCF-D7A0-DBA5-82123C416B5B}"/>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71438" y="1428727"/>
            <a:ext cx="1174857" cy="265905"/>
          </a:xfrm>
          <a:prstGeom prst="rect">
            <a:avLst/>
          </a:prstGeom>
        </p:spPr>
      </p:pic>
      <p:pic>
        <p:nvPicPr>
          <p:cNvPr id="18" name="Picture 17" descr="\documentclass{article}&#10;\usepackage{amsmath}&#10;\pagestyle{empty}&#10;\begin{document}&#10;&#10;$$&#10;f_{x}(1,2)=g_{u}(u(1,2), v(1,2)) u_{x}(1,2)+g_{v}(u(1,2), v(1,2)) v_{x}(1,2)&#10;$$&#10;&#10;&#10;\end{document}" title="IguanaTex Bitmap Display">
            <a:extLst>
              <a:ext uri="{FF2B5EF4-FFF2-40B4-BE49-F238E27FC236}">
                <a16:creationId xmlns:a16="http://schemas.microsoft.com/office/drawing/2014/main" id="{DD392F46-D550-31E6-086F-A69CF7EB0012}"/>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90402" y="1744303"/>
            <a:ext cx="3491048" cy="127238"/>
          </a:xfrm>
          <a:prstGeom prst="rect">
            <a:avLst/>
          </a:prstGeom>
        </p:spPr>
      </p:pic>
      <p:pic>
        <p:nvPicPr>
          <p:cNvPr id="20" name="Picture 19" descr="\documentclass{article}&#10;\usepackage{amsmath}&#10;\pagestyle{empty}&#10;\begin{document}&#10;&#10;&#10;$$&#10;=g_{u}(2,-3) \cdot 1 \quad+g_{v}(2,-3) \cdot(-1)&#10;$$&#10;&#10;\end{document}" title="IguanaTex Bitmap Display">
            <a:extLst>
              <a:ext uri="{FF2B5EF4-FFF2-40B4-BE49-F238E27FC236}">
                <a16:creationId xmlns:a16="http://schemas.microsoft.com/office/drawing/2014/main" id="{E29F06D3-FAB9-A7A4-5F10-237B9A1E1BAB}"/>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933450" y="1909735"/>
            <a:ext cx="1906286" cy="127238"/>
          </a:xfrm>
          <a:prstGeom prst="rect">
            <a:avLst/>
          </a:prstGeom>
        </p:spPr>
      </p:pic>
      <p:pic>
        <p:nvPicPr>
          <p:cNvPr id="24" name="Picture 23" descr="\documentclass{article}&#10;\usepackage{amsmath}&#10;\pagestyle{empty}&#10;\begin{document}&#10;&#10;$$&#10;=4 \cdot 1+(-2) \cdot(-1)= 6&#10;$$&#10;&#10;&#10;\end{document}" title="IguanaTex Bitmap Display">
            <a:extLst>
              <a:ext uri="{FF2B5EF4-FFF2-40B4-BE49-F238E27FC236}">
                <a16:creationId xmlns:a16="http://schemas.microsoft.com/office/drawing/2014/main" id="{347818B2-6835-E846-D242-3EC00C25B806}"/>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943840" y="2124081"/>
            <a:ext cx="1337143" cy="127238"/>
          </a:xfrm>
          <a:prstGeom prst="rect">
            <a:avLst/>
          </a:prstGeom>
        </p:spPr>
      </p:pic>
      <p:sp>
        <p:nvSpPr>
          <p:cNvPr id="27" name="Rectangle 26">
            <a:extLst>
              <a:ext uri="{FF2B5EF4-FFF2-40B4-BE49-F238E27FC236}">
                <a16:creationId xmlns:a16="http://schemas.microsoft.com/office/drawing/2014/main" id="{22C030D3-A89A-FA24-56FE-8BD87745A903}"/>
              </a:ext>
            </a:extLst>
          </p:cNvPr>
          <p:cNvSpPr/>
          <p:nvPr/>
        </p:nvSpPr>
        <p:spPr>
          <a:xfrm>
            <a:off x="933450" y="1083161"/>
            <a:ext cx="457200" cy="147768"/>
          </a:xfrm>
          <a:prstGeom prst="rect">
            <a:avLst/>
          </a:prstGeom>
          <a:solidFill>
            <a:srgbClr val="FFFF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23284F5-C984-86FB-A8C3-304354ADC5A3}"/>
              </a:ext>
            </a:extLst>
          </p:cNvPr>
          <p:cNvSpPr/>
          <p:nvPr/>
        </p:nvSpPr>
        <p:spPr>
          <a:xfrm>
            <a:off x="2277424" y="804446"/>
            <a:ext cx="457200" cy="147768"/>
          </a:xfrm>
          <a:prstGeom prst="rect">
            <a:avLst/>
          </a:prstGeom>
          <a:solidFill>
            <a:srgbClr val="FFFF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EB53302-8274-55B8-B57C-132046A6FC47}"/>
              </a:ext>
            </a:extLst>
          </p:cNvPr>
          <p:cNvSpPr/>
          <p:nvPr/>
        </p:nvSpPr>
        <p:spPr>
          <a:xfrm>
            <a:off x="3605314" y="813278"/>
            <a:ext cx="457200" cy="147768"/>
          </a:xfrm>
          <a:prstGeom prst="rect">
            <a:avLst/>
          </a:prstGeom>
          <a:solidFill>
            <a:srgbClr val="FFFF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385F17E-DDC2-F5EF-5673-4DE5F0F0C737}"/>
              </a:ext>
            </a:extLst>
          </p:cNvPr>
          <p:cNvSpPr/>
          <p:nvPr/>
        </p:nvSpPr>
        <p:spPr>
          <a:xfrm>
            <a:off x="1402637" y="1078651"/>
            <a:ext cx="457200" cy="147768"/>
          </a:xfrm>
          <a:prstGeom prst="rect">
            <a:avLst/>
          </a:prstGeom>
          <a:solidFill>
            <a:srgbClr val="FFFF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8DA4935-BABC-145C-A08C-D50BF6887F7C}"/>
              </a:ext>
            </a:extLst>
          </p:cNvPr>
          <p:cNvSpPr txBox="1"/>
          <p:nvPr/>
        </p:nvSpPr>
        <p:spPr>
          <a:xfrm>
            <a:off x="340633" y="2217188"/>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g</a:t>
            </a:r>
          </a:p>
        </p:txBody>
      </p:sp>
      <p:sp>
        <p:nvSpPr>
          <p:cNvPr id="36" name="TextBox 35">
            <a:extLst>
              <a:ext uri="{FF2B5EF4-FFF2-40B4-BE49-F238E27FC236}">
                <a16:creationId xmlns:a16="http://schemas.microsoft.com/office/drawing/2014/main" id="{614F6C3D-EEB0-BEE2-16A6-85DCEE80671D}"/>
              </a:ext>
            </a:extLst>
          </p:cNvPr>
          <p:cNvSpPr txBox="1"/>
          <p:nvPr/>
        </p:nvSpPr>
        <p:spPr>
          <a:xfrm>
            <a:off x="172326" y="2460494"/>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u</a:t>
            </a:r>
          </a:p>
        </p:txBody>
      </p:sp>
      <p:sp>
        <p:nvSpPr>
          <p:cNvPr id="37" name="TextBox 36">
            <a:extLst>
              <a:ext uri="{FF2B5EF4-FFF2-40B4-BE49-F238E27FC236}">
                <a16:creationId xmlns:a16="http://schemas.microsoft.com/office/drawing/2014/main" id="{F46EA427-CCA0-097B-1FD9-808C76B15E65}"/>
              </a:ext>
            </a:extLst>
          </p:cNvPr>
          <p:cNvSpPr txBox="1"/>
          <p:nvPr/>
        </p:nvSpPr>
        <p:spPr>
          <a:xfrm>
            <a:off x="471438" y="2456272"/>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v</a:t>
            </a:r>
          </a:p>
        </p:txBody>
      </p:sp>
      <p:sp>
        <p:nvSpPr>
          <p:cNvPr id="38" name="TextBox 37">
            <a:extLst>
              <a:ext uri="{FF2B5EF4-FFF2-40B4-BE49-F238E27FC236}">
                <a16:creationId xmlns:a16="http://schemas.microsoft.com/office/drawing/2014/main" id="{46BAE003-591A-B554-3EB9-F03A406DECE8}"/>
              </a:ext>
            </a:extLst>
          </p:cNvPr>
          <p:cNvSpPr txBox="1"/>
          <p:nvPr/>
        </p:nvSpPr>
        <p:spPr>
          <a:xfrm>
            <a:off x="228792" y="2733271"/>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y</a:t>
            </a:r>
          </a:p>
        </p:txBody>
      </p:sp>
      <p:sp>
        <p:nvSpPr>
          <p:cNvPr id="39" name="TextBox 38">
            <a:extLst>
              <a:ext uri="{FF2B5EF4-FFF2-40B4-BE49-F238E27FC236}">
                <a16:creationId xmlns:a16="http://schemas.microsoft.com/office/drawing/2014/main" id="{BADB9A70-8337-F621-0876-F33D6C617B92}"/>
              </a:ext>
            </a:extLst>
          </p:cNvPr>
          <p:cNvSpPr txBox="1"/>
          <p:nvPr/>
        </p:nvSpPr>
        <p:spPr>
          <a:xfrm>
            <a:off x="7712" y="2733270"/>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x</a:t>
            </a:r>
          </a:p>
        </p:txBody>
      </p:sp>
      <p:sp>
        <p:nvSpPr>
          <p:cNvPr id="40" name="TextBox 39">
            <a:extLst>
              <a:ext uri="{FF2B5EF4-FFF2-40B4-BE49-F238E27FC236}">
                <a16:creationId xmlns:a16="http://schemas.microsoft.com/office/drawing/2014/main" id="{4FF0BD19-6474-5BE5-A5D7-C346A05E1438}"/>
              </a:ext>
            </a:extLst>
          </p:cNvPr>
          <p:cNvSpPr txBox="1"/>
          <p:nvPr/>
        </p:nvSpPr>
        <p:spPr>
          <a:xfrm>
            <a:off x="442387" y="2735687"/>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x</a:t>
            </a:r>
          </a:p>
        </p:txBody>
      </p:sp>
      <p:sp>
        <p:nvSpPr>
          <p:cNvPr id="41" name="TextBox 40">
            <a:extLst>
              <a:ext uri="{FF2B5EF4-FFF2-40B4-BE49-F238E27FC236}">
                <a16:creationId xmlns:a16="http://schemas.microsoft.com/office/drawing/2014/main" id="{5AF10CED-F368-9AFE-0FB5-956E87EF13DB}"/>
              </a:ext>
            </a:extLst>
          </p:cNvPr>
          <p:cNvSpPr txBox="1"/>
          <p:nvPr/>
        </p:nvSpPr>
        <p:spPr>
          <a:xfrm>
            <a:off x="676677" y="2724011"/>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y</a:t>
            </a:r>
          </a:p>
        </p:txBody>
      </p:sp>
      <p:cxnSp>
        <p:nvCxnSpPr>
          <p:cNvPr id="35" name="Straight Arrow Connector 34">
            <a:extLst>
              <a:ext uri="{FF2B5EF4-FFF2-40B4-BE49-F238E27FC236}">
                <a16:creationId xmlns:a16="http://schemas.microsoft.com/office/drawing/2014/main" id="{E3DF84B8-AC35-4E57-9E94-3C22775CE0AC}"/>
              </a:ext>
            </a:extLst>
          </p:cNvPr>
          <p:cNvCxnSpPr>
            <a:cxnSpLocks/>
            <a:stCxn id="28" idx="2"/>
            <a:endCxn id="36" idx="1"/>
          </p:cNvCxnSpPr>
          <p:nvPr/>
        </p:nvCxnSpPr>
        <p:spPr>
          <a:xfrm flipH="1">
            <a:off x="172326" y="2494187"/>
            <a:ext cx="299112" cy="10480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662B269B-D31B-CEF0-1FA6-95CB6C5ED58C}"/>
              </a:ext>
            </a:extLst>
          </p:cNvPr>
          <p:cNvCxnSpPr>
            <a:cxnSpLocks/>
            <a:stCxn id="28" idx="2"/>
            <a:endCxn id="37" idx="3"/>
          </p:cNvCxnSpPr>
          <p:nvPr/>
        </p:nvCxnSpPr>
        <p:spPr>
          <a:xfrm>
            <a:off x="471438" y="2494187"/>
            <a:ext cx="261610" cy="1005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a:extLst>
              <a:ext uri="{FF2B5EF4-FFF2-40B4-BE49-F238E27FC236}">
                <a16:creationId xmlns:a16="http://schemas.microsoft.com/office/drawing/2014/main" id="{2CCAB721-A61B-06BD-D26A-C4353A0F09EE}"/>
              </a:ext>
            </a:extLst>
          </p:cNvPr>
          <p:cNvCxnSpPr>
            <a:cxnSpLocks/>
            <a:stCxn id="36" idx="2"/>
            <a:endCxn id="39" idx="1"/>
          </p:cNvCxnSpPr>
          <p:nvPr/>
        </p:nvCxnSpPr>
        <p:spPr>
          <a:xfrm flipH="1">
            <a:off x="7712" y="2737493"/>
            <a:ext cx="295419" cy="13427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860B53E3-92DC-C65C-D1A9-3F359E4FF424}"/>
              </a:ext>
            </a:extLst>
          </p:cNvPr>
          <p:cNvCxnSpPr>
            <a:cxnSpLocks/>
            <a:stCxn id="37" idx="2"/>
            <a:endCxn id="41" idx="3"/>
          </p:cNvCxnSpPr>
          <p:nvPr/>
        </p:nvCxnSpPr>
        <p:spPr>
          <a:xfrm>
            <a:off x="602243" y="2733271"/>
            <a:ext cx="336044" cy="1292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2" name="Straight Arrow Connector 61">
            <a:extLst>
              <a:ext uri="{FF2B5EF4-FFF2-40B4-BE49-F238E27FC236}">
                <a16:creationId xmlns:a16="http://schemas.microsoft.com/office/drawing/2014/main" id="{73452F03-0E4F-27CD-CDB8-4D5BC7311A37}"/>
              </a:ext>
            </a:extLst>
          </p:cNvPr>
          <p:cNvCxnSpPr>
            <a:cxnSpLocks/>
            <a:stCxn id="37" idx="2"/>
          </p:cNvCxnSpPr>
          <p:nvPr/>
        </p:nvCxnSpPr>
        <p:spPr>
          <a:xfrm flipH="1">
            <a:off x="564741" y="2733271"/>
            <a:ext cx="37502" cy="12452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FF74851E-E2A7-592E-63B7-BDE31F070580}"/>
              </a:ext>
            </a:extLst>
          </p:cNvPr>
          <p:cNvCxnSpPr>
            <a:cxnSpLocks/>
            <a:stCxn id="36" idx="2"/>
          </p:cNvCxnSpPr>
          <p:nvPr/>
        </p:nvCxnSpPr>
        <p:spPr>
          <a:xfrm>
            <a:off x="303131" y="2737493"/>
            <a:ext cx="62191" cy="13427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288986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33" grpId="0" animBg="1"/>
      <p:bldP spid="3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 (example 2)</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103</a:t>
            </a:fld>
            <a:r>
              <a:rPr spc="-55" dirty="0"/>
              <a:t> </a:t>
            </a:r>
            <a:r>
              <a:rPr spc="35" dirty="0"/>
              <a:t>/</a:t>
            </a:r>
            <a:endParaRPr spc="-55" dirty="0"/>
          </a:p>
        </p:txBody>
      </p:sp>
      <p:pic>
        <p:nvPicPr>
          <p:cNvPr id="15" name="Picture 14">
            <a:extLst>
              <a:ext uri="{FF2B5EF4-FFF2-40B4-BE49-F238E27FC236}">
                <a16:creationId xmlns:a16="http://schemas.microsoft.com/office/drawing/2014/main" id="{5B7F930D-D0D5-4207-A5A2-25547DC8BD9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5300" y="449095"/>
            <a:ext cx="1110095" cy="122667"/>
          </a:xfrm>
          <a:prstGeom prst="rect">
            <a:avLst/>
          </a:prstGeom>
        </p:spPr>
      </p:pic>
      <p:pic>
        <p:nvPicPr>
          <p:cNvPr id="17" name="Picture 16">
            <a:extLst>
              <a:ext uri="{FF2B5EF4-FFF2-40B4-BE49-F238E27FC236}">
                <a16:creationId xmlns:a16="http://schemas.microsoft.com/office/drawing/2014/main" id="{ACF7C076-7825-41B8-B4B8-748E5EFD18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89303" y="449095"/>
            <a:ext cx="3142857" cy="128000"/>
          </a:xfrm>
          <a:prstGeom prst="rect">
            <a:avLst/>
          </a:prstGeom>
        </p:spPr>
      </p:pic>
      <p:pic>
        <p:nvPicPr>
          <p:cNvPr id="21" name="Picture 20">
            <a:extLst>
              <a:ext uri="{FF2B5EF4-FFF2-40B4-BE49-F238E27FC236}">
                <a16:creationId xmlns:a16="http://schemas.microsoft.com/office/drawing/2014/main" id="{7B7BC41B-FAB5-4185-855D-C884C9B5C0E9}"/>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5300" y="642397"/>
            <a:ext cx="1455238" cy="108190"/>
          </a:xfrm>
          <a:prstGeom prst="rect">
            <a:avLst/>
          </a:prstGeom>
        </p:spPr>
      </p:pic>
    </p:spTree>
    <p:extLst>
      <p:ext uri="{BB962C8B-B14F-4D97-AF65-F5344CB8AC3E}">
        <p14:creationId xmlns:p14="http://schemas.microsoft.com/office/powerpoint/2010/main" val="2709954103"/>
      </p:ext>
    </p:extLst>
  </p:cSld>
  <p:clrMapOvr>
    <a:masterClrMapping/>
  </p:clrMapOvr>
  <p:transition>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 (example 2)</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104</a:t>
            </a:fld>
            <a:r>
              <a:rPr spc="-55" dirty="0"/>
              <a:t> </a:t>
            </a:r>
            <a:r>
              <a:rPr spc="35" dirty="0"/>
              <a:t>/</a:t>
            </a:r>
            <a:endParaRPr spc="-55" dirty="0"/>
          </a:p>
        </p:txBody>
      </p:sp>
      <p:pic>
        <p:nvPicPr>
          <p:cNvPr id="15" name="Picture 14">
            <a:extLst>
              <a:ext uri="{FF2B5EF4-FFF2-40B4-BE49-F238E27FC236}">
                <a16:creationId xmlns:a16="http://schemas.microsoft.com/office/drawing/2014/main" id="{5B7F930D-D0D5-4207-A5A2-25547DC8BD9F}"/>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5300" y="449095"/>
            <a:ext cx="1110095" cy="122667"/>
          </a:xfrm>
          <a:prstGeom prst="rect">
            <a:avLst/>
          </a:prstGeom>
        </p:spPr>
      </p:pic>
      <p:pic>
        <p:nvPicPr>
          <p:cNvPr id="17" name="Picture 16">
            <a:extLst>
              <a:ext uri="{FF2B5EF4-FFF2-40B4-BE49-F238E27FC236}">
                <a16:creationId xmlns:a16="http://schemas.microsoft.com/office/drawing/2014/main" id="{ACF7C076-7825-41B8-B4B8-748E5EFD1880}"/>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289303" y="449095"/>
            <a:ext cx="3142857" cy="128000"/>
          </a:xfrm>
          <a:prstGeom prst="rect">
            <a:avLst/>
          </a:prstGeom>
        </p:spPr>
      </p:pic>
      <p:pic>
        <p:nvPicPr>
          <p:cNvPr id="21" name="Picture 20">
            <a:extLst>
              <a:ext uri="{FF2B5EF4-FFF2-40B4-BE49-F238E27FC236}">
                <a16:creationId xmlns:a16="http://schemas.microsoft.com/office/drawing/2014/main" id="{7B7BC41B-FAB5-4185-855D-C884C9B5C0E9}"/>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95300" y="642397"/>
            <a:ext cx="1455238" cy="108190"/>
          </a:xfrm>
          <a:prstGeom prst="rect">
            <a:avLst/>
          </a:prstGeom>
        </p:spPr>
      </p:pic>
      <p:pic>
        <p:nvPicPr>
          <p:cNvPr id="16" name="Picture 15">
            <a:extLst>
              <a:ext uri="{FF2B5EF4-FFF2-40B4-BE49-F238E27FC236}">
                <a16:creationId xmlns:a16="http://schemas.microsoft.com/office/drawing/2014/main" id="{2D43A0AB-2DA2-4075-89E6-C8A2618389C6}"/>
              </a:ext>
            </a:extLst>
          </p:cNvPr>
          <p:cNvPicPr>
            <a:picLocks noChangeAspect="1"/>
          </p:cNvPicPr>
          <p:nvPr/>
        </p:nvPicPr>
        <p:blipFill>
          <a:blip r:embed="rId15"/>
          <a:stretch>
            <a:fillRect/>
          </a:stretch>
        </p:blipFill>
        <p:spPr>
          <a:xfrm>
            <a:off x="40114" y="776520"/>
            <a:ext cx="1637483" cy="1277469"/>
          </a:xfrm>
          <a:prstGeom prst="rect">
            <a:avLst/>
          </a:prstGeom>
        </p:spPr>
      </p:pic>
      <p:pic>
        <p:nvPicPr>
          <p:cNvPr id="19" name="Picture 18">
            <a:extLst>
              <a:ext uri="{FF2B5EF4-FFF2-40B4-BE49-F238E27FC236}">
                <a16:creationId xmlns:a16="http://schemas.microsoft.com/office/drawing/2014/main" id="{53944BED-70C6-42EB-BA81-BCF7E45A6A05}"/>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564753" y="795087"/>
            <a:ext cx="1107809" cy="300190"/>
          </a:xfrm>
          <a:prstGeom prst="rect">
            <a:avLst/>
          </a:prstGeom>
        </p:spPr>
      </p:pic>
      <p:pic>
        <p:nvPicPr>
          <p:cNvPr id="22" name="Picture 21">
            <a:extLst>
              <a:ext uri="{FF2B5EF4-FFF2-40B4-BE49-F238E27FC236}">
                <a16:creationId xmlns:a16="http://schemas.microsoft.com/office/drawing/2014/main" id="{F954168A-C6E5-40A9-85C6-9B5A60BC46BA}"/>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771650" y="1215311"/>
            <a:ext cx="2301714" cy="134095"/>
          </a:xfrm>
          <a:prstGeom prst="rect">
            <a:avLst/>
          </a:prstGeom>
        </p:spPr>
      </p:pic>
      <p:pic>
        <p:nvPicPr>
          <p:cNvPr id="26" name="Picture 25">
            <a:extLst>
              <a:ext uri="{FF2B5EF4-FFF2-40B4-BE49-F238E27FC236}">
                <a16:creationId xmlns:a16="http://schemas.microsoft.com/office/drawing/2014/main" id="{C989DA0C-C648-4632-A44E-5A4894694EEA}"/>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775702" y="1502099"/>
            <a:ext cx="2656914" cy="260267"/>
          </a:xfrm>
          <a:prstGeom prst="rect">
            <a:avLst/>
          </a:prstGeom>
        </p:spPr>
      </p:pic>
      <p:pic>
        <p:nvPicPr>
          <p:cNvPr id="28" name="Picture 27">
            <a:extLst>
              <a:ext uri="{FF2B5EF4-FFF2-40B4-BE49-F238E27FC236}">
                <a16:creationId xmlns:a16="http://schemas.microsoft.com/office/drawing/2014/main" id="{545062FE-8C21-4381-A4E8-02CF6AAC29BD}"/>
              </a:ext>
            </a:extLst>
          </p:cNvPr>
          <p:cNvPicPr>
            <a:picLocks noChangeAspect="1"/>
          </p:cNvPicPr>
          <p:nvPr/>
        </p:nvPicPr>
        <p:blipFill>
          <a:blip r:embed="rId19"/>
          <a:stretch>
            <a:fillRect/>
          </a:stretch>
        </p:blipFill>
        <p:spPr>
          <a:xfrm>
            <a:off x="97128" y="2053989"/>
            <a:ext cx="1605401" cy="1277469"/>
          </a:xfrm>
          <a:prstGeom prst="rect">
            <a:avLst/>
          </a:prstGeom>
        </p:spPr>
      </p:pic>
      <p:pic>
        <p:nvPicPr>
          <p:cNvPr id="30" name="Picture 29">
            <a:extLst>
              <a:ext uri="{FF2B5EF4-FFF2-40B4-BE49-F238E27FC236}">
                <a16:creationId xmlns:a16="http://schemas.microsoft.com/office/drawing/2014/main" id="{F7D2FE9E-C6B7-4822-8C9F-D87EE47EB6B4}"/>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702529" y="1811155"/>
            <a:ext cx="1107809" cy="300190"/>
          </a:xfrm>
          <a:prstGeom prst="rect">
            <a:avLst/>
          </a:prstGeom>
        </p:spPr>
      </p:pic>
      <p:pic>
        <p:nvPicPr>
          <p:cNvPr id="32" name="Picture 31">
            <a:extLst>
              <a:ext uri="{FF2B5EF4-FFF2-40B4-BE49-F238E27FC236}">
                <a16:creationId xmlns:a16="http://schemas.microsoft.com/office/drawing/2014/main" id="{55646C81-F79E-4335-BE4A-34B87B291823}"/>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886138" y="2178735"/>
            <a:ext cx="2407619" cy="134095"/>
          </a:xfrm>
          <a:prstGeom prst="rect">
            <a:avLst/>
          </a:prstGeom>
        </p:spPr>
      </p:pic>
      <p:pic>
        <p:nvPicPr>
          <p:cNvPr id="36" name="Picture 35">
            <a:extLst>
              <a:ext uri="{FF2B5EF4-FFF2-40B4-BE49-F238E27FC236}">
                <a16:creationId xmlns:a16="http://schemas.microsoft.com/office/drawing/2014/main" id="{AF6CB6FA-D9E7-4F6E-8AB0-4CE67DFB5E68}"/>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886138" y="2437266"/>
            <a:ext cx="2683124" cy="260267"/>
          </a:xfrm>
          <a:prstGeom prst="rect">
            <a:avLst/>
          </a:prstGeom>
        </p:spPr>
      </p:pic>
    </p:spTree>
    <p:extLst>
      <p:ext uri="{BB962C8B-B14F-4D97-AF65-F5344CB8AC3E}">
        <p14:creationId xmlns:p14="http://schemas.microsoft.com/office/powerpoint/2010/main" val="291843735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Chain Rule for Paths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105</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D6C1854-5279-4A4B-8ABC-DECF5D043369}"/>
                  </a:ext>
                </a:extLst>
              </p:cNvPr>
              <p:cNvSpPr txBox="1"/>
              <p:nvPr/>
            </p:nvSpPr>
            <p:spPr>
              <a:xfrm>
                <a:off x="2305050" y="401754"/>
                <a:ext cx="2259792" cy="2882136"/>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Application of the gradient and involves vector valued functions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Deals with composition of functions </a:t>
                </a:r>
                <a14:m>
                  <m:oMath xmlns:m="http://schemas.openxmlformats.org/officeDocument/2006/math">
                    <m:r>
                      <a:rPr lang="en-US" sz="10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u="none" strike="noStrike" baseline="0" dirty="0" smtClean="0">
                            <a:latin typeface="Cambria Math" panose="02040503050406030204" pitchFamily="18" charset="0"/>
                            <a:ea typeface="Tahoma" panose="020B0604030504040204" pitchFamily="34" charset="0"/>
                            <a:cs typeface="Tahoma" panose="020B0604030504040204" pitchFamily="34" charset="0"/>
                          </a:rPr>
                        </m:ctrlPr>
                      </m:dPr>
                      <m:e>
                        <m:r>
                          <a:rPr lang="en-US" sz="1000" b="1" i="1" u="none" strike="noStrike" baseline="0" dirty="0" smtClean="0">
                            <a:latin typeface="Cambria Math" panose="02040503050406030204" pitchFamily="18" charset="0"/>
                            <a:ea typeface="Tahoma" panose="020B0604030504040204" pitchFamily="34" charset="0"/>
                            <a:cs typeface="Tahoma" panose="020B0604030504040204" pitchFamily="34" charset="0"/>
                          </a:rPr>
                          <m:t>𝒓</m:t>
                        </m:r>
                        <m:d>
                          <m:dPr>
                            <m:ctrlPr>
                              <a:rPr lang="en-US" sz="1000" b="0" i="1" u="none" strike="noStrike" baseline="0" dirty="0" smtClean="0">
                                <a:latin typeface="Cambria Math" panose="02040503050406030204" pitchFamily="18" charset="0"/>
                                <a:ea typeface="Tahoma" panose="020B0604030504040204" pitchFamily="34" charset="0"/>
                                <a:cs typeface="Tahoma" panose="020B0604030504040204" pitchFamily="34" charset="0"/>
                              </a:rPr>
                            </m:ctrlPr>
                          </m:dPr>
                          <m:e>
                            <m:r>
                              <a:rPr lang="en-US" sz="10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𝑡</m:t>
                            </m:r>
                          </m:e>
                        </m:d>
                      </m:e>
                    </m:d>
                  </m:oMath>
                </a14:m>
                <a:endParaRPr lang="en-US" sz="1000" b="0" i="1" u="none" strike="noStrike" baseline="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14:m>
                  <m:oMath xmlns:m="http://schemas.openxmlformats.org/officeDocument/2006/math">
                    <m:r>
                      <a:rPr lang="en-US" sz="1000" b="0" i="1" dirty="0" smtClean="0">
                        <a:latin typeface="Cambria Math" panose="02040503050406030204" pitchFamily="18" charset="0"/>
                        <a:ea typeface="Tahoma" panose="020B0604030504040204" pitchFamily="34" charset="0"/>
                        <a:cs typeface="Tahoma" panose="020B0604030504040204" pitchFamily="34" charset="0"/>
                      </a:rPr>
                      <m:t>𝑟</m:t>
                    </m:r>
                    <m:r>
                      <a:rPr lang="en-US" sz="1000" b="0" i="1" dirty="0" smtClean="0">
                        <a:latin typeface="Cambria Math" panose="02040503050406030204" pitchFamily="18" charset="0"/>
                        <a:ea typeface="Tahoma" panose="020B0604030504040204" pitchFamily="34" charset="0"/>
                        <a:cs typeface="Tahoma" panose="020B0604030504040204" pitchFamily="34" charset="0"/>
                      </a:rPr>
                      <m:t>(</m:t>
                    </m:r>
                    <m:r>
                      <a:rPr lang="en-US" sz="1000" b="0" i="1" dirty="0" smtClean="0">
                        <a:latin typeface="Cambria Math" panose="02040503050406030204" pitchFamily="18" charset="0"/>
                        <a:ea typeface="Tahoma" panose="020B0604030504040204" pitchFamily="34" charset="0"/>
                        <a:cs typeface="Tahoma" panose="020B0604030504040204" pitchFamily="34" charset="0"/>
                      </a:rPr>
                      <m:t>𝑡</m:t>
                    </m:r>
                    <m:r>
                      <a:rPr lang="en-US" sz="1000" b="0" i="1" dirty="0" smtClean="0">
                        <a:latin typeface="Cambria Math" panose="02040503050406030204" pitchFamily="18" charset="0"/>
                        <a:ea typeface="Tahoma" panose="020B0604030504040204" pitchFamily="34" charset="0"/>
                        <a:cs typeface="Tahoma" panose="020B0604030504040204" pitchFamily="34" charset="0"/>
                      </a:rPr>
                      <m:t>)</m:t>
                    </m:r>
                  </m:oMath>
                </a14:m>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 represents </a:t>
                </a:r>
                <a:r>
                  <a:rPr lang="en-US" sz="1000" dirty="0">
                    <a:latin typeface="Tahoma" panose="020B0604030504040204" pitchFamily="34" charset="0"/>
                    <a:ea typeface="Tahoma" panose="020B0604030504040204" pitchFamily="34" charset="0"/>
                    <a:cs typeface="Tahoma" panose="020B0604030504040204" pitchFamily="34" charset="0"/>
                  </a:rPr>
                  <a:t>the path of endpoints of the vectors</a:t>
                </a:r>
              </a:p>
              <a:p>
                <a:pPr marL="742950" lvl="1" indent="-285750">
                  <a:buFont typeface="Arial" panose="020B0604020202020204" pitchFamily="34" charset="0"/>
                  <a:buChar char="•"/>
                </a:pPr>
                <a14:m>
                  <m:oMath xmlns:m="http://schemas.openxmlformats.org/officeDocument/2006/math">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𝑟</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𝑡</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oMath>
                </a14:m>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 represents </a:t>
                </a:r>
                <a:r>
                  <a:rPr lang="en-US" sz="1000" b="0" u="none" strike="noStrike" baseline="0" dirty="0">
                    <a:latin typeface="Tahoma" panose="020B0604030504040204" pitchFamily="34" charset="0"/>
                    <a:ea typeface="Tahoma" panose="020B0604030504040204" pitchFamily="34" charset="0"/>
                    <a:cs typeface="Tahoma" panose="020B0604030504040204" pitchFamily="34" charset="0"/>
                  </a:rPr>
                  <a:t>the</a:t>
                </a:r>
                <a:r>
                  <a:rPr lang="en-US" sz="1000" b="0" u="none" strike="noStrike" dirty="0">
                    <a:latin typeface="Tahoma" panose="020B0604030504040204" pitchFamily="34" charset="0"/>
                    <a:ea typeface="Tahoma" panose="020B0604030504040204" pitchFamily="34" charset="0"/>
                    <a:cs typeface="Tahoma" panose="020B0604030504040204" pitchFamily="34" charset="0"/>
                  </a:rPr>
                  <a:t> tangent or velocity vector</a:t>
                </a:r>
              </a:p>
              <a:p>
                <a:pPr marL="742950" lvl="1" indent="-285750">
                  <a:buFont typeface="Arial" panose="020B0604020202020204" pitchFamily="34" charset="0"/>
                  <a:buChar char="•"/>
                </a:pPr>
                <a:r>
                  <a:rPr lang="en-US" sz="1000" baseline="0" dirty="0">
                    <a:latin typeface="Tahoma" panose="020B0604030504040204" pitchFamily="34" charset="0"/>
                    <a:ea typeface="Tahoma" panose="020B0604030504040204" pitchFamily="34" charset="0"/>
                    <a:cs typeface="Tahoma" panose="020B0604030504040204" pitchFamily="34" charset="0"/>
                  </a:rPr>
                  <a:t>Requires dot p</a:t>
                </a:r>
                <a:r>
                  <a:rPr lang="en-US" sz="1000" dirty="0">
                    <a:latin typeface="Tahoma" panose="020B0604030504040204" pitchFamily="34" charset="0"/>
                    <a:ea typeface="Tahoma" panose="020B0604030504040204" pitchFamily="34" charset="0"/>
                    <a:cs typeface="Tahoma" panose="020B0604030504040204" pitchFamily="34" charset="0"/>
                  </a:rPr>
                  <a:t>roduct of tangent vector to gradient vector</a:t>
                </a:r>
                <a:endParaRPr lang="en-US" sz="1000" b="0" u="none" strike="noStrike" baseline="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000" b="1" i="1" u="none" strike="noStrike" baseline="0" dirty="0">
                    <a:latin typeface="Tahoma" panose="020B0604030504040204" pitchFamily="34" charset="0"/>
                    <a:ea typeface="Tahoma" panose="020B0604030504040204" pitchFamily="34" charset="0"/>
                    <a:cs typeface="Tahoma" panose="020B0604030504040204" pitchFamily="34" charset="0"/>
                  </a:rPr>
                  <a:t>Note: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do not confuse the Chain Rule for Paths with the more elementary Chain Rule for Gradients</a:t>
                </a: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2D6C1854-5279-4A4B-8ABC-DECF5D043369}"/>
                  </a:ext>
                </a:extLst>
              </p:cNvPr>
              <p:cNvSpPr txBox="1">
                <a:spLocks noRot="1" noChangeAspect="1" noMove="1" noResize="1" noEditPoints="1" noAdjustHandles="1" noChangeArrowheads="1" noChangeShapeType="1" noTextEdit="1"/>
              </p:cNvSpPr>
              <p:nvPr/>
            </p:nvSpPr>
            <p:spPr>
              <a:xfrm>
                <a:off x="2305050" y="401754"/>
                <a:ext cx="2259792" cy="2882136"/>
              </a:xfrm>
              <a:prstGeom prst="rect">
                <a:avLst/>
              </a:prstGeom>
              <a:blipFill>
                <a:blip r:embed="rId3"/>
                <a:stretch>
                  <a:fillRect r="-539"/>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38FD58F-DB2A-47DE-89FE-7503F1DABA91}"/>
              </a:ext>
            </a:extLst>
          </p:cNvPr>
          <p:cNvPicPr>
            <a:picLocks noChangeAspect="1"/>
          </p:cNvPicPr>
          <p:nvPr/>
        </p:nvPicPr>
        <p:blipFill>
          <a:blip r:embed="rId4"/>
          <a:stretch>
            <a:fillRect/>
          </a:stretch>
        </p:blipFill>
        <p:spPr>
          <a:xfrm>
            <a:off x="240444" y="379895"/>
            <a:ext cx="2057350" cy="1656568"/>
          </a:xfrm>
          <a:prstGeom prst="rect">
            <a:avLst/>
          </a:prstGeom>
        </p:spPr>
      </p:pic>
      <p:pic>
        <p:nvPicPr>
          <p:cNvPr id="19" name="Picture 18">
            <a:extLst>
              <a:ext uri="{FF2B5EF4-FFF2-40B4-BE49-F238E27FC236}">
                <a16:creationId xmlns:a16="http://schemas.microsoft.com/office/drawing/2014/main" id="{33AE8B02-43B2-43D8-A757-3CD40C2C906C}"/>
              </a:ext>
            </a:extLst>
          </p:cNvPr>
          <p:cNvPicPr>
            <a:picLocks noChangeAspect="1"/>
          </p:cNvPicPr>
          <p:nvPr/>
        </p:nvPicPr>
        <p:blipFill>
          <a:blip r:embed="rId5"/>
          <a:stretch>
            <a:fillRect/>
          </a:stretch>
        </p:blipFill>
        <p:spPr>
          <a:xfrm>
            <a:off x="110083" y="2137875"/>
            <a:ext cx="2132558" cy="1206170"/>
          </a:xfrm>
          <a:prstGeom prst="rect">
            <a:avLst/>
          </a:prstGeom>
        </p:spPr>
      </p:pic>
    </p:spTree>
    <p:extLst>
      <p:ext uri="{BB962C8B-B14F-4D97-AF65-F5344CB8AC3E}">
        <p14:creationId xmlns:p14="http://schemas.microsoft.com/office/powerpoint/2010/main" val="381842366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Chain Rule for Paths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106</a:t>
            </a:fld>
            <a:r>
              <a:rPr spc="-55" dirty="0"/>
              <a:t> </a:t>
            </a:r>
            <a:r>
              <a:rPr spc="35" dirty="0"/>
              <a:t>/</a:t>
            </a:r>
            <a:endParaRPr spc="-55" dirty="0"/>
          </a:p>
        </p:txBody>
      </p:sp>
      <p:pic>
        <p:nvPicPr>
          <p:cNvPr id="20" name="Picture 19">
            <a:extLst>
              <a:ext uri="{FF2B5EF4-FFF2-40B4-BE49-F238E27FC236}">
                <a16:creationId xmlns:a16="http://schemas.microsoft.com/office/drawing/2014/main" id="{F9C9A522-E3B4-49BA-93DF-50AC2E3F349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5556" y="502314"/>
            <a:ext cx="3171048" cy="134857"/>
          </a:xfrm>
          <a:prstGeom prst="rect">
            <a:avLst/>
          </a:prstGeom>
        </p:spPr>
      </p:pic>
      <p:pic>
        <p:nvPicPr>
          <p:cNvPr id="24" name="Picture 23">
            <a:extLst>
              <a:ext uri="{FF2B5EF4-FFF2-40B4-BE49-F238E27FC236}">
                <a16:creationId xmlns:a16="http://schemas.microsoft.com/office/drawing/2014/main" id="{05CA6D8A-4710-4DD7-AB4F-BFB2A20B005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208" y="676232"/>
            <a:ext cx="2737524" cy="128000"/>
          </a:xfrm>
          <a:prstGeom prst="rect">
            <a:avLst/>
          </a:prstGeom>
        </p:spPr>
      </p:pic>
      <p:pic>
        <p:nvPicPr>
          <p:cNvPr id="26" name="Picture 25">
            <a:extLst>
              <a:ext uri="{FF2B5EF4-FFF2-40B4-BE49-F238E27FC236}">
                <a16:creationId xmlns:a16="http://schemas.microsoft.com/office/drawing/2014/main" id="{92A74CFA-ACDD-4760-B367-D54CFBEFD4A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72797" y="676232"/>
            <a:ext cx="1670095" cy="128000"/>
          </a:xfrm>
          <a:prstGeom prst="rect">
            <a:avLst/>
          </a:prstGeom>
        </p:spPr>
      </p:pic>
      <p:pic>
        <p:nvPicPr>
          <p:cNvPr id="28" name="Picture 27">
            <a:extLst>
              <a:ext uri="{FF2B5EF4-FFF2-40B4-BE49-F238E27FC236}">
                <a16:creationId xmlns:a16="http://schemas.microsoft.com/office/drawing/2014/main" id="{8491D38D-28B1-476C-A35D-2CB99FC50D9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4484" y="803514"/>
            <a:ext cx="1699048" cy="262857"/>
          </a:xfrm>
          <a:prstGeom prst="rect">
            <a:avLst/>
          </a:prstGeom>
        </p:spPr>
      </p:pic>
      <p:pic>
        <p:nvPicPr>
          <p:cNvPr id="32" name="Picture 31">
            <a:extLst>
              <a:ext uri="{FF2B5EF4-FFF2-40B4-BE49-F238E27FC236}">
                <a16:creationId xmlns:a16="http://schemas.microsoft.com/office/drawing/2014/main" id="{65D8BF06-ED09-4E5F-8A59-582ED91EA806}"/>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6896" y="1151415"/>
            <a:ext cx="3485714" cy="128000"/>
          </a:xfrm>
          <a:prstGeom prst="rect">
            <a:avLst/>
          </a:prstGeom>
        </p:spPr>
      </p:pic>
      <p:pic>
        <p:nvPicPr>
          <p:cNvPr id="36" name="Picture 35">
            <a:extLst>
              <a:ext uri="{FF2B5EF4-FFF2-40B4-BE49-F238E27FC236}">
                <a16:creationId xmlns:a16="http://schemas.microsoft.com/office/drawing/2014/main" id="{1E708EC7-F6D2-4F6F-AEC4-AC3AC540E035}"/>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566130" y="1151323"/>
            <a:ext cx="976762" cy="112000"/>
          </a:xfrm>
          <a:prstGeom prst="rect">
            <a:avLst/>
          </a:prstGeom>
        </p:spPr>
      </p:pic>
      <p:pic>
        <p:nvPicPr>
          <p:cNvPr id="40" name="Picture 39">
            <a:extLst>
              <a:ext uri="{FF2B5EF4-FFF2-40B4-BE49-F238E27FC236}">
                <a16:creationId xmlns:a16="http://schemas.microsoft.com/office/drawing/2014/main" id="{2B9D29AF-FAFB-4A60-9BA0-33360F7B2B72}"/>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619275" y="1294985"/>
            <a:ext cx="1543619" cy="144762"/>
          </a:xfrm>
          <a:prstGeom prst="rect">
            <a:avLst/>
          </a:prstGeom>
        </p:spPr>
      </p:pic>
    </p:spTree>
    <p:extLst>
      <p:ext uri="{BB962C8B-B14F-4D97-AF65-F5344CB8AC3E}">
        <p14:creationId xmlns:p14="http://schemas.microsoft.com/office/powerpoint/2010/main" val="3210311264"/>
      </p:ext>
    </p:extLst>
  </p:cSld>
  <p:clrMapOvr>
    <a:masterClrMapping/>
  </p:clrMapOvr>
  <p:transition>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Chain Rule for Paths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107</a:t>
            </a:fld>
            <a:r>
              <a:rPr spc="-55" dirty="0"/>
              <a:t> </a:t>
            </a:r>
            <a:r>
              <a:rPr spc="35" dirty="0"/>
              <a:t>/</a:t>
            </a:r>
            <a:r>
              <a:rPr spc="-15" dirty="0"/>
              <a:t> </a:t>
            </a:r>
            <a:r>
              <a:rPr spc="-55" dirty="0"/>
              <a:t>11</a:t>
            </a:r>
          </a:p>
        </p:txBody>
      </p:sp>
      <p:pic>
        <p:nvPicPr>
          <p:cNvPr id="20" name="Picture 19">
            <a:extLst>
              <a:ext uri="{FF2B5EF4-FFF2-40B4-BE49-F238E27FC236}">
                <a16:creationId xmlns:a16="http://schemas.microsoft.com/office/drawing/2014/main" id="{F9C9A522-E3B4-49BA-93DF-50AC2E3F349E}"/>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5556" y="502314"/>
            <a:ext cx="3171048" cy="134857"/>
          </a:xfrm>
          <a:prstGeom prst="rect">
            <a:avLst/>
          </a:prstGeom>
        </p:spPr>
      </p:pic>
      <p:pic>
        <p:nvPicPr>
          <p:cNvPr id="24" name="Picture 23">
            <a:extLst>
              <a:ext uri="{FF2B5EF4-FFF2-40B4-BE49-F238E27FC236}">
                <a16:creationId xmlns:a16="http://schemas.microsoft.com/office/drawing/2014/main" id="{05CA6D8A-4710-4DD7-AB4F-BFB2A20B0051}"/>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67208" y="676232"/>
            <a:ext cx="2737524" cy="128000"/>
          </a:xfrm>
          <a:prstGeom prst="rect">
            <a:avLst/>
          </a:prstGeom>
        </p:spPr>
      </p:pic>
      <p:pic>
        <p:nvPicPr>
          <p:cNvPr id="26" name="Picture 25">
            <a:extLst>
              <a:ext uri="{FF2B5EF4-FFF2-40B4-BE49-F238E27FC236}">
                <a16:creationId xmlns:a16="http://schemas.microsoft.com/office/drawing/2014/main" id="{92A74CFA-ACDD-4760-B367-D54CFBEFD4A0}"/>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2872797" y="676232"/>
            <a:ext cx="1670095" cy="128000"/>
          </a:xfrm>
          <a:prstGeom prst="rect">
            <a:avLst/>
          </a:prstGeom>
        </p:spPr>
      </p:pic>
      <p:pic>
        <p:nvPicPr>
          <p:cNvPr id="28" name="Picture 27">
            <a:extLst>
              <a:ext uri="{FF2B5EF4-FFF2-40B4-BE49-F238E27FC236}">
                <a16:creationId xmlns:a16="http://schemas.microsoft.com/office/drawing/2014/main" id="{8491D38D-28B1-476C-A35D-2CB99FC50D98}"/>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454484" y="803514"/>
            <a:ext cx="1699048" cy="262857"/>
          </a:xfrm>
          <a:prstGeom prst="rect">
            <a:avLst/>
          </a:prstGeom>
        </p:spPr>
      </p:pic>
      <p:pic>
        <p:nvPicPr>
          <p:cNvPr id="32" name="Picture 31">
            <a:extLst>
              <a:ext uri="{FF2B5EF4-FFF2-40B4-BE49-F238E27FC236}">
                <a16:creationId xmlns:a16="http://schemas.microsoft.com/office/drawing/2014/main" id="{65D8BF06-ED09-4E5F-8A59-582ED91EA806}"/>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46896" y="1151415"/>
            <a:ext cx="3485714" cy="128000"/>
          </a:xfrm>
          <a:prstGeom prst="rect">
            <a:avLst/>
          </a:prstGeom>
        </p:spPr>
      </p:pic>
      <p:pic>
        <p:nvPicPr>
          <p:cNvPr id="36" name="Picture 35">
            <a:extLst>
              <a:ext uri="{FF2B5EF4-FFF2-40B4-BE49-F238E27FC236}">
                <a16:creationId xmlns:a16="http://schemas.microsoft.com/office/drawing/2014/main" id="{1E708EC7-F6D2-4F6F-AEC4-AC3AC540E035}"/>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3566130" y="1151323"/>
            <a:ext cx="976762" cy="112000"/>
          </a:xfrm>
          <a:prstGeom prst="rect">
            <a:avLst/>
          </a:prstGeom>
        </p:spPr>
      </p:pic>
      <p:pic>
        <p:nvPicPr>
          <p:cNvPr id="21" name="Picture 20">
            <a:extLst>
              <a:ext uri="{FF2B5EF4-FFF2-40B4-BE49-F238E27FC236}">
                <a16:creationId xmlns:a16="http://schemas.microsoft.com/office/drawing/2014/main" id="{FDD48353-9643-4805-A3BD-7101EE7437DC}"/>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1619275" y="1294985"/>
            <a:ext cx="1543619" cy="144762"/>
          </a:xfrm>
          <a:prstGeom prst="rect">
            <a:avLst/>
          </a:prstGeom>
        </p:spPr>
      </p:pic>
      <p:pic>
        <p:nvPicPr>
          <p:cNvPr id="17" name="Picture 16">
            <a:extLst>
              <a:ext uri="{FF2B5EF4-FFF2-40B4-BE49-F238E27FC236}">
                <a16:creationId xmlns:a16="http://schemas.microsoft.com/office/drawing/2014/main" id="{2ADCEC42-42E5-448D-B9BE-4A6A1690F2EE}"/>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46897" y="1449188"/>
            <a:ext cx="3167237" cy="134857"/>
          </a:xfrm>
          <a:prstGeom prst="rect">
            <a:avLst/>
          </a:prstGeom>
        </p:spPr>
      </p:pic>
      <p:pic>
        <p:nvPicPr>
          <p:cNvPr id="19" name="Picture 18">
            <a:extLst>
              <a:ext uri="{FF2B5EF4-FFF2-40B4-BE49-F238E27FC236}">
                <a16:creationId xmlns:a16="http://schemas.microsoft.com/office/drawing/2014/main" id="{6EB82865-6CB6-436F-9011-73D6CCAB04AF}"/>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57809" y="1626695"/>
            <a:ext cx="1845333" cy="128000"/>
          </a:xfrm>
          <a:prstGeom prst="rect">
            <a:avLst/>
          </a:prstGeom>
        </p:spPr>
      </p:pic>
      <p:pic>
        <p:nvPicPr>
          <p:cNvPr id="23" name="Picture 22">
            <a:extLst>
              <a:ext uri="{FF2B5EF4-FFF2-40B4-BE49-F238E27FC236}">
                <a16:creationId xmlns:a16="http://schemas.microsoft.com/office/drawing/2014/main" id="{51AE6328-182B-4C92-9882-B01EDA22C085}"/>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723436" y="1763853"/>
            <a:ext cx="1161143" cy="300190"/>
          </a:xfrm>
          <a:prstGeom prst="rect">
            <a:avLst/>
          </a:prstGeom>
        </p:spPr>
      </p:pic>
      <p:pic>
        <p:nvPicPr>
          <p:cNvPr id="27" name="Picture 26">
            <a:extLst>
              <a:ext uri="{FF2B5EF4-FFF2-40B4-BE49-F238E27FC236}">
                <a16:creationId xmlns:a16="http://schemas.microsoft.com/office/drawing/2014/main" id="{68F5E503-4BAD-4F79-9D8A-5D01B9FB2B02}"/>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644514" y="2064043"/>
            <a:ext cx="1393524" cy="301714"/>
          </a:xfrm>
          <a:prstGeom prst="rect">
            <a:avLst/>
          </a:prstGeom>
        </p:spPr>
      </p:pic>
      <p:pic>
        <p:nvPicPr>
          <p:cNvPr id="30" name="Picture 29">
            <a:extLst>
              <a:ext uri="{FF2B5EF4-FFF2-40B4-BE49-F238E27FC236}">
                <a16:creationId xmlns:a16="http://schemas.microsoft.com/office/drawing/2014/main" id="{B76BA296-D41C-4E76-8374-C9B50FFC6188}"/>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446712" y="2382750"/>
            <a:ext cx="1699809" cy="301714"/>
          </a:xfrm>
          <a:prstGeom prst="rect">
            <a:avLst/>
          </a:prstGeom>
        </p:spPr>
      </p:pic>
      <p:pic>
        <p:nvPicPr>
          <p:cNvPr id="35" name="Picture 34">
            <a:extLst>
              <a:ext uri="{FF2B5EF4-FFF2-40B4-BE49-F238E27FC236}">
                <a16:creationId xmlns:a16="http://schemas.microsoft.com/office/drawing/2014/main" id="{9DCF09C0-B017-4B9E-B5EB-52893BC1A118}"/>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2004036" y="2713918"/>
            <a:ext cx="900571" cy="131810"/>
          </a:xfrm>
          <a:prstGeom prst="rect">
            <a:avLst/>
          </a:prstGeom>
        </p:spPr>
      </p:pic>
      <p:pic>
        <p:nvPicPr>
          <p:cNvPr id="38" name="Picture 37">
            <a:extLst>
              <a:ext uri="{FF2B5EF4-FFF2-40B4-BE49-F238E27FC236}">
                <a16:creationId xmlns:a16="http://schemas.microsoft.com/office/drawing/2014/main" id="{015204F9-303E-49E6-89C2-6EF88C111FEF}"/>
              </a:ext>
            </a:extLst>
          </p:cNvPr>
          <p:cNvPicPr>
            <a:picLocks noChangeAspect="1"/>
          </p:cNvPicPr>
          <p:nvPr>
            <p:custDataLst>
              <p:tags r:id="rId14"/>
            </p:custDataLst>
          </p:nvPr>
        </p:nvPicPr>
        <p:blipFill>
          <a:blip r:embed="rId24" cstate="print">
            <a:extLst>
              <a:ext uri="{28A0092B-C50C-407E-A947-70E740481C1C}">
                <a14:useLocalDpi xmlns:a14="http://schemas.microsoft.com/office/drawing/2010/main" val="0"/>
              </a:ext>
            </a:extLst>
          </a:blip>
          <a:stretch>
            <a:fillRect/>
          </a:stretch>
        </p:blipFill>
        <p:spPr>
          <a:xfrm>
            <a:off x="1658115" y="2862748"/>
            <a:ext cx="1543619" cy="144762"/>
          </a:xfrm>
          <a:prstGeom prst="rect">
            <a:avLst/>
          </a:prstGeom>
        </p:spPr>
      </p:pic>
      <p:pic>
        <p:nvPicPr>
          <p:cNvPr id="43" name="Picture 42">
            <a:extLst>
              <a:ext uri="{FF2B5EF4-FFF2-40B4-BE49-F238E27FC236}">
                <a16:creationId xmlns:a16="http://schemas.microsoft.com/office/drawing/2014/main" id="{AE28A755-BB95-4D92-AC19-D5DB29A422DD}"/>
              </a:ext>
            </a:extLst>
          </p:cNvPr>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1510322" y="3030747"/>
            <a:ext cx="1761524" cy="267429"/>
          </a:xfrm>
          <a:prstGeom prst="rect">
            <a:avLst/>
          </a:prstGeom>
        </p:spPr>
      </p:pic>
    </p:spTree>
    <p:extLst>
      <p:ext uri="{BB962C8B-B14F-4D97-AF65-F5344CB8AC3E}">
        <p14:creationId xmlns:p14="http://schemas.microsoft.com/office/powerpoint/2010/main" val="257602013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108</a:t>
            </a:fld>
            <a:r>
              <a:rPr spc="-55" dirty="0"/>
              <a:t> </a:t>
            </a:r>
            <a:r>
              <a:rPr spc="35" dirty="0"/>
              <a:t>/</a:t>
            </a:r>
            <a:r>
              <a:rPr spc="-15" dirty="0"/>
              <a:t> </a:t>
            </a:r>
            <a:r>
              <a:rPr lang="en-US" spc="-55" dirty="0"/>
              <a:t>11</a:t>
            </a:r>
            <a:endParaRPr spc="-55" dirty="0"/>
          </a:p>
        </p:txBody>
      </p:sp>
      <p:pic>
        <p:nvPicPr>
          <p:cNvPr id="1026" name="Picture 2" descr="UM Ma215 Examples: 14.8 Lagrange Multipliers">
            <a:extLst>
              <a:ext uri="{FF2B5EF4-FFF2-40B4-BE49-F238E27FC236}">
                <a16:creationId xmlns:a16="http://schemas.microsoft.com/office/drawing/2014/main" id="{0C6BF477-E60B-4A39-9380-7500F5FB3B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702" y="462458"/>
            <a:ext cx="1371016" cy="151947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BC47E72-3B35-4E03-A063-F04DBCB499A0}"/>
              </a:ext>
            </a:extLst>
          </p:cNvPr>
          <p:cNvSpPr txBox="1"/>
          <p:nvPr/>
        </p:nvSpPr>
        <p:spPr>
          <a:xfrm>
            <a:off x="1847850" y="462458"/>
            <a:ext cx="2716992" cy="2554545"/>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Idea: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 have a function f(</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 = z (a </a:t>
            </a:r>
            <a:r>
              <a:rPr lang="en-US" sz="1000" b="1" dirty="0">
                <a:latin typeface="Tahoma" panose="020B0604030504040204" pitchFamily="34" charset="0"/>
                <a:ea typeface="Tahoma" panose="020B0604030504040204" pitchFamily="34" charset="0"/>
                <a:cs typeface="Tahoma" panose="020B0604030504040204" pitchFamily="34" charset="0"/>
              </a:rPr>
              <a:t>surface</a:t>
            </a:r>
            <a:r>
              <a:rPr lang="en-US" sz="1000" dirty="0">
                <a:latin typeface="Tahoma" panose="020B0604030504040204" pitchFamily="34" charset="0"/>
                <a:ea typeface="Tahoma" panose="020B0604030504040204" pitchFamily="34" charset="0"/>
                <a:cs typeface="Tahoma" panose="020B0604030504040204" pitchFamily="34" charset="0"/>
              </a:rPr>
              <a:t> with </a:t>
            </a:r>
            <a:r>
              <a:rPr lang="en-US" sz="1000" i="1" u="sng" dirty="0">
                <a:latin typeface="Tahoma" panose="020B0604030504040204" pitchFamily="34" charset="0"/>
                <a:ea typeface="Tahoma" panose="020B0604030504040204" pitchFamily="34" charset="0"/>
                <a:cs typeface="Tahoma" panose="020B0604030504040204" pitchFamily="34" charset="0"/>
              </a:rPr>
              <a:t>many</a:t>
            </a:r>
            <a:r>
              <a:rPr lang="en-US" sz="1000" dirty="0">
                <a:latin typeface="Tahoma" panose="020B0604030504040204" pitchFamily="34" charset="0"/>
                <a:ea typeface="Tahoma" panose="020B0604030504040204" pitchFamily="34" charset="0"/>
                <a:cs typeface="Tahoma" panose="020B0604030504040204" pitchFamily="34" charset="0"/>
              </a:rPr>
              <a:t> level curves)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 have a constraint g(</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 = c, a </a:t>
            </a:r>
            <a:r>
              <a:rPr lang="en-US" sz="1000" i="1" u="sng" dirty="0">
                <a:latin typeface="Tahoma" panose="020B0604030504040204" pitchFamily="34" charset="0"/>
                <a:ea typeface="Tahoma" panose="020B0604030504040204" pitchFamily="34" charset="0"/>
                <a:cs typeface="Tahoma" panose="020B0604030504040204" pitchFamily="34" charset="0"/>
              </a:rPr>
              <a:t>specific</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b="1" dirty="0">
                <a:latin typeface="Tahoma" panose="020B0604030504040204" pitchFamily="34" charset="0"/>
                <a:ea typeface="Tahoma" panose="020B0604030504040204" pitchFamily="34" charset="0"/>
                <a:cs typeface="Tahoma" panose="020B0604030504040204" pitchFamily="34" charset="0"/>
              </a:rPr>
              <a:t>level curve </a:t>
            </a:r>
            <a:r>
              <a:rPr lang="en-US" sz="1000" dirty="0">
                <a:latin typeface="Tahoma" panose="020B0604030504040204" pitchFamily="34" charset="0"/>
                <a:ea typeface="Tahoma" panose="020B0604030504040204" pitchFamily="34" charset="0"/>
                <a:cs typeface="Tahoma" panose="020B0604030504040204" pitchFamily="34" charset="0"/>
              </a:rPr>
              <a:t>to a surface ( g(</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)=z )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intersection</a:t>
            </a:r>
            <a:r>
              <a:rPr lang="en-US" sz="1000" dirty="0">
                <a:latin typeface="Tahoma" panose="020B0604030504040204" pitchFamily="34" charset="0"/>
                <a:ea typeface="Tahoma" panose="020B0604030504040204" pitchFamily="34" charset="0"/>
                <a:cs typeface="Tahoma" panose="020B0604030504040204" pitchFamily="34" charset="0"/>
              </a:rPr>
              <a:t> between these two gives a </a:t>
            </a:r>
            <a:r>
              <a:rPr lang="en-US" sz="1000" u="sng" dirty="0">
                <a:latin typeface="Tahoma" panose="020B0604030504040204" pitchFamily="34" charset="0"/>
                <a:ea typeface="Tahoma" panose="020B0604030504040204" pitchFamily="34" charset="0"/>
                <a:cs typeface="Tahoma" panose="020B0604030504040204" pitchFamily="34" charset="0"/>
              </a:rPr>
              <a:t>constrained maximum and minimum</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If 2 curves intersect at only one point, they share a </a:t>
            </a:r>
            <a:r>
              <a:rPr lang="en-US" sz="1000" u="sng" dirty="0">
                <a:latin typeface="Tahoma" panose="020B0604030504040204" pitchFamily="34" charset="0"/>
                <a:ea typeface="Tahoma" panose="020B0604030504040204" pitchFamily="34" charset="0"/>
                <a:cs typeface="Tahoma" panose="020B0604030504040204" pitchFamily="34" charset="0"/>
              </a:rPr>
              <a:t>common tangent </a:t>
            </a:r>
            <a:r>
              <a:rPr lang="en-US" sz="1000" dirty="0">
                <a:latin typeface="Tahoma" panose="020B0604030504040204" pitchFamily="34" charset="0"/>
                <a:ea typeface="Tahoma" panose="020B0604030504040204" pitchFamily="34" charset="0"/>
                <a:cs typeface="Tahoma" panose="020B0604030504040204" pitchFamily="34" charset="0"/>
              </a:rPr>
              <a:t>and tangents are </a:t>
            </a:r>
            <a:r>
              <a:rPr lang="en-US" sz="1000" u="sng" dirty="0">
                <a:latin typeface="Tahoma" panose="020B0604030504040204" pitchFamily="34" charset="0"/>
                <a:ea typeface="Tahoma" panose="020B0604030504040204" pitchFamily="34" charset="0"/>
                <a:cs typeface="Tahoma" panose="020B0604030504040204" pitchFamily="34" charset="0"/>
              </a:rPr>
              <a:t>scalar multiples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u="sng" dirty="0">
                <a:latin typeface="Tahoma" panose="020B0604030504040204" pitchFamily="34" charset="0"/>
                <a:ea typeface="Tahoma" panose="020B0604030504040204" pitchFamily="34" charset="0"/>
                <a:cs typeface="Tahoma" panose="020B0604030504040204" pitchFamily="34" charset="0"/>
              </a:rPr>
              <a:t>normal vectors </a:t>
            </a:r>
            <a:r>
              <a:rPr lang="en-US" sz="1000" dirty="0">
                <a:latin typeface="Tahoma" panose="020B0604030504040204" pitchFamily="34" charset="0"/>
                <a:ea typeface="Tahoma" panose="020B0604030504040204" pitchFamily="34" charset="0"/>
                <a:cs typeface="Tahoma" panose="020B0604030504040204" pitchFamily="34" charset="0"/>
              </a:rPr>
              <a:t>of the level curves are scalar multiples</a:t>
            </a:r>
          </a:p>
        </p:txBody>
      </p:sp>
      <p:pic>
        <p:nvPicPr>
          <p:cNvPr id="20" name="Picture 6" descr="UM Ma215 Examples: 14.8 Lagrange Multipliers">
            <a:extLst>
              <a:ext uri="{FF2B5EF4-FFF2-40B4-BE49-F238E27FC236}">
                <a16:creationId xmlns:a16="http://schemas.microsoft.com/office/drawing/2014/main" id="{C30F57CB-DE75-4100-BE78-1504C0A4A5FC}"/>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70" y="1981936"/>
            <a:ext cx="1295553" cy="130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5744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109</a:t>
            </a:fld>
            <a:r>
              <a:rPr spc="-55" dirty="0"/>
              <a:t> </a:t>
            </a:r>
            <a:r>
              <a:rPr spc="35" dirty="0"/>
              <a:t>/</a:t>
            </a:r>
            <a:r>
              <a:rPr spc="-15" dirty="0"/>
              <a:t> </a:t>
            </a:r>
            <a:r>
              <a:rPr lang="en-US" spc="-55" dirty="0"/>
              <a:t>11</a:t>
            </a:r>
            <a:endParaRPr spc="-55" dirty="0"/>
          </a:p>
        </p:txBody>
      </p:sp>
      <p:sp>
        <p:nvSpPr>
          <p:cNvPr id="18" name="TextBox 17">
            <a:extLst>
              <a:ext uri="{FF2B5EF4-FFF2-40B4-BE49-F238E27FC236}">
                <a16:creationId xmlns:a16="http://schemas.microsoft.com/office/drawing/2014/main" id="{CBC47E72-3B35-4E03-A063-F04DBCB499A0}"/>
              </a:ext>
            </a:extLst>
          </p:cNvPr>
          <p:cNvSpPr txBox="1"/>
          <p:nvPr/>
        </p:nvSpPr>
        <p:spPr>
          <a:xfrm>
            <a:off x="1750604" y="417623"/>
            <a:ext cx="2686050" cy="3170099"/>
          </a:xfrm>
          <a:prstGeom prst="rect">
            <a:avLst/>
          </a:prstGeom>
          <a:noFill/>
        </p:spPr>
        <p:txBody>
          <a:bodyPr wrap="square" rtlCol="0">
            <a:spAutoFit/>
          </a:bodyPr>
          <a:lstStyle/>
          <a:p>
            <a:pPr marL="285750" indent="-285750">
              <a:buFont typeface="Arial" panose="020B0604020202020204" pitchFamily="34" charset="0"/>
              <a:buChar char="•"/>
            </a:pPr>
            <a:r>
              <a:rPr lang="en-US" sz="850" b="1" u="sng" dirty="0">
                <a:latin typeface="Tahoma" panose="020B0604030504040204" pitchFamily="34" charset="0"/>
                <a:ea typeface="Tahoma" panose="020B0604030504040204" pitchFamily="34" charset="0"/>
                <a:cs typeface="Tahoma" panose="020B0604030504040204" pitchFamily="34" charset="0"/>
              </a:rPr>
              <a:t>Idea: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 </a:t>
            </a:r>
            <a:r>
              <a:rPr lang="en-US" sz="850" b="1" dirty="0">
                <a:latin typeface="Tahoma" panose="020B0604030504040204" pitchFamily="34" charset="0"/>
                <a:ea typeface="Tahoma" panose="020B0604030504040204" pitchFamily="34" charset="0"/>
                <a:cs typeface="Tahoma" panose="020B0604030504040204" pitchFamily="34" charset="0"/>
              </a:rPr>
              <a:t>level curves</a:t>
            </a:r>
            <a:r>
              <a:rPr lang="en-US" sz="850" dirty="0">
                <a:latin typeface="Tahoma" panose="020B0604030504040204" pitchFamily="34" charset="0"/>
                <a:ea typeface="Tahoma" panose="020B0604030504040204" pitchFamily="34" charset="0"/>
                <a:cs typeface="Tahoma" panose="020B0604030504040204" pitchFamily="34" charset="0"/>
              </a:rPr>
              <a:t> </a:t>
            </a:r>
            <a:r>
              <a:rPr lang="en-US" sz="850" u="sng" dirty="0">
                <a:latin typeface="Tahoma" panose="020B0604030504040204" pitchFamily="34" charset="0"/>
                <a:ea typeface="Tahoma" panose="020B0604030504040204" pitchFamily="34" charset="0"/>
                <a:cs typeface="Tahoma" panose="020B0604030504040204" pitchFamily="34" charset="0"/>
              </a:rPr>
              <a:t>have parallel tangents</a:t>
            </a:r>
            <a:r>
              <a:rPr lang="en-US" sz="850" dirty="0">
                <a:latin typeface="Tahoma" panose="020B0604030504040204" pitchFamily="34" charset="0"/>
                <a:ea typeface="Tahoma" panose="020B0604030504040204" pitchFamily="34" charset="0"/>
                <a:cs typeface="Tahoma" panose="020B0604030504040204" pitchFamily="34" charset="0"/>
              </a:rPr>
              <a:t> therefore the level curves have a common or </a:t>
            </a:r>
            <a:r>
              <a:rPr lang="en-US" sz="850" u="sng" dirty="0">
                <a:latin typeface="Tahoma" panose="020B0604030504040204" pitchFamily="34" charset="0"/>
                <a:ea typeface="Tahoma" panose="020B0604030504040204" pitchFamily="34" charset="0"/>
                <a:cs typeface="Tahoma" panose="020B0604030504040204" pitchFamily="34" charset="0"/>
              </a:rPr>
              <a:t>parallel normal </a:t>
            </a:r>
          </a:p>
          <a:p>
            <a:pPr marL="742950" lvl="1" indent="-285750">
              <a:buFont typeface="Arial" panose="020B0604020202020204" pitchFamily="34" charset="0"/>
              <a:buChar char="•"/>
            </a:pPr>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If the two graphs are tangent at that point, then their </a:t>
            </a:r>
            <a:r>
              <a:rPr lang="en-US" sz="85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normal vectors </a:t>
            </a:r>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must be </a:t>
            </a:r>
            <a:r>
              <a:rPr lang="en-US" sz="85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parallel</a:t>
            </a:r>
          </a:p>
          <a:p>
            <a:pPr marL="1200150" lvl="2" indent="-285750">
              <a:buFont typeface="Arial" panose="020B0604020202020204" pitchFamily="34" charset="0"/>
              <a:buChar char="•"/>
            </a:pP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Normal vectors must be </a:t>
            </a:r>
            <a:r>
              <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rPr>
              <a:t>scalar multiples</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 </a:t>
            </a:r>
            <a:r>
              <a:rPr lang="en-US" sz="850" b="1" dirty="0">
                <a:latin typeface="Tahoma" panose="020B0604030504040204" pitchFamily="34" charset="0"/>
                <a:ea typeface="Tahoma" panose="020B0604030504040204" pitchFamily="34" charset="0"/>
                <a:cs typeface="Tahoma" panose="020B0604030504040204" pitchFamily="34" charset="0"/>
              </a:rPr>
              <a:t>contour plot </a:t>
            </a:r>
            <a:r>
              <a:rPr lang="en-US" sz="850" dirty="0">
                <a:latin typeface="Tahoma" panose="020B0604030504040204" pitchFamily="34" charset="0"/>
                <a:ea typeface="Tahoma" panose="020B0604030504040204" pitchFamily="34" charset="0"/>
                <a:cs typeface="Tahoma" panose="020B0604030504040204" pitchFamily="34" charset="0"/>
              </a:rPr>
              <a:t>allows us to visualize whether the surface is at a max. or min. based on the specific constraint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Normal to level curves of f(</a:t>
            </a:r>
            <a:r>
              <a:rPr lang="en-US" sz="850" dirty="0" err="1">
                <a:latin typeface="Tahoma" panose="020B0604030504040204" pitchFamily="34" charset="0"/>
                <a:ea typeface="Tahoma" panose="020B0604030504040204" pitchFamily="34" charset="0"/>
                <a:cs typeface="Tahoma" panose="020B0604030504040204" pitchFamily="34" charset="0"/>
              </a:rPr>
              <a:t>x,y</a:t>
            </a:r>
            <a:r>
              <a:rPr lang="en-US" sz="850" dirty="0">
                <a:latin typeface="Tahoma" panose="020B0604030504040204" pitchFamily="34" charset="0"/>
                <a:ea typeface="Tahoma" panose="020B0604030504040204" pitchFamily="34" charset="0"/>
                <a:cs typeface="Tahoma" panose="020B0604030504040204" pitchFamily="34" charset="0"/>
              </a:rPr>
              <a:t>) = Normal to level curves of g(</a:t>
            </a:r>
            <a:r>
              <a:rPr lang="en-US" sz="850" dirty="0" err="1">
                <a:latin typeface="Tahoma" panose="020B0604030504040204" pitchFamily="34" charset="0"/>
                <a:ea typeface="Tahoma" panose="020B0604030504040204" pitchFamily="34" charset="0"/>
                <a:cs typeface="Tahoma" panose="020B0604030504040204" pitchFamily="34" charset="0"/>
              </a:rPr>
              <a:t>x,y</a:t>
            </a:r>
            <a:r>
              <a:rPr lang="en-US" sz="85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 </a:t>
            </a:r>
            <a:r>
              <a:rPr lang="en-US" sz="850" b="1" dirty="0">
                <a:latin typeface="Tahoma" panose="020B0604030504040204" pitchFamily="34" charset="0"/>
                <a:ea typeface="Tahoma" panose="020B0604030504040204" pitchFamily="34" charset="0"/>
                <a:cs typeface="Tahoma" panose="020B0604030504040204" pitchFamily="34" charset="0"/>
              </a:rPr>
              <a:t>gradient</a:t>
            </a:r>
            <a:r>
              <a:rPr lang="en-US" sz="850" dirty="0">
                <a:latin typeface="Tahoma" panose="020B0604030504040204" pitchFamily="34" charset="0"/>
                <a:ea typeface="Tahoma" panose="020B0604030504040204" pitchFamily="34" charset="0"/>
                <a:cs typeface="Tahoma" panose="020B0604030504040204" pitchFamily="34" charset="0"/>
              </a:rPr>
              <a:t> provides normal vectors to level curves</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At the </a:t>
            </a:r>
            <a:r>
              <a:rPr lang="en-US" sz="850" b="1" dirty="0">
                <a:latin typeface="Tahoma" panose="020B0604030504040204" pitchFamily="34" charset="0"/>
                <a:ea typeface="Tahoma" panose="020B0604030504040204" pitchFamily="34" charset="0"/>
                <a:cs typeface="Tahoma" panose="020B0604030504040204" pitchFamily="34" charset="0"/>
              </a:rPr>
              <a:t>optimum</a:t>
            </a:r>
            <a:r>
              <a:rPr lang="en-US" sz="850" dirty="0">
                <a:latin typeface="Tahoma" panose="020B0604030504040204" pitchFamily="34" charset="0"/>
                <a:ea typeface="Tahoma" panose="020B0604030504040204" pitchFamily="34" charset="0"/>
                <a:cs typeface="Tahoma" panose="020B0604030504040204" pitchFamily="34" charset="0"/>
              </a:rPr>
              <a:t>, the gradient of the function is </a:t>
            </a:r>
            <a:r>
              <a:rPr lang="en-US" sz="850" u="sng" dirty="0">
                <a:latin typeface="Tahoma" panose="020B0604030504040204" pitchFamily="34" charset="0"/>
                <a:ea typeface="Tahoma" panose="020B0604030504040204" pitchFamily="34" charset="0"/>
                <a:cs typeface="Tahoma" panose="020B0604030504040204" pitchFamily="34" charset="0"/>
              </a:rPr>
              <a:t>parallel</a:t>
            </a:r>
            <a:r>
              <a:rPr lang="en-US" sz="850" dirty="0">
                <a:latin typeface="Tahoma" panose="020B0604030504040204" pitchFamily="34" charset="0"/>
                <a:ea typeface="Tahoma" panose="020B0604030504040204" pitchFamily="34" charset="0"/>
                <a:cs typeface="Tahoma" panose="020B0604030504040204" pitchFamily="34" charset="0"/>
              </a:rPr>
              <a:t> to the gradient of the constraint</a:t>
            </a:r>
          </a:p>
          <a:p>
            <a:pPr marL="742950" lvl="1" indent="-285750">
              <a:buFont typeface="Arial" panose="020B0604020202020204" pitchFamily="34" charset="0"/>
              <a:buChar char="•"/>
            </a:pPr>
            <a:endParaRPr lang="en-US" sz="100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endPar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lvl="2"/>
            <a:endPar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A66BA7C1-E521-44F8-8CED-EDB44878E02B}"/>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8978" y="1622769"/>
            <a:ext cx="1294476" cy="117333"/>
          </a:xfrm>
          <a:prstGeom prst="rect">
            <a:avLst/>
          </a:prstGeom>
        </p:spPr>
      </p:pic>
      <p:pic>
        <p:nvPicPr>
          <p:cNvPr id="24" name="Picture 23">
            <a:extLst>
              <a:ext uri="{FF2B5EF4-FFF2-40B4-BE49-F238E27FC236}">
                <a16:creationId xmlns:a16="http://schemas.microsoft.com/office/drawing/2014/main" id="{76A8E3BE-5518-4025-9162-BB1DBA39D0E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16407" y="1894119"/>
            <a:ext cx="1079619" cy="128000"/>
          </a:xfrm>
          <a:prstGeom prst="rect">
            <a:avLst/>
          </a:prstGeom>
        </p:spPr>
      </p:pic>
      <p:pic>
        <p:nvPicPr>
          <p:cNvPr id="28" name="Picture 27">
            <a:extLst>
              <a:ext uri="{FF2B5EF4-FFF2-40B4-BE49-F238E27FC236}">
                <a16:creationId xmlns:a16="http://schemas.microsoft.com/office/drawing/2014/main" id="{63F10300-5155-4798-BDC9-37FF20112C9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35893" y="2014422"/>
            <a:ext cx="1212953" cy="128000"/>
          </a:xfrm>
          <a:prstGeom prst="rect">
            <a:avLst/>
          </a:prstGeom>
        </p:spPr>
      </p:pic>
      <p:pic>
        <p:nvPicPr>
          <p:cNvPr id="29" name="Picture 2" descr="Chapter 2, Section 9: Lagrange Multipliers">
            <a:extLst>
              <a:ext uri="{FF2B5EF4-FFF2-40B4-BE49-F238E27FC236}">
                <a16:creationId xmlns:a16="http://schemas.microsoft.com/office/drawing/2014/main" id="{E753EA71-362F-4183-B6B6-300231B9D2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00" y="443668"/>
            <a:ext cx="1700212" cy="11725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391BE73B-610B-4829-A102-217ACFB1B667}"/>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13295" y="1761128"/>
            <a:ext cx="613333" cy="128762"/>
          </a:xfrm>
          <a:prstGeom prst="rect">
            <a:avLst/>
          </a:prstGeom>
        </p:spPr>
      </p:pic>
      <p:pic>
        <p:nvPicPr>
          <p:cNvPr id="41" name="Picture 4" descr="Lagrange multiplier - Wikipedia">
            <a:extLst>
              <a:ext uri="{FF2B5EF4-FFF2-40B4-BE49-F238E27FC236}">
                <a16:creationId xmlns:a16="http://schemas.microsoft.com/office/drawing/2014/main" id="{6BB52F06-9CD7-422A-B11C-1A6A61BE4D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2121420"/>
            <a:ext cx="1588752" cy="114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7429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Planes in 3-space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11</a:t>
            </a:fld>
            <a:r>
              <a:rPr spc="-55" dirty="0"/>
              <a:t> </a:t>
            </a:r>
            <a:r>
              <a:rPr spc="35" dirty="0"/>
              <a:t>/</a:t>
            </a:r>
            <a:endParaRPr spc="-55" dirty="0"/>
          </a:p>
        </p:txBody>
      </p:sp>
      <p:pic>
        <p:nvPicPr>
          <p:cNvPr id="1026" name="Picture 2" descr="Distance between two parallel Planes in 3-D - GeeksforGeeks">
            <a:extLst>
              <a:ext uri="{FF2B5EF4-FFF2-40B4-BE49-F238E27FC236}">
                <a16:creationId xmlns:a16="http://schemas.microsoft.com/office/drawing/2014/main" id="{7CA0AE4E-120E-4CB7-BC0A-67D47996581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056" r="19722"/>
          <a:stretch/>
        </p:blipFill>
        <p:spPr bwMode="auto">
          <a:xfrm>
            <a:off x="247651" y="433919"/>
            <a:ext cx="1828800" cy="15816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EFDE7C7-A1F4-49CF-B591-608ADA73278E}"/>
                  </a:ext>
                </a:extLst>
              </p:cNvPr>
              <p:cNvSpPr txBox="1"/>
              <p:nvPr/>
            </p:nvSpPr>
            <p:spPr>
              <a:xfrm>
                <a:off x="1535976" y="688028"/>
                <a:ext cx="2959848" cy="2431435"/>
              </a:xfrm>
              <a:prstGeom prst="rect">
                <a:avLst/>
              </a:prstGeom>
              <a:noFill/>
            </p:spPr>
            <p:txBody>
              <a:bodyPr wrap="square" rtlCol="0">
                <a:spAutoFit/>
              </a:bodyPr>
              <a:lstStyle/>
              <a:p>
                <a:pPr marL="742950" lvl="1" indent="-285750">
                  <a:buFont typeface="Arial" panose="020B0604020202020204" pitchFamily="34" charset="0"/>
                  <a:buChar char="•"/>
                </a:pP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Notice:</a:t>
                </a:r>
              </a:p>
              <a:p>
                <a:pPr marL="742950" lvl="1" indent="-285750">
                  <a:buFont typeface="Arial" panose="020B0604020202020204" pitchFamily="34" charset="0"/>
                  <a:buChar char="•"/>
                </a:pPr>
                <a:endPar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Two planes are || if normal vectors are ||</a:t>
                </a: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Two planes are </a:t>
                </a:r>
                <a14:m>
                  <m:oMath xmlns:m="http://schemas.openxmlformats.org/officeDocument/2006/math">
                    <m:r>
                      <a:rPr lang="en-US" sz="75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 if their normal vectors are </a:t>
                </a:r>
                <a14:m>
                  <m:oMath xmlns:m="http://schemas.openxmlformats.org/officeDocument/2006/math">
                    <m:r>
                      <a:rPr lang="en-US" sz="75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Angle b/t planes = angle b/t normal vectors</a:t>
                </a:r>
              </a:p>
              <a:p>
                <a:pPr lvl="2"/>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Two Forms:</a:t>
                </a:r>
              </a:p>
              <a:p>
                <a:pPr marL="742950" lvl="1" indent="-285750">
                  <a:buFont typeface="Arial" panose="020B0604020202020204" pitchFamily="34" charset="0"/>
                  <a:buChar char="•"/>
                </a:pPr>
                <a:endPar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Vector form: </a:t>
                </a:r>
                <a14:m>
                  <m:oMath xmlns:m="http://schemas.openxmlformats.org/officeDocument/2006/math">
                    <m:r>
                      <a:rPr lang="en-US" sz="750" b="1"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𝒏</m:t>
                    </m:r>
                    <m:r>
                      <a:rPr lang="en-US" sz="750" b="1"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𝑥</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𝑦</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𝑧</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𝑑</m:t>
                    </m:r>
                  </m:oMath>
                </a14:m>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Scalar form: </a:t>
                </a:r>
                <a14:m>
                  <m:oMath xmlns:m="http://schemas.openxmlformats.org/officeDocument/2006/math">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𝑎𝑥</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𝑏𝑦</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750" b="0" i="1" u="none" strike="noStrike" baseline="0" dirty="0" err="1">
                        <a:solidFill>
                          <a:schemeClr val="tx1"/>
                        </a:solidFill>
                        <a:latin typeface="Cambria Math" panose="02040503050406030204" pitchFamily="18" charset="0"/>
                        <a:ea typeface="Tahoma" panose="020B0604030504040204" pitchFamily="34" charset="0"/>
                        <a:cs typeface="Tahoma" panose="020B0604030504040204" pitchFamily="34" charset="0"/>
                      </a:rPr>
                      <m:t>𝑐𝑧</m:t>
                    </m:r>
                    <m:r>
                      <a:rPr lang="en-US" sz="750" b="0" i="1" u="none" strike="noStrike" baseline="0" dirty="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750" b="0" i="1" u="none" strike="noStrike" baseline="0" dirty="0">
                        <a:solidFill>
                          <a:schemeClr val="tx1"/>
                        </a:solidFill>
                        <a:latin typeface="Cambria Math" panose="02040503050406030204" pitchFamily="18" charset="0"/>
                        <a:ea typeface="Tahoma" panose="020B0604030504040204" pitchFamily="34" charset="0"/>
                        <a:cs typeface="Tahoma" panose="020B0604030504040204" pitchFamily="34" charset="0"/>
                      </a:rPr>
                      <m:t>𝑑</m:t>
                    </m:r>
                  </m:oMath>
                </a14:m>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2"/>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Typical Types of Plane Problems</a:t>
                </a: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42950" lvl="1" indent="-285750">
                  <a:buFont typeface="Arial" panose="020B0604020202020204" pitchFamily="34" charset="0"/>
                  <a:buChar char="•"/>
                </a:pPr>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Angle between line and a plane</a:t>
                </a:r>
              </a:p>
              <a:p>
                <a:pPr marL="1200150" lvl="2"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Distance between point and a plane</a:t>
                </a:r>
              </a:p>
              <a:p>
                <a:pPr marL="1200150" lvl="2"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Distance between two parallel planes</a:t>
                </a:r>
              </a:p>
              <a:p>
                <a:pPr marL="285750" indent="-2857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9" name="TextBox 18">
                <a:extLst>
                  <a:ext uri="{FF2B5EF4-FFF2-40B4-BE49-F238E27FC236}">
                    <a16:creationId xmlns:a16="http://schemas.microsoft.com/office/drawing/2014/main" id="{2EFDE7C7-A1F4-49CF-B591-608ADA73278E}"/>
                  </a:ext>
                </a:extLst>
              </p:cNvPr>
              <p:cNvSpPr txBox="1">
                <a:spLocks noRot="1" noChangeAspect="1" noMove="1" noResize="1" noEditPoints="1" noAdjustHandles="1" noChangeArrowheads="1" noChangeShapeType="1" noTextEdit="1"/>
              </p:cNvSpPr>
              <p:nvPr/>
            </p:nvSpPr>
            <p:spPr>
              <a:xfrm>
                <a:off x="1535976" y="688028"/>
                <a:ext cx="2959848" cy="2431435"/>
              </a:xfrm>
              <a:prstGeom prst="rect">
                <a:avLst/>
              </a:prstGeom>
              <a:blipFill>
                <a:blip r:embed="rId4"/>
                <a:stretch>
                  <a:fillRect/>
                </a:stretch>
              </a:blipFill>
            </p:spPr>
            <p:txBody>
              <a:bodyPr/>
              <a:lstStyle/>
              <a:p>
                <a:r>
                  <a:rPr lang="en-US">
                    <a:noFill/>
                  </a:rPr>
                  <a:t> </a:t>
                </a:r>
              </a:p>
            </p:txBody>
          </p:sp>
        </mc:Fallback>
      </mc:AlternateContent>
      <p:pic>
        <p:nvPicPr>
          <p:cNvPr id="1028" name="Picture 4" descr="Find a vector parallel to the intersection of the planes $2x-3y+5z=2$ and  $4x+y-3z=7$ - Mathematics Stack Exchange">
            <a:extLst>
              <a:ext uri="{FF2B5EF4-FFF2-40B4-BE49-F238E27FC236}">
                <a16:creationId xmlns:a16="http://schemas.microsoft.com/office/drawing/2014/main" id="{CC7E0431-4013-4DB4-9455-88793C8AC8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522"/>
          <a:stretch/>
        </p:blipFill>
        <p:spPr bwMode="auto">
          <a:xfrm>
            <a:off x="376389" y="1890343"/>
            <a:ext cx="1647572" cy="136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59529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110</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CB9049A8-4FD2-42CE-AC09-4929162E00A0}"/>
              </a:ext>
            </a:extLst>
          </p:cNvPr>
          <p:cNvSpPr txBox="1"/>
          <p:nvPr/>
        </p:nvSpPr>
        <p:spPr>
          <a:xfrm>
            <a:off x="-56666" y="378408"/>
            <a:ext cx="4721347" cy="3331681"/>
          </a:xfrm>
          <a:prstGeom prst="rect">
            <a:avLst/>
          </a:prstGeom>
          <a:noFill/>
        </p:spPr>
        <p:txBody>
          <a:bodyPr wrap="square" rtlCol="0">
            <a:spAutoFit/>
          </a:bodyPr>
          <a:lstStyle/>
          <a:p>
            <a:r>
              <a:rPr lang="en-US" sz="950" u="sng" dirty="0">
                <a:latin typeface="Tahoma" panose="020B0604030504040204" pitchFamily="34" charset="0"/>
                <a:ea typeface="Tahoma" panose="020B0604030504040204" pitchFamily="34" charset="0"/>
                <a:cs typeface="Tahoma" panose="020B0604030504040204" pitchFamily="34" charset="0"/>
              </a:rPr>
              <a:t>General Strategy:</a:t>
            </a:r>
          </a:p>
          <a:p>
            <a:pPr marL="228600" indent="-228600">
              <a:buFont typeface="+mj-lt"/>
              <a:buAutoNum type="arabicPeriod"/>
            </a:pPr>
            <a:r>
              <a:rPr lang="en-US" sz="950" b="1" dirty="0">
                <a:latin typeface="Tahoma" panose="020B0604030504040204" pitchFamily="34" charset="0"/>
                <a:ea typeface="Tahoma" panose="020B0604030504040204" pitchFamily="34" charset="0"/>
                <a:cs typeface="Tahoma" panose="020B0604030504040204" pitchFamily="34" charset="0"/>
              </a:rPr>
              <a:t>Identify the function and the constraint</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Write the constraint in terms of g(</a:t>
            </a:r>
            <a:r>
              <a:rPr lang="en-US" sz="950" dirty="0" err="1">
                <a:latin typeface="Tahoma" panose="020B0604030504040204" pitchFamily="34" charset="0"/>
                <a:ea typeface="Tahoma" panose="020B0604030504040204" pitchFamily="34" charset="0"/>
                <a:cs typeface="Tahoma" panose="020B0604030504040204" pitchFamily="34" charset="0"/>
              </a:rPr>
              <a:t>x,y</a:t>
            </a:r>
            <a:r>
              <a:rPr lang="en-US" sz="950" dirty="0">
                <a:latin typeface="Tahoma" panose="020B0604030504040204" pitchFamily="34" charset="0"/>
                <a:ea typeface="Tahoma" panose="020B0604030504040204" pitchFamily="34" charset="0"/>
                <a:cs typeface="Tahoma" panose="020B0604030504040204" pitchFamily="34" charset="0"/>
              </a:rPr>
              <a:t>) = 0</a:t>
            </a:r>
          </a:p>
          <a:p>
            <a:pPr marL="1143000" lvl="2"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Move constants to one side with the variables and leave the other side equal to zero</a:t>
            </a:r>
          </a:p>
          <a:p>
            <a:pPr marL="228600" indent="-228600">
              <a:buFont typeface="+mj-lt"/>
              <a:buAutoNum type="arabicPeriod"/>
            </a:pPr>
            <a:r>
              <a:rPr lang="en-US" sz="950" b="1" dirty="0">
                <a:latin typeface="Tahoma" panose="020B0604030504040204" pitchFamily="34" charset="0"/>
                <a:ea typeface="Tahoma" panose="020B0604030504040204" pitchFamily="34" charset="0"/>
                <a:cs typeface="Tahoma" panose="020B0604030504040204" pitchFamily="34" charset="0"/>
              </a:rPr>
              <a:t>Write out the appropriate relationship depending on function</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If the function is of two variables such as f(</a:t>
            </a:r>
            <a:r>
              <a:rPr lang="en-US" sz="950" dirty="0" err="1">
                <a:latin typeface="Tahoma" panose="020B0604030504040204" pitchFamily="34" charset="0"/>
                <a:ea typeface="Tahoma" panose="020B0604030504040204" pitchFamily="34" charset="0"/>
                <a:cs typeface="Tahoma" panose="020B0604030504040204" pitchFamily="34" charset="0"/>
              </a:rPr>
              <a:t>x,y</a:t>
            </a:r>
            <a:r>
              <a:rPr lang="en-US" sz="950" dirty="0">
                <a:latin typeface="Tahoma" panose="020B0604030504040204" pitchFamily="34" charset="0"/>
                <a:ea typeface="Tahoma" panose="020B0604030504040204" pitchFamily="34" charset="0"/>
                <a:cs typeface="Tahoma" panose="020B0604030504040204" pitchFamily="34" charset="0"/>
              </a:rPr>
              <a:t>) then the gradient will be </a:t>
            </a:r>
            <a:r>
              <a:rPr lang="en-US" sz="950" b="0" i="0" dirty="0">
                <a:effectLst/>
                <a:latin typeface="Tahoma" panose="020B0604030504040204" pitchFamily="34" charset="0"/>
                <a:ea typeface="Tahoma" panose="020B0604030504040204" pitchFamily="34" charset="0"/>
                <a:cs typeface="Tahoma" panose="020B0604030504040204" pitchFamily="34" charset="0"/>
              </a:rPr>
              <a:t>∇f(</a:t>
            </a:r>
            <a:r>
              <a:rPr lang="en-US" sz="950" b="0" i="0" dirty="0" err="1">
                <a:effectLst/>
                <a:latin typeface="Tahoma" panose="020B0604030504040204" pitchFamily="34" charset="0"/>
                <a:ea typeface="Tahoma" panose="020B0604030504040204" pitchFamily="34" charset="0"/>
                <a:cs typeface="Tahoma" panose="020B0604030504040204" pitchFamily="34" charset="0"/>
              </a:rPr>
              <a:t>x,y</a:t>
            </a:r>
            <a:r>
              <a:rPr lang="en-US" sz="950" b="0" i="0" dirty="0">
                <a:effectLst/>
                <a:latin typeface="Tahoma" panose="020B0604030504040204" pitchFamily="34" charset="0"/>
                <a:ea typeface="Tahoma" panose="020B0604030504040204" pitchFamily="34" charset="0"/>
                <a:cs typeface="Tahoma" panose="020B0604030504040204" pitchFamily="34" charset="0"/>
              </a:rPr>
              <a:t>), thus two components. </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If the function is of three variables such as f(</a:t>
            </a:r>
            <a:r>
              <a:rPr lang="en-US" sz="950" dirty="0" err="1">
                <a:latin typeface="Tahoma" panose="020B0604030504040204" pitchFamily="34" charset="0"/>
                <a:ea typeface="Tahoma" panose="020B0604030504040204" pitchFamily="34" charset="0"/>
                <a:cs typeface="Tahoma" panose="020B0604030504040204" pitchFamily="34" charset="0"/>
              </a:rPr>
              <a:t>x,y,z</a:t>
            </a:r>
            <a:r>
              <a:rPr lang="en-US" sz="950" dirty="0">
                <a:latin typeface="Tahoma" panose="020B0604030504040204" pitchFamily="34" charset="0"/>
                <a:ea typeface="Tahoma" panose="020B0604030504040204" pitchFamily="34" charset="0"/>
                <a:cs typeface="Tahoma" panose="020B0604030504040204" pitchFamily="34" charset="0"/>
              </a:rPr>
              <a:t>) then the gradient will be </a:t>
            </a:r>
            <a:r>
              <a:rPr lang="en-US" sz="950" b="0" i="0" dirty="0">
                <a:effectLst/>
                <a:latin typeface="Tahoma" panose="020B0604030504040204" pitchFamily="34" charset="0"/>
                <a:ea typeface="Tahoma" panose="020B0604030504040204" pitchFamily="34" charset="0"/>
                <a:cs typeface="Tahoma" panose="020B0604030504040204" pitchFamily="34" charset="0"/>
              </a:rPr>
              <a:t>∇f(</a:t>
            </a:r>
            <a:r>
              <a:rPr lang="en-US" sz="950" b="0" i="0" dirty="0" err="1">
                <a:effectLst/>
                <a:latin typeface="Tahoma" panose="020B0604030504040204" pitchFamily="34" charset="0"/>
                <a:ea typeface="Tahoma" panose="020B0604030504040204" pitchFamily="34" charset="0"/>
                <a:cs typeface="Tahoma" panose="020B0604030504040204" pitchFamily="34" charset="0"/>
              </a:rPr>
              <a:t>x,y,z</a:t>
            </a:r>
            <a:r>
              <a:rPr lang="en-US" sz="950" dirty="0">
                <a:latin typeface="Tahoma" panose="020B0604030504040204" pitchFamily="34" charset="0"/>
                <a:ea typeface="Tahoma" panose="020B0604030504040204" pitchFamily="34" charset="0"/>
                <a:cs typeface="Tahoma" panose="020B0604030504040204" pitchFamily="34" charset="0"/>
              </a:rPr>
              <a:t>), thus three components. (etc.)</a:t>
            </a:r>
          </a:p>
          <a:p>
            <a:pPr marL="1143000" lvl="2" indent="-228600">
              <a:buFont typeface="Arial" panose="020B0604020202020204" pitchFamily="34" charset="0"/>
              <a:buChar char="•"/>
            </a:pPr>
            <a:r>
              <a:rPr lang="en-US" sz="950" b="0" i="0" dirty="0">
                <a:effectLst/>
                <a:latin typeface="Tahoma" panose="020B0604030504040204" pitchFamily="34" charset="0"/>
                <a:ea typeface="Tahoma" panose="020B0604030504040204" pitchFamily="34" charset="0"/>
                <a:cs typeface="Tahoma" panose="020B0604030504040204" pitchFamily="34" charset="0"/>
              </a:rPr>
              <a:t>Model the number of variables in the constraint according to the number of variables in the function</a:t>
            </a:r>
          </a:p>
          <a:p>
            <a:pPr marL="1143000" lvl="2"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Associate </a:t>
            </a:r>
            <a:r>
              <a:rPr lang="el-GR" sz="950" b="0" i="0" dirty="0">
                <a:effectLst/>
                <a:latin typeface="Tahoma" panose="020B0604030504040204" pitchFamily="34" charset="0"/>
                <a:ea typeface="Tahoma" panose="020B0604030504040204" pitchFamily="34" charset="0"/>
                <a:cs typeface="Tahoma" panose="020B0604030504040204" pitchFamily="34" charset="0"/>
              </a:rPr>
              <a:t>λ</a:t>
            </a:r>
            <a:r>
              <a:rPr lang="en-US" sz="950" dirty="0">
                <a:latin typeface="Tahoma" panose="020B0604030504040204" pitchFamily="34" charset="0"/>
                <a:ea typeface="Tahoma" panose="020B0604030504040204" pitchFamily="34" charset="0"/>
                <a:cs typeface="Tahoma" panose="020B0604030504040204" pitchFamily="34" charset="0"/>
              </a:rPr>
              <a:t> to the constraint function (g(</a:t>
            </a:r>
            <a:r>
              <a:rPr lang="en-US" sz="950" dirty="0" err="1">
                <a:latin typeface="Tahoma" panose="020B0604030504040204" pitchFamily="34" charset="0"/>
                <a:ea typeface="Tahoma" panose="020B0604030504040204" pitchFamily="34" charset="0"/>
                <a:cs typeface="Tahoma" panose="020B0604030504040204" pitchFamily="34" charset="0"/>
              </a:rPr>
              <a:t>x,y</a:t>
            </a:r>
            <a:r>
              <a:rPr lang="en-US" sz="950" dirty="0">
                <a:latin typeface="Tahoma" panose="020B0604030504040204" pitchFamily="34" charset="0"/>
                <a:ea typeface="Tahoma" panose="020B0604030504040204" pitchFamily="34" charset="0"/>
                <a:cs typeface="Tahoma" panose="020B0604030504040204" pitchFamily="34" charset="0"/>
              </a:rPr>
              <a:t>) = c or g(</a:t>
            </a:r>
            <a:r>
              <a:rPr lang="en-US" sz="950" dirty="0" err="1">
                <a:latin typeface="Tahoma" panose="020B0604030504040204" pitchFamily="34" charset="0"/>
                <a:ea typeface="Tahoma" panose="020B0604030504040204" pitchFamily="34" charset="0"/>
                <a:cs typeface="Tahoma" panose="020B0604030504040204" pitchFamily="34" charset="0"/>
              </a:rPr>
              <a:t>x,y,z</a:t>
            </a:r>
            <a:r>
              <a:rPr lang="en-US" sz="950" dirty="0">
                <a:latin typeface="Tahoma" panose="020B0604030504040204" pitchFamily="34" charset="0"/>
                <a:ea typeface="Tahoma" panose="020B0604030504040204" pitchFamily="34" charset="0"/>
                <a:cs typeface="Tahoma" panose="020B0604030504040204" pitchFamily="34" charset="0"/>
              </a:rPr>
              <a:t>)=c)</a:t>
            </a:r>
          </a:p>
          <a:p>
            <a:pPr marL="228600" indent="-228600">
              <a:buFont typeface="+mj-lt"/>
              <a:buAutoNum type="arabicPeriod"/>
            </a:pPr>
            <a:r>
              <a:rPr lang="en-US" sz="950" b="1" dirty="0">
                <a:latin typeface="Tahoma" panose="020B0604030504040204" pitchFamily="34" charset="0"/>
                <a:ea typeface="Tahoma" panose="020B0604030504040204" pitchFamily="34" charset="0"/>
                <a:cs typeface="Tahoma" panose="020B0604030504040204" pitchFamily="34" charset="0"/>
              </a:rPr>
              <a:t>Solve for </a:t>
            </a:r>
            <a:r>
              <a:rPr lang="el-GR" sz="950" b="1" i="0" dirty="0">
                <a:effectLst/>
                <a:latin typeface="Tahoma" panose="020B0604030504040204" pitchFamily="34" charset="0"/>
                <a:ea typeface="Tahoma" panose="020B0604030504040204" pitchFamily="34" charset="0"/>
                <a:cs typeface="Tahoma" panose="020B0604030504040204" pitchFamily="34" charset="0"/>
              </a:rPr>
              <a:t>λ</a:t>
            </a:r>
            <a:r>
              <a:rPr lang="en-US" sz="950" b="1" i="0" dirty="0">
                <a:effectLst/>
                <a:latin typeface="Tahoma" panose="020B0604030504040204" pitchFamily="34" charset="0"/>
                <a:ea typeface="Tahoma" panose="020B0604030504040204" pitchFamily="34" charset="0"/>
                <a:cs typeface="Tahoma" panose="020B0604030504040204" pitchFamily="34" charset="0"/>
              </a:rPr>
              <a:t> and then s</a:t>
            </a:r>
            <a:r>
              <a:rPr lang="en-US" sz="950" b="1" dirty="0">
                <a:latin typeface="Tahoma" panose="020B0604030504040204" pitchFamily="34" charset="0"/>
                <a:ea typeface="Tahoma" panose="020B0604030504040204" pitchFamily="34" charset="0"/>
                <a:cs typeface="Tahoma" panose="020B0604030504040204" pitchFamily="34" charset="0"/>
              </a:rPr>
              <a:t>olve for x &amp; y (generally)</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There are cases where tricky manipulation is required such as multiplying equations derived from</a:t>
            </a:r>
            <a:r>
              <a:rPr lang="en-US" sz="950" b="0" i="0" dirty="0">
                <a:effectLst/>
                <a:latin typeface="Tahoma" panose="020B0604030504040204" pitchFamily="34" charset="0"/>
                <a:ea typeface="Tahoma" panose="020B0604030504040204" pitchFamily="34" charset="0"/>
                <a:cs typeface="Tahoma" panose="020B0604030504040204" pitchFamily="34" charset="0"/>
              </a:rPr>
              <a:t> ∇f= </a:t>
            </a:r>
            <a:r>
              <a:rPr lang="el-GR" sz="950" b="0" i="0" dirty="0">
                <a:effectLst/>
                <a:latin typeface="Tahoma" panose="020B0604030504040204" pitchFamily="34" charset="0"/>
                <a:ea typeface="Tahoma" panose="020B0604030504040204" pitchFamily="34" charset="0"/>
                <a:cs typeface="Tahoma" panose="020B0604030504040204" pitchFamily="34" charset="0"/>
              </a:rPr>
              <a:t>λ</a:t>
            </a:r>
            <a:r>
              <a:rPr lang="en-US" sz="950" b="0" i="0" dirty="0">
                <a:effectLst/>
                <a:latin typeface="Tahoma" panose="020B0604030504040204" pitchFamily="34" charset="0"/>
                <a:ea typeface="Tahoma" panose="020B0604030504040204" pitchFamily="34" charset="0"/>
                <a:cs typeface="Tahoma" panose="020B0604030504040204" pitchFamily="34" charset="0"/>
              </a:rPr>
              <a:t>∇g</a:t>
            </a:r>
            <a:r>
              <a:rPr lang="en-US" sz="950" dirty="0">
                <a:latin typeface="Tahoma" panose="020B0604030504040204" pitchFamily="34" charset="0"/>
                <a:ea typeface="Tahoma" panose="020B0604030504040204" pitchFamily="34" charset="0"/>
                <a:cs typeface="Tahoma" panose="020B0604030504040204" pitchFamily="34" charset="0"/>
              </a:rPr>
              <a:t> in order to plug in values for the constraint</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Some cases require solving for one equation derived from </a:t>
            </a:r>
            <a:r>
              <a:rPr lang="en-US" sz="950" b="0" i="0" dirty="0">
                <a:effectLst/>
                <a:latin typeface="Tahoma" panose="020B0604030504040204" pitchFamily="34" charset="0"/>
                <a:ea typeface="Tahoma" panose="020B0604030504040204" pitchFamily="34" charset="0"/>
                <a:cs typeface="Tahoma" panose="020B0604030504040204" pitchFamily="34" charset="0"/>
              </a:rPr>
              <a:t>∇f= </a:t>
            </a:r>
            <a:r>
              <a:rPr lang="el-GR" sz="950" b="0" i="0" dirty="0">
                <a:effectLst/>
                <a:latin typeface="Tahoma" panose="020B0604030504040204" pitchFamily="34" charset="0"/>
                <a:ea typeface="Tahoma" panose="020B0604030504040204" pitchFamily="34" charset="0"/>
                <a:cs typeface="Tahoma" panose="020B0604030504040204" pitchFamily="34" charset="0"/>
              </a:rPr>
              <a:t>λ</a:t>
            </a:r>
            <a:r>
              <a:rPr lang="en-US" sz="950" b="0" i="0" dirty="0">
                <a:effectLst/>
                <a:latin typeface="Tahoma" panose="020B0604030504040204" pitchFamily="34" charset="0"/>
                <a:ea typeface="Tahoma" panose="020B0604030504040204" pitchFamily="34" charset="0"/>
                <a:cs typeface="Tahoma" panose="020B0604030504040204" pitchFamily="34" charset="0"/>
              </a:rPr>
              <a:t>∇g</a:t>
            </a:r>
            <a:r>
              <a:rPr lang="en-US" sz="950" dirty="0">
                <a:latin typeface="Tahoma" panose="020B0604030504040204" pitchFamily="34" charset="0"/>
                <a:ea typeface="Tahoma" panose="020B0604030504040204" pitchFamily="34" charset="0"/>
                <a:cs typeface="Tahoma" panose="020B0604030504040204" pitchFamily="34" charset="0"/>
              </a:rPr>
              <a:t> and using it by plugging that equation into the remaining equations</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lvl="2"/>
            <a:endParaRPr lang="en-US" sz="1000" b="0" i="0"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0406290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111</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A3EC6C1C-D38F-4755-9338-3907721E8C24}"/>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706666" y="2148601"/>
            <a:ext cx="1194667" cy="134095"/>
          </a:xfrm>
          <a:prstGeom prst="rect">
            <a:avLst/>
          </a:prstGeom>
        </p:spPr>
      </p:pic>
      <p:pic>
        <p:nvPicPr>
          <p:cNvPr id="18" name="Picture 17">
            <a:extLst>
              <a:ext uri="{FF2B5EF4-FFF2-40B4-BE49-F238E27FC236}">
                <a16:creationId xmlns:a16="http://schemas.microsoft.com/office/drawing/2014/main" id="{FC409850-1507-4E54-8094-2FD1FACF6BBE}"/>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619275" y="840331"/>
            <a:ext cx="1418667" cy="134095"/>
          </a:xfrm>
          <a:prstGeom prst="rect">
            <a:avLst/>
          </a:prstGeom>
        </p:spPr>
      </p:pic>
      <p:pic>
        <p:nvPicPr>
          <p:cNvPr id="20" name="Picture 19">
            <a:extLst>
              <a:ext uri="{FF2B5EF4-FFF2-40B4-BE49-F238E27FC236}">
                <a16:creationId xmlns:a16="http://schemas.microsoft.com/office/drawing/2014/main" id="{61591F7B-0528-48B5-A209-BFD22CA33CA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83811" y="1030130"/>
            <a:ext cx="2440381" cy="153905"/>
          </a:xfrm>
          <a:prstGeom prst="rect">
            <a:avLst/>
          </a:prstGeom>
        </p:spPr>
      </p:pic>
      <p:pic>
        <p:nvPicPr>
          <p:cNvPr id="22" name="Picture 21">
            <a:extLst>
              <a:ext uri="{FF2B5EF4-FFF2-40B4-BE49-F238E27FC236}">
                <a16:creationId xmlns:a16="http://schemas.microsoft.com/office/drawing/2014/main" id="{2EA138C0-CE2C-4D7A-BABE-0EE6E566DCA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52771" y="1269478"/>
            <a:ext cx="1928381" cy="139429"/>
          </a:xfrm>
          <a:prstGeom prst="rect">
            <a:avLst/>
          </a:prstGeom>
        </p:spPr>
      </p:pic>
      <p:sp>
        <p:nvSpPr>
          <p:cNvPr id="23" name="Rectangle 22">
            <a:extLst>
              <a:ext uri="{FF2B5EF4-FFF2-40B4-BE49-F238E27FC236}">
                <a16:creationId xmlns:a16="http://schemas.microsoft.com/office/drawing/2014/main" id="{B62D476A-64F4-4344-A3CD-C6AC85269D24}"/>
              </a:ext>
            </a:extLst>
          </p:cNvPr>
          <p:cNvSpPr/>
          <p:nvPr/>
        </p:nvSpPr>
        <p:spPr>
          <a:xfrm>
            <a:off x="925963" y="749411"/>
            <a:ext cx="2756079" cy="720459"/>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C742CB4-C0C1-4047-9AF1-7994E652D0CB}"/>
              </a:ext>
            </a:extLst>
          </p:cNvPr>
          <p:cNvSpPr txBox="1"/>
          <p:nvPr/>
        </p:nvSpPr>
        <p:spPr>
          <a:xfrm>
            <a:off x="189300" y="928507"/>
            <a:ext cx="830662" cy="338554"/>
          </a:xfrm>
          <a:prstGeom prst="rect">
            <a:avLst/>
          </a:prstGeom>
          <a:noFill/>
        </p:spPr>
        <p:txBody>
          <a:bodyPr wrap="square" rtlCol="0">
            <a:spAutoFit/>
          </a:bodyPr>
          <a:lstStyle/>
          <a:p>
            <a:r>
              <a:rPr lang="en-US" sz="800" dirty="0">
                <a:latin typeface="Tahoma" panose="020B0604030504040204" pitchFamily="34" charset="0"/>
                <a:ea typeface="Tahoma" panose="020B0604030504040204" pitchFamily="34" charset="0"/>
                <a:cs typeface="Tahoma" panose="020B0604030504040204" pitchFamily="34" charset="0"/>
              </a:rPr>
              <a:t>3 variable  function:</a:t>
            </a:r>
          </a:p>
        </p:txBody>
      </p:sp>
      <p:sp>
        <p:nvSpPr>
          <p:cNvPr id="26" name="Rectangle 25">
            <a:extLst>
              <a:ext uri="{FF2B5EF4-FFF2-40B4-BE49-F238E27FC236}">
                <a16:creationId xmlns:a16="http://schemas.microsoft.com/office/drawing/2014/main" id="{39A2256A-7C5E-4A7C-A5EB-3E265AC21C48}"/>
              </a:ext>
            </a:extLst>
          </p:cNvPr>
          <p:cNvSpPr/>
          <p:nvPr/>
        </p:nvSpPr>
        <p:spPr>
          <a:xfrm>
            <a:off x="925961" y="2096770"/>
            <a:ext cx="2756079" cy="614570"/>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B8502386-6EF1-402D-956F-1552323E8EE3}"/>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376380" y="2330863"/>
            <a:ext cx="1855238" cy="153905"/>
          </a:xfrm>
          <a:prstGeom prst="rect">
            <a:avLst/>
          </a:prstGeom>
        </p:spPr>
      </p:pic>
      <p:pic>
        <p:nvPicPr>
          <p:cNvPr id="34" name="Picture 33">
            <a:extLst>
              <a:ext uri="{FF2B5EF4-FFF2-40B4-BE49-F238E27FC236}">
                <a16:creationId xmlns:a16="http://schemas.microsoft.com/office/drawing/2014/main" id="{D33C7DA0-3AE9-4BA9-8801-0587FA8D24E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683047" y="2530461"/>
            <a:ext cx="1218286" cy="139429"/>
          </a:xfrm>
          <a:prstGeom prst="rect">
            <a:avLst/>
          </a:prstGeom>
        </p:spPr>
      </p:pic>
      <p:sp>
        <p:nvSpPr>
          <p:cNvPr id="36" name="TextBox 35">
            <a:extLst>
              <a:ext uri="{FF2B5EF4-FFF2-40B4-BE49-F238E27FC236}">
                <a16:creationId xmlns:a16="http://schemas.microsoft.com/office/drawing/2014/main" id="{91229CD2-A024-4386-95CC-CF9B8E632FB6}"/>
              </a:ext>
            </a:extLst>
          </p:cNvPr>
          <p:cNvSpPr txBox="1"/>
          <p:nvPr/>
        </p:nvSpPr>
        <p:spPr>
          <a:xfrm>
            <a:off x="243153" y="2258083"/>
            <a:ext cx="830662" cy="338554"/>
          </a:xfrm>
          <a:prstGeom prst="rect">
            <a:avLst/>
          </a:prstGeom>
          <a:noFill/>
        </p:spPr>
        <p:txBody>
          <a:bodyPr wrap="square" rtlCol="0">
            <a:spAutoFit/>
          </a:bodyPr>
          <a:lstStyle/>
          <a:p>
            <a:r>
              <a:rPr lang="en-US" sz="800" dirty="0">
                <a:latin typeface="Tahoma" panose="020B0604030504040204" pitchFamily="34" charset="0"/>
                <a:ea typeface="Tahoma" panose="020B0604030504040204" pitchFamily="34" charset="0"/>
                <a:cs typeface="Tahoma" panose="020B0604030504040204" pitchFamily="34" charset="0"/>
              </a:rPr>
              <a:t>2 variable function:</a:t>
            </a:r>
          </a:p>
        </p:txBody>
      </p:sp>
      <p:sp>
        <p:nvSpPr>
          <p:cNvPr id="37" name="TextBox 36">
            <a:extLst>
              <a:ext uri="{FF2B5EF4-FFF2-40B4-BE49-F238E27FC236}">
                <a16:creationId xmlns:a16="http://schemas.microsoft.com/office/drawing/2014/main" id="{C60D4204-B070-439F-9EAC-7588045F32FE}"/>
              </a:ext>
            </a:extLst>
          </p:cNvPr>
          <p:cNvSpPr txBox="1"/>
          <p:nvPr/>
        </p:nvSpPr>
        <p:spPr>
          <a:xfrm>
            <a:off x="717197" y="2751313"/>
            <a:ext cx="3222822" cy="369332"/>
          </a:xfrm>
          <a:prstGeom prst="rect">
            <a:avLst/>
          </a:prstGeom>
          <a:noFill/>
        </p:spPr>
        <p:txBody>
          <a:bodyPr wrap="square" rtlCol="0">
            <a:spAutoFit/>
          </a:bodyPr>
          <a:lstStyle/>
          <a:p>
            <a:pPr algn="ctr"/>
            <a:r>
              <a:rPr lang="en-US" sz="900" dirty="0">
                <a:latin typeface="Tahoma" panose="020B0604030504040204" pitchFamily="34" charset="0"/>
                <a:ea typeface="Tahoma" panose="020B0604030504040204" pitchFamily="34" charset="0"/>
                <a:cs typeface="Tahoma" panose="020B0604030504040204" pitchFamily="34" charset="0"/>
              </a:rPr>
              <a:t>Gradient in 2D on </a:t>
            </a:r>
            <a:r>
              <a:rPr lang="en-US" sz="900" dirty="0" err="1">
                <a:latin typeface="Tahoma" panose="020B0604030504040204" pitchFamily="34" charset="0"/>
                <a:ea typeface="Tahoma" panose="020B0604030504040204" pitchFamily="34" charset="0"/>
                <a:cs typeface="Tahoma" panose="020B0604030504040204" pitchFamily="34" charset="0"/>
              </a:rPr>
              <a:t>xy</a:t>
            </a:r>
            <a:r>
              <a:rPr lang="en-US" sz="900" dirty="0">
                <a:latin typeface="Tahoma" panose="020B0604030504040204" pitchFamily="34" charset="0"/>
                <a:ea typeface="Tahoma" panose="020B0604030504040204" pitchFamily="34" charset="0"/>
                <a:cs typeface="Tahoma" panose="020B0604030504040204" pitchFamily="34" charset="0"/>
              </a:rPr>
              <a:t>-plane (2D vector)</a:t>
            </a:r>
          </a:p>
          <a:p>
            <a:pPr algn="ctr"/>
            <a:r>
              <a:rPr lang="en-US" sz="900" dirty="0">
                <a:latin typeface="Tahoma" panose="020B0604030504040204" pitchFamily="34" charset="0"/>
                <a:ea typeface="Tahoma" panose="020B0604030504040204" pitchFamily="34" charset="0"/>
                <a:cs typeface="Tahoma" panose="020B0604030504040204" pitchFamily="34" charset="0"/>
              </a:rPr>
              <a:t>3D surface</a:t>
            </a:r>
          </a:p>
        </p:txBody>
      </p:sp>
      <p:sp>
        <p:nvSpPr>
          <p:cNvPr id="41" name="TextBox 40">
            <a:extLst>
              <a:ext uri="{FF2B5EF4-FFF2-40B4-BE49-F238E27FC236}">
                <a16:creationId xmlns:a16="http://schemas.microsoft.com/office/drawing/2014/main" id="{256572A0-C091-4A04-8D69-DD2F50FD6257}"/>
              </a:ext>
            </a:extLst>
          </p:cNvPr>
          <p:cNvSpPr txBox="1"/>
          <p:nvPr/>
        </p:nvSpPr>
        <p:spPr>
          <a:xfrm>
            <a:off x="1153108" y="1458068"/>
            <a:ext cx="2484058" cy="369332"/>
          </a:xfrm>
          <a:prstGeom prst="rect">
            <a:avLst/>
          </a:prstGeom>
          <a:noFill/>
        </p:spPr>
        <p:txBody>
          <a:bodyPr wrap="square" rtlCol="0">
            <a:spAutoFit/>
          </a:bodyPr>
          <a:lstStyle/>
          <a:p>
            <a:pPr algn="ctr"/>
            <a:r>
              <a:rPr lang="en-US" sz="900" dirty="0">
                <a:latin typeface="Tahoma" panose="020B0604030504040204" pitchFamily="34" charset="0"/>
                <a:ea typeface="Tahoma" panose="020B0604030504040204" pitchFamily="34" charset="0"/>
                <a:cs typeface="Tahoma" panose="020B0604030504040204" pitchFamily="34" charset="0"/>
              </a:rPr>
              <a:t>Gradient in 3D on </a:t>
            </a:r>
            <a:r>
              <a:rPr lang="en-US" sz="900" dirty="0" err="1">
                <a:latin typeface="Tahoma" panose="020B0604030504040204" pitchFamily="34" charset="0"/>
                <a:ea typeface="Tahoma" panose="020B0604030504040204" pitchFamily="34" charset="0"/>
                <a:cs typeface="Tahoma" panose="020B0604030504040204" pitchFamily="34" charset="0"/>
              </a:rPr>
              <a:t>xyz</a:t>
            </a:r>
            <a:r>
              <a:rPr lang="en-US" sz="900" dirty="0">
                <a:latin typeface="Tahoma" panose="020B0604030504040204" pitchFamily="34" charset="0"/>
                <a:ea typeface="Tahoma" panose="020B0604030504040204" pitchFamily="34" charset="0"/>
                <a:cs typeface="Tahoma" panose="020B0604030504040204" pitchFamily="34" charset="0"/>
              </a:rPr>
              <a:t>-planes (3D vector) higher dimensional surface </a:t>
            </a:r>
          </a:p>
        </p:txBody>
      </p:sp>
    </p:spTree>
    <p:extLst>
      <p:ext uri="{BB962C8B-B14F-4D97-AF65-F5344CB8AC3E}">
        <p14:creationId xmlns:p14="http://schemas.microsoft.com/office/powerpoint/2010/main" val="37740683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chemeClr val="bg1"/>
                </a:solidFill>
                <a:latin typeface="Tahoma"/>
                <a:cs typeface="Tahoma"/>
                <a:hlinkClick r:id="rId5">
                  <a:extLst>
                    <a:ext uri="{A12FA001-AC4F-418D-AE19-62706E023703}">
                      <ahyp:hlinkClr xmlns:ahyp="http://schemas.microsoft.com/office/drawing/2018/hyperlinkcolor" val="tx"/>
                    </a:ext>
                  </a:extLst>
                </a:hlinkClick>
              </a:rPr>
              <a:t>Lagrange Multipliers (Visual)</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112</a:t>
            </a:fld>
            <a:r>
              <a:rPr spc="-55" dirty="0"/>
              <a:t> </a:t>
            </a:r>
            <a:r>
              <a:rPr spc="35" dirty="0"/>
              <a:t>/</a:t>
            </a:r>
            <a:r>
              <a:rPr spc="-15" dirty="0"/>
              <a:t> </a:t>
            </a:r>
            <a:r>
              <a:rPr lang="en-US" spc="-55" dirty="0"/>
              <a:t>11</a:t>
            </a:r>
            <a:endParaRPr spc="-55" dirty="0"/>
          </a:p>
        </p:txBody>
      </p:sp>
      <p:pic>
        <p:nvPicPr>
          <p:cNvPr id="15" name="Constrained optimization introduction">
            <a:hlinkClick r:id="" action="ppaction://media"/>
            <a:extLst>
              <a:ext uri="{FF2B5EF4-FFF2-40B4-BE49-F238E27FC236}">
                <a16:creationId xmlns:a16="http://schemas.microsoft.com/office/drawing/2014/main" id="{D3298B0A-CD3D-4ECE-9C0A-C0DB45C348A5}"/>
              </a:ext>
            </a:extLst>
          </p:cNvPr>
          <p:cNvPicPr>
            <a:picLocks noChangeAspect="1"/>
          </p:cNvPicPr>
          <p:nvPr>
            <a:videoFile r:link="rId1"/>
            <p:extLst>
              <p:ext uri="{DAA4B4D4-6D71-4841-9C94-3DE7FCFB9230}">
                <p14:media xmlns:p14="http://schemas.microsoft.com/office/powerpoint/2010/main" r:embed="rId2">
                  <p14:trim st="55000" end="253515"/>
                </p14:media>
              </p:ext>
            </p:extLst>
          </p:nvPr>
        </p:nvPicPr>
        <p:blipFill>
          <a:blip r:embed="rId6"/>
          <a:stretch>
            <a:fillRect/>
          </a:stretch>
        </p:blipFill>
        <p:spPr>
          <a:xfrm>
            <a:off x="264162" y="696675"/>
            <a:ext cx="4079691" cy="2295528"/>
          </a:xfrm>
          <a:prstGeom prst="rect">
            <a:avLst/>
          </a:prstGeom>
          <a:ln w="76200">
            <a:solidFill>
              <a:srgbClr val="8C1414"/>
            </a:solidFill>
          </a:ln>
          <a:scene3d>
            <a:camera prst="orthographicFront"/>
            <a:lightRig rig="threePt" dir="t"/>
          </a:scene3d>
          <a:sp3d>
            <a:bevelT w="114300" prst="hardEdge"/>
          </a:sp3d>
        </p:spPr>
      </p:pic>
    </p:spTree>
    <p:extLst>
      <p:ext uri="{BB962C8B-B14F-4D97-AF65-F5344CB8AC3E}">
        <p14:creationId xmlns:p14="http://schemas.microsoft.com/office/powerpoint/2010/main" val="120894845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113</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549075" y="2553741"/>
            <a:ext cx="2045512" cy="707886"/>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D &amp; C </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B &amp;A</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A &amp; C</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D &amp; B</a:t>
            </a:r>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1026" name="Picture 2" descr="lagrange">
            <a:extLst>
              <a:ext uri="{FF2B5EF4-FFF2-40B4-BE49-F238E27FC236}">
                <a16:creationId xmlns:a16="http://schemas.microsoft.com/office/drawing/2014/main" id="{5B804FB0-977E-518C-A116-0A90F0BFA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030" y="625636"/>
            <a:ext cx="2564082" cy="19780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0E4174-B49B-1490-51D1-08F1D9BC728C}"/>
              </a:ext>
            </a:extLst>
          </p:cNvPr>
          <p:cNvSpPr txBox="1"/>
          <p:nvPr/>
        </p:nvSpPr>
        <p:spPr>
          <a:xfrm>
            <a:off x="95300" y="417675"/>
            <a:ext cx="4469542" cy="33855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At what points is the level curve tangent to the constraint? (the </a:t>
            </a:r>
            <a:r>
              <a:rPr lang="en-US" sz="800" dirty="0">
                <a:solidFill>
                  <a:schemeClr val="tx2"/>
                </a:solidFill>
                <a:latin typeface="Times New Roman" panose="02020603050405020304" pitchFamily="18" charset="0"/>
                <a:cs typeface="Times New Roman" panose="02020603050405020304" pitchFamily="18" charset="0"/>
              </a:rPr>
              <a:t>constraint, g(</a:t>
            </a:r>
            <a:r>
              <a:rPr lang="en-US" sz="800" dirty="0" err="1">
                <a:solidFill>
                  <a:schemeClr val="tx2"/>
                </a:solidFill>
                <a:latin typeface="Times New Roman" panose="02020603050405020304" pitchFamily="18" charset="0"/>
                <a:cs typeface="Times New Roman" panose="02020603050405020304" pitchFamily="18" charset="0"/>
              </a:rPr>
              <a:t>x,y</a:t>
            </a:r>
            <a:r>
              <a:rPr lang="en-US" sz="800" dirty="0">
                <a:solidFill>
                  <a:schemeClr val="tx2"/>
                </a:solidFill>
                <a:latin typeface="Times New Roman" panose="02020603050405020304" pitchFamily="18" charset="0"/>
                <a:cs typeface="Times New Roman" panose="02020603050405020304" pitchFamily="18" charset="0"/>
              </a:rPr>
              <a:t>)=C</a:t>
            </a:r>
            <a:r>
              <a:rPr lang="en-US" sz="800" dirty="0">
                <a:latin typeface="Times New Roman" panose="02020603050405020304" pitchFamily="18" charset="0"/>
                <a:cs typeface="Times New Roman" panose="02020603050405020304" pitchFamily="18" charset="0"/>
              </a:rPr>
              <a:t>, is shown in </a:t>
            </a:r>
            <a:r>
              <a:rPr lang="en-US" sz="800" dirty="0">
                <a:solidFill>
                  <a:schemeClr val="tx2"/>
                </a:solidFill>
                <a:latin typeface="Times New Roman" panose="02020603050405020304" pitchFamily="18" charset="0"/>
                <a:cs typeface="Times New Roman" panose="02020603050405020304" pitchFamily="18" charset="0"/>
              </a:rPr>
              <a:t>blue</a:t>
            </a:r>
            <a:r>
              <a:rPr lang="en-US" sz="800" dirty="0">
                <a:latin typeface="Times New Roman" panose="02020603050405020304" pitchFamily="18" charset="0"/>
                <a:cs typeface="Times New Roman" panose="02020603050405020304" pitchFamily="18" charset="0"/>
              </a:rPr>
              <a:t> and the level curves of the </a:t>
            </a:r>
            <a:r>
              <a:rPr lang="en-US" sz="800" dirty="0">
                <a:solidFill>
                  <a:srgbClr val="AF52B4"/>
                </a:solidFill>
                <a:latin typeface="Times New Roman" panose="02020603050405020304" pitchFamily="18" charset="0"/>
                <a:cs typeface="Times New Roman" panose="02020603050405020304" pitchFamily="18" charset="0"/>
              </a:rPr>
              <a:t>extremal, f(</a:t>
            </a:r>
            <a:r>
              <a:rPr lang="en-US" sz="800" dirty="0" err="1">
                <a:solidFill>
                  <a:srgbClr val="AF52B4"/>
                </a:solidFill>
                <a:latin typeface="Times New Roman" panose="02020603050405020304" pitchFamily="18" charset="0"/>
                <a:cs typeface="Times New Roman" panose="02020603050405020304" pitchFamily="18" charset="0"/>
              </a:rPr>
              <a:t>x,y</a:t>
            </a:r>
            <a:r>
              <a:rPr lang="en-US" sz="800" dirty="0">
                <a:solidFill>
                  <a:srgbClr val="AF52B4"/>
                </a:solidFill>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are shown in </a:t>
            </a:r>
            <a:r>
              <a:rPr lang="en-US" sz="800" dirty="0">
                <a:solidFill>
                  <a:srgbClr val="AF52B4"/>
                </a:solidFill>
                <a:latin typeface="Times New Roman" panose="02020603050405020304" pitchFamily="18" charset="0"/>
                <a:cs typeface="Times New Roman" panose="02020603050405020304" pitchFamily="18" charset="0"/>
              </a:rPr>
              <a:t>magenta</a:t>
            </a:r>
            <a:r>
              <a:rPr lang="en-US" sz="800" dirty="0">
                <a:latin typeface="Times New Roman" panose="02020603050405020304" pitchFamily="18" charset="0"/>
                <a:cs typeface="Times New Roman" panose="02020603050405020304" pitchFamily="18" charset="0"/>
              </a:rPr>
              <a:t>.)</a:t>
            </a:r>
          </a:p>
        </p:txBody>
      </p:sp>
      <p:sp>
        <p:nvSpPr>
          <p:cNvPr id="12" name="Rectangle 11">
            <a:extLst>
              <a:ext uri="{FF2B5EF4-FFF2-40B4-BE49-F238E27FC236}">
                <a16:creationId xmlns:a16="http://schemas.microsoft.com/office/drawing/2014/main" id="{B5B83D6E-FC4B-167C-D6B2-2F8CA5C8BB39}"/>
              </a:ext>
            </a:extLst>
          </p:cNvPr>
          <p:cNvSpPr/>
          <p:nvPr/>
        </p:nvSpPr>
        <p:spPr>
          <a:xfrm>
            <a:off x="1535976" y="1407212"/>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20" name="Rectangle 19">
            <a:extLst>
              <a:ext uri="{FF2B5EF4-FFF2-40B4-BE49-F238E27FC236}">
                <a16:creationId xmlns:a16="http://schemas.microsoft.com/office/drawing/2014/main" id="{5092ED33-B9F8-9D6F-CBA9-3CC716649FAA}"/>
              </a:ext>
            </a:extLst>
          </p:cNvPr>
          <p:cNvSpPr/>
          <p:nvPr/>
        </p:nvSpPr>
        <p:spPr>
          <a:xfrm>
            <a:off x="2838450" y="1236905"/>
            <a:ext cx="152400"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t>
            </a:r>
          </a:p>
        </p:txBody>
      </p:sp>
      <p:sp>
        <p:nvSpPr>
          <p:cNvPr id="21" name="Rectangle 20">
            <a:extLst>
              <a:ext uri="{FF2B5EF4-FFF2-40B4-BE49-F238E27FC236}">
                <a16:creationId xmlns:a16="http://schemas.microsoft.com/office/drawing/2014/main" id="{714D389D-FB88-5410-D13B-14FAB422DF4A}"/>
              </a:ext>
            </a:extLst>
          </p:cNvPr>
          <p:cNvSpPr/>
          <p:nvPr/>
        </p:nvSpPr>
        <p:spPr>
          <a:xfrm>
            <a:off x="3008727" y="1664976"/>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t>
            </a:r>
          </a:p>
        </p:txBody>
      </p:sp>
      <p:sp>
        <p:nvSpPr>
          <p:cNvPr id="24" name="Rectangle 23">
            <a:extLst>
              <a:ext uri="{FF2B5EF4-FFF2-40B4-BE49-F238E27FC236}">
                <a16:creationId xmlns:a16="http://schemas.microsoft.com/office/drawing/2014/main" id="{199DC63F-25DB-B2E5-A663-265074224961}"/>
              </a:ext>
            </a:extLst>
          </p:cNvPr>
          <p:cNvSpPr/>
          <p:nvPr/>
        </p:nvSpPr>
        <p:spPr>
          <a:xfrm>
            <a:off x="1314450" y="1758950"/>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
            </a:r>
          </a:p>
        </p:txBody>
      </p:sp>
    </p:spTree>
    <p:extLst>
      <p:ext uri="{BB962C8B-B14F-4D97-AF65-F5344CB8AC3E}">
        <p14:creationId xmlns:p14="http://schemas.microsoft.com/office/powerpoint/2010/main" val="2638327834"/>
      </p:ext>
    </p:extLst>
  </p:cSld>
  <p:clrMapOvr>
    <a:masterClrMapping/>
  </p:clrMapOvr>
  <p:transition>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114</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549075" y="2553741"/>
            <a:ext cx="2045512" cy="707886"/>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D &amp; C </a:t>
            </a:r>
          </a:p>
          <a:p>
            <a:pPr marL="685800" lvl="1" indent="-228600">
              <a:buFont typeface="+mj-lt"/>
              <a:buAutoNum type="alphaUcPeriod"/>
            </a:pPr>
            <a:r>
              <a:rPr lang="en-US" sz="800" dirty="0">
                <a:ea typeface="Cambria" panose="02040503050406030204" pitchFamily="18" charset="0"/>
                <a:cs typeface="Tahoma" panose="020B0604030504040204" pitchFamily="34" charset="0"/>
              </a:rPr>
              <a:t>Points: B &amp;A</a:t>
            </a:r>
          </a:p>
          <a:p>
            <a:pPr marL="685800" lvl="1" indent="-228600">
              <a:buFont typeface="+mj-lt"/>
              <a:buAutoNum type="alphaUcPeriod"/>
            </a:pPr>
            <a:r>
              <a:rPr lang="en-US" sz="800" b="1" dirty="0">
                <a:solidFill>
                  <a:srgbClr val="FF0000"/>
                </a:solidFill>
                <a:ea typeface="Cambria" panose="02040503050406030204" pitchFamily="18" charset="0"/>
                <a:cs typeface="Tahoma" panose="020B0604030504040204" pitchFamily="34" charset="0"/>
              </a:rPr>
              <a:t>Points: A &amp; C</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D &amp; B</a:t>
            </a:r>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1026" name="Picture 2" descr="lagrange">
            <a:extLst>
              <a:ext uri="{FF2B5EF4-FFF2-40B4-BE49-F238E27FC236}">
                <a16:creationId xmlns:a16="http://schemas.microsoft.com/office/drawing/2014/main" id="{5B804FB0-977E-518C-A116-0A90F0BFA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030" y="625636"/>
            <a:ext cx="2564082" cy="197800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5B83D6E-FC4B-167C-D6B2-2F8CA5C8BB39}"/>
              </a:ext>
            </a:extLst>
          </p:cNvPr>
          <p:cNvSpPr/>
          <p:nvPr/>
        </p:nvSpPr>
        <p:spPr>
          <a:xfrm>
            <a:off x="1535976" y="1407212"/>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20" name="Rectangle 19">
            <a:extLst>
              <a:ext uri="{FF2B5EF4-FFF2-40B4-BE49-F238E27FC236}">
                <a16:creationId xmlns:a16="http://schemas.microsoft.com/office/drawing/2014/main" id="{5092ED33-B9F8-9D6F-CBA9-3CC716649FAA}"/>
              </a:ext>
            </a:extLst>
          </p:cNvPr>
          <p:cNvSpPr/>
          <p:nvPr/>
        </p:nvSpPr>
        <p:spPr>
          <a:xfrm>
            <a:off x="2838450" y="1236905"/>
            <a:ext cx="152400"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t>
            </a:r>
          </a:p>
        </p:txBody>
      </p:sp>
      <p:sp>
        <p:nvSpPr>
          <p:cNvPr id="21" name="Rectangle 20">
            <a:extLst>
              <a:ext uri="{FF2B5EF4-FFF2-40B4-BE49-F238E27FC236}">
                <a16:creationId xmlns:a16="http://schemas.microsoft.com/office/drawing/2014/main" id="{714D389D-FB88-5410-D13B-14FAB422DF4A}"/>
              </a:ext>
            </a:extLst>
          </p:cNvPr>
          <p:cNvSpPr/>
          <p:nvPr/>
        </p:nvSpPr>
        <p:spPr>
          <a:xfrm>
            <a:off x="3008727" y="1664976"/>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t>
            </a:r>
          </a:p>
        </p:txBody>
      </p:sp>
      <p:sp>
        <p:nvSpPr>
          <p:cNvPr id="24" name="Rectangle 23">
            <a:extLst>
              <a:ext uri="{FF2B5EF4-FFF2-40B4-BE49-F238E27FC236}">
                <a16:creationId xmlns:a16="http://schemas.microsoft.com/office/drawing/2014/main" id="{199DC63F-25DB-B2E5-A663-265074224961}"/>
              </a:ext>
            </a:extLst>
          </p:cNvPr>
          <p:cNvSpPr/>
          <p:nvPr/>
        </p:nvSpPr>
        <p:spPr>
          <a:xfrm>
            <a:off x="1314450" y="1758950"/>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
            </a:r>
          </a:p>
        </p:txBody>
      </p:sp>
      <p:sp>
        <p:nvSpPr>
          <p:cNvPr id="2" name="TextBox 1">
            <a:extLst>
              <a:ext uri="{FF2B5EF4-FFF2-40B4-BE49-F238E27FC236}">
                <a16:creationId xmlns:a16="http://schemas.microsoft.com/office/drawing/2014/main" id="{14A8C5A9-14F0-8BF1-35B8-3405E024B8F3}"/>
              </a:ext>
            </a:extLst>
          </p:cNvPr>
          <p:cNvSpPr txBox="1"/>
          <p:nvPr/>
        </p:nvSpPr>
        <p:spPr>
          <a:xfrm>
            <a:off x="0" y="894079"/>
            <a:ext cx="1136407" cy="1708160"/>
          </a:xfrm>
          <a:prstGeom prst="rect">
            <a:avLst/>
          </a:prstGeom>
          <a:noFill/>
        </p:spPr>
        <p:txBody>
          <a:bodyPr wrap="square" rtlCol="0">
            <a:spAutoFit/>
          </a:bodyPr>
          <a:lstStyle/>
          <a:p>
            <a:r>
              <a:rPr lang="en-US" sz="600" b="1" dirty="0">
                <a:solidFill>
                  <a:srgbClr val="FF0000"/>
                </a:solidFill>
                <a:latin typeface="Times New Roman" panose="02020603050405020304" pitchFamily="18" charset="0"/>
                <a:cs typeface="Times New Roman" panose="02020603050405020304" pitchFamily="18" charset="0"/>
              </a:rPr>
              <a:t>The minimum (Point A) and maximum (Point C) must occur at points where the level curve is tangent to the constraint. </a:t>
            </a:r>
          </a:p>
          <a:p>
            <a:endParaRPr lang="en-US" sz="600" b="1" dirty="0">
              <a:solidFill>
                <a:srgbClr val="FF0000"/>
              </a:solidFill>
              <a:latin typeface="Times New Roman" panose="02020603050405020304" pitchFamily="18" charset="0"/>
              <a:cs typeface="Times New Roman" panose="02020603050405020304" pitchFamily="18" charset="0"/>
            </a:endParaRPr>
          </a:p>
          <a:p>
            <a:r>
              <a:rPr lang="en-US" sz="600" b="1" dirty="0">
                <a:solidFill>
                  <a:srgbClr val="FF0000"/>
                </a:solidFill>
                <a:latin typeface="Times New Roman" panose="02020603050405020304" pitchFamily="18" charset="0"/>
                <a:cs typeface="Times New Roman" panose="02020603050405020304" pitchFamily="18" charset="0"/>
              </a:rPr>
              <a:t>At point B and D, the level set is not parallel. Since the level curve crosses the constraint, you can always move one way or the other and increase or decrease the value of the function while remaining on the constraint. So they cannot be the maximum or minimum!</a:t>
            </a:r>
          </a:p>
          <a:p>
            <a:endParaRPr lang="en-US" sz="9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25707B7-944E-DE24-8156-9EADDA3F7313}"/>
              </a:ext>
            </a:extLst>
          </p:cNvPr>
          <p:cNvSpPr txBox="1"/>
          <p:nvPr/>
        </p:nvSpPr>
        <p:spPr>
          <a:xfrm>
            <a:off x="95300" y="417675"/>
            <a:ext cx="4469542" cy="33855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At what points is the level curve tangent to the constraint? (the </a:t>
            </a:r>
            <a:r>
              <a:rPr lang="en-US" sz="800" dirty="0">
                <a:solidFill>
                  <a:schemeClr val="tx2"/>
                </a:solidFill>
                <a:latin typeface="Times New Roman" panose="02020603050405020304" pitchFamily="18" charset="0"/>
                <a:cs typeface="Times New Roman" panose="02020603050405020304" pitchFamily="18" charset="0"/>
              </a:rPr>
              <a:t>constraint, g(</a:t>
            </a:r>
            <a:r>
              <a:rPr lang="en-US" sz="800" dirty="0" err="1">
                <a:solidFill>
                  <a:schemeClr val="tx2"/>
                </a:solidFill>
                <a:latin typeface="Times New Roman" panose="02020603050405020304" pitchFamily="18" charset="0"/>
                <a:cs typeface="Times New Roman" panose="02020603050405020304" pitchFamily="18" charset="0"/>
              </a:rPr>
              <a:t>x,y</a:t>
            </a:r>
            <a:r>
              <a:rPr lang="en-US" sz="800" dirty="0">
                <a:solidFill>
                  <a:schemeClr val="tx2"/>
                </a:solidFill>
                <a:latin typeface="Times New Roman" panose="02020603050405020304" pitchFamily="18" charset="0"/>
                <a:cs typeface="Times New Roman" panose="02020603050405020304" pitchFamily="18" charset="0"/>
              </a:rPr>
              <a:t>)=C</a:t>
            </a:r>
            <a:r>
              <a:rPr lang="en-US" sz="800" dirty="0">
                <a:latin typeface="Times New Roman" panose="02020603050405020304" pitchFamily="18" charset="0"/>
                <a:cs typeface="Times New Roman" panose="02020603050405020304" pitchFamily="18" charset="0"/>
              </a:rPr>
              <a:t>, is shown in </a:t>
            </a:r>
            <a:r>
              <a:rPr lang="en-US" sz="800" dirty="0">
                <a:solidFill>
                  <a:schemeClr val="tx2"/>
                </a:solidFill>
                <a:latin typeface="Times New Roman" panose="02020603050405020304" pitchFamily="18" charset="0"/>
                <a:cs typeface="Times New Roman" panose="02020603050405020304" pitchFamily="18" charset="0"/>
              </a:rPr>
              <a:t>blue</a:t>
            </a:r>
            <a:r>
              <a:rPr lang="en-US" sz="800" dirty="0">
                <a:latin typeface="Times New Roman" panose="02020603050405020304" pitchFamily="18" charset="0"/>
                <a:cs typeface="Times New Roman" panose="02020603050405020304" pitchFamily="18" charset="0"/>
              </a:rPr>
              <a:t> and the level curves of the </a:t>
            </a:r>
            <a:r>
              <a:rPr lang="en-US" sz="800" dirty="0">
                <a:solidFill>
                  <a:srgbClr val="AF52B4"/>
                </a:solidFill>
                <a:latin typeface="Times New Roman" panose="02020603050405020304" pitchFamily="18" charset="0"/>
                <a:cs typeface="Times New Roman" panose="02020603050405020304" pitchFamily="18" charset="0"/>
              </a:rPr>
              <a:t>extremal, f(</a:t>
            </a:r>
            <a:r>
              <a:rPr lang="en-US" sz="800" dirty="0" err="1">
                <a:solidFill>
                  <a:srgbClr val="AF52B4"/>
                </a:solidFill>
                <a:latin typeface="Times New Roman" panose="02020603050405020304" pitchFamily="18" charset="0"/>
                <a:cs typeface="Times New Roman" panose="02020603050405020304" pitchFamily="18" charset="0"/>
              </a:rPr>
              <a:t>x,y</a:t>
            </a:r>
            <a:r>
              <a:rPr lang="en-US" sz="800" dirty="0">
                <a:solidFill>
                  <a:srgbClr val="AF52B4"/>
                </a:solidFill>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are shown in </a:t>
            </a:r>
            <a:r>
              <a:rPr lang="en-US" sz="800" dirty="0">
                <a:solidFill>
                  <a:srgbClr val="AF52B4"/>
                </a:solidFill>
                <a:latin typeface="Times New Roman" panose="02020603050405020304" pitchFamily="18" charset="0"/>
                <a:cs typeface="Times New Roman" panose="02020603050405020304" pitchFamily="18" charset="0"/>
              </a:rPr>
              <a:t>magenta</a:t>
            </a:r>
            <a:r>
              <a:rPr lang="en-US" sz="800" dirty="0">
                <a:latin typeface="Times New Roman" panose="02020603050405020304" pitchFamily="18" charset="0"/>
                <a:cs typeface="Times New Roman" panose="02020603050405020304" pitchFamily="18" charset="0"/>
              </a:rPr>
              <a:t>.)</a:t>
            </a:r>
          </a:p>
        </p:txBody>
      </p:sp>
      <p:sp>
        <p:nvSpPr>
          <p:cNvPr id="27" name="TextBox 26">
            <a:extLst>
              <a:ext uri="{FF2B5EF4-FFF2-40B4-BE49-F238E27FC236}">
                <a16:creationId xmlns:a16="http://schemas.microsoft.com/office/drawing/2014/main" id="{946073F5-4004-51B5-E40C-BAF0F06748EE}"/>
              </a:ext>
            </a:extLst>
          </p:cNvPr>
          <p:cNvSpPr txBox="1"/>
          <p:nvPr/>
        </p:nvSpPr>
        <p:spPr>
          <a:xfrm>
            <a:off x="3493142" y="1407212"/>
            <a:ext cx="1071700" cy="1061829"/>
          </a:xfrm>
          <a:prstGeom prst="rect">
            <a:avLst/>
          </a:prstGeom>
          <a:noFill/>
        </p:spPr>
        <p:txBody>
          <a:bodyPr wrap="square" rtlCol="0">
            <a:spAutoFit/>
          </a:bodyPr>
          <a:lstStyle/>
          <a:p>
            <a:r>
              <a:rPr lang="en-US" sz="600" b="1" dirty="0">
                <a:solidFill>
                  <a:schemeClr val="accent6"/>
                </a:solidFill>
                <a:latin typeface="Times New Roman" panose="02020603050405020304" pitchFamily="18" charset="0"/>
                <a:cs typeface="Times New Roman" panose="02020603050405020304" pitchFamily="18" charset="0"/>
              </a:rPr>
              <a:t>Note: Although in principle, we are solving for λ. In fact, we don't really care about its value. It is merely a mathematical construct that helps us solve for the extrema for the Lagrange multiplier method.</a:t>
            </a:r>
          </a:p>
          <a:p>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41538"/>
      </p:ext>
    </p:extLst>
  </p:cSld>
  <p:clrMapOvr>
    <a:masterClrMapping/>
  </p:clrMapOvr>
  <p:transition>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1)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115</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329C90ED-189D-4723-9314-83ACF4A3F32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0825" y="433862"/>
            <a:ext cx="3041524" cy="134095"/>
          </a:xfrm>
          <a:prstGeom prst="rect">
            <a:avLst/>
          </a:prstGeom>
        </p:spPr>
      </p:pic>
      <p:pic>
        <p:nvPicPr>
          <p:cNvPr id="19" name="Picture 18">
            <a:extLst>
              <a:ext uri="{FF2B5EF4-FFF2-40B4-BE49-F238E27FC236}">
                <a16:creationId xmlns:a16="http://schemas.microsoft.com/office/drawing/2014/main" id="{1E5F4D76-D11E-4EFC-BF43-B14CB7952CB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45722" y="599538"/>
            <a:ext cx="2116571" cy="147810"/>
          </a:xfrm>
          <a:prstGeom prst="rect">
            <a:avLst/>
          </a:prstGeom>
        </p:spPr>
      </p:pic>
    </p:spTree>
    <p:extLst>
      <p:ext uri="{BB962C8B-B14F-4D97-AF65-F5344CB8AC3E}">
        <p14:creationId xmlns:p14="http://schemas.microsoft.com/office/powerpoint/2010/main" val="432760373"/>
      </p:ext>
    </p:extLst>
  </p:cSld>
  <p:clrMapOvr>
    <a:masterClrMapping/>
  </p:clrMapOvr>
  <p:transition>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1)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116</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329C90ED-189D-4723-9314-83ACF4A3F322}"/>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841125" y="436659"/>
            <a:ext cx="3041524" cy="134095"/>
          </a:xfrm>
          <a:prstGeom prst="rect">
            <a:avLst/>
          </a:prstGeom>
        </p:spPr>
      </p:pic>
      <p:pic>
        <p:nvPicPr>
          <p:cNvPr id="19" name="Picture 18">
            <a:extLst>
              <a:ext uri="{FF2B5EF4-FFF2-40B4-BE49-F238E27FC236}">
                <a16:creationId xmlns:a16="http://schemas.microsoft.com/office/drawing/2014/main" id="{1E5F4D76-D11E-4EFC-BF43-B14CB7952CB7}"/>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245720" y="601860"/>
            <a:ext cx="2116571" cy="147810"/>
          </a:xfrm>
          <a:prstGeom prst="rect">
            <a:avLst/>
          </a:prstGeom>
        </p:spPr>
      </p:pic>
      <p:pic>
        <p:nvPicPr>
          <p:cNvPr id="21" name="Picture 20">
            <a:extLst>
              <a:ext uri="{FF2B5EF4-FFF2-40B4-BE49-F238E27FC236}">
                <a16:creationId xmlns:a16="http://schemas.microsoft.com/office/drawing/2014/main" id="{F0681052-7993-41CE-B951-26AEAA28E0C8}"/>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841125" y="1160448"/>
            <a:ext cx="613333" cy="128762"/>
          </a:xfrm>
          <a:prstGeom prst="rect">
            <a:avLst/>
          </a:prstGeom>
        </p:spPr>
      </p:pic>
      <p:pic>
        <p:nvPicPr>
          <p:cNvPr id="23" name="Picture 22">
            <a:extLst>
              <a:ext uri="{FF2B5EF4-FFF2-40B4-BE49-F238E27FC236}">
                <a16:creationId xmlns:a16="http://schemas.microsoft.com/office/drawing/2014/main" id="{DF24826E-8370-4E19-B5C6-40868EF71D69}"/>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666649" y="1324811"/>
            <a:ext cx="962286" cy="134095"/>
          </a:xfrm>
          <a:prstGeom prst="rect">
            <a:avLst/>
          </a:prstGeom>
        </p:spPr>
      </p:pic>
      <p:pic>
        <p:nvPicPr>
          <p:cNvPr id="16" name="Picture 15">
            <a:extLst>
              <a:ext uri="{FF2B5EF4-FFF2-40B4-BE49-F238E27FC236}">
                <a16:creationId xmlns:a16="http://schemas.microsoft.com/office/drawing/2014/main" id="{FB623551-26B6-4BA7-A48B-A724D9DF65A1}"/>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666649" y="1485300"/>
            <a:ext cx="1523047" cy="153905"/>
          </a:xfrm>
          <a:prstGeom prst="rect">
            <a:avLst/>
          </a:prstGeom>
        </p:spPr>
      </p:pic>
      <p:pic>
        <p:nvPicPr>
          <p:cNvPr id="29" name="Picture 28">
            <a:extLst>
              <a:ext uri="{FF2B5EF4-FFF2-40B4-BE49-F238E27FC236}">
                <a16:creationId xmlns:a16="http://schemas.microsoft.com/office/drawing/2014/main" id="{12862EBA-E78D-48E5-B3D6-D8BF9919E9C9}"/>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2512363" y="1110040"/>
            <a:ext cx="779429" cy="528762"/>
          </a:xfrm>
          <a:prstGeom prst="rect">
            <a:avLst/>
          </a:prstGeom>
        </p:spPr>
      </p:pic>
      <p:pic>
        <p:nvPicPr>
          <p:cNvPr id="33" name="Picture 32">
            <a:extLst>
              <a:ext uri="{FF2B5EF4-FFF2-40B4-BE49-F238E27FC236}">
                <a16:creationId xmlns:a16="http://schemas.microsoft.com/office/drawing/2014/main" id="{E0FE48BC-D139-422C-9220-C7168161EC22}"/>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1279603" y="805129"/>
            <a:ext cx="2089904" cy="128000"/>
          </a:xfrm>
          <a:prstGeom prst="rect">
            <a:avLst/>
          </a:prstGeom>
        </p:spPr>
      </p:pic>
      <p:pic>
        <p:nvPicPr>
          <p:cNvPr id="15" name="Picture 14">
            <a:extLst>
              <a:ext uri="{FF2B5EF4-FFF2-40B4-BE49-F238E27FC236}">
                <a16:creationId xmlns:a16="http://schemas.microsoft.com/office/drawing/2014/main" id="{C8874462-A451-4655-8E52-3AB7D728733D}"/>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1087980" y="950941"/>
            <a:ext cx="2462476" cy="128000"/>
          </a:xfrm>
          <a:prstGeom prst="rect">
            <a:avLst/>
          </a:prstGeom>
        </p:spPr>
      </p:pic>
      <p:pic>
        <p:nvPicPr>
          <p:cNvPr id="36" name="Picture 35">
            <a:extLst>
              <a:ext uri="{FF2B5EF4-FFF2-40B4-BE49-F238E27FC236}">
                <a16:creationId xmlns:a16="http://schemas.microsoft.com/office/drawing/2014/main" id="{F6F3820E-AAB7-43A6-94F3-EF74B5988C7C}"/>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224215" y="1315160"/>
            <a:ext cx="198857" cy="73143"/>
          </a:xfrm>
          <a:prstGeom prst="rect">
            <a:avLst/>
          </a:prstGeom>
        </p:spPr>
      </p:pic>
      <p:pic>
        <p:nvPicPr>
          <p:cNvPr id="39" name="Picture 38">
            <a:extLst>
              <a:ext uri="{FF2B5EF4-FFF2-40B4-BE49-F238E27FC236}">
                <a16:creationId xmlns:a16="http://schemas.microsoft.com/office/drawing/2014/main" id="{1DA27F3B-09B6-48E6-8F52-BF5D1584695D}"/>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631647" y="1305541"/>
            <a:ext cx="315429" cy="123429"/>
          </a:xfrm>
          <a:prstGeom prst="rect">
            <a:avLst/>
          </a:prstGeom>
        </p:spPr>
      </p:pic>
      <p:pic>
        <p:nvPicPr>
          <p:cNvPr id="40" name="Picture 39">
            <a:extLst>
              <a:ext uri="{FF2B5EF4-FFF2-40B4-BE49-F238E27FC236}">
                <a16:creationId xmlns:a16="http://schemas.microsoft.com/office/drawing/2014/main" id="{19AB4768-FD8B-41FD-A9CF-888E731058D2}"/>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3362291" y="1324811"/>
            <a:ext cx="198857" cy="73143"/>
          </a:xfrm>
          <a:prstGeom prst="rect">
            <a:avLst/>
          </a:prstGeom>
        </p:spPr>
      </p:pic>
      <p:pic>
        <p:nvPicPr>
          <p:cNvPr id="43" name="Picture 42">
            <a:extLst>
              <a:ext uri="{FF2B5EF4-FFF2-40B4-BE49-F238E27FC236}">
                <a16:creationId xmlns:a16="http://schemas.microsoft.com/office/drawing/2014/main" id="{BA09157E-EB14-42D3-AB02-795D577A9E8A}"/>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1516171" y="1790328"/>
            <a:ext cx="1606095" cy="261333"/>
          </a:xfrm>
          <a:prstGeom prst="rect">
            <a:avLst/>
          </a:prstGeom>
        </p:spPr>
      </p:pic>
      <p:sp>
        <p:nvSpPr>
          <p:cNvPr id="44" name="TextBox 43">
            <a:extLst>
              <a:ext uri="{FF2B5EF4-FFF2-40B4-BE49-F238E27FC236}">
                <a16:creationId xmlns:a16="http://schemas.microsoft.com/office/drawing/2014/main" id="{F88CE901-7C9B-4539-87D7-CEE4B3072B53}"/>
              </a:ext>
            </a:extLst>
          </p:cNvPr>
          <p:cNvSpPr txBox="1"/>
          <p:nvPr/>
        </p:nvSpPr>
        <p:spPr>
          <a:xfrm>
            <a:off x="1454458" y="1596218"/>
            <a:ext cx="2606062" cy="246221"/>
          </a:xfrm>
          <a:prstGeom prst="rect">
            <a:avLst/>
          </a:prstGeom>
          <a:noFill/>
        </p:spPr>
        <p:txBody>
          <a:bodyPr wrap="square" rtlCol="0">
            <a:spAutoFit/>
          </a:bodyPr>
          <a:lstStyle/>
          <a:p>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Solving for x and y, we have:</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46" name="TextBox 45">
            <a:extLst>
              <a:ext uri="{FF2B5EF4-FFF2-40B4-BE49-F238E27FC236}">
                <a16:creationId xmlns:a16="http://schemas.microsoft.com/office/drawing/2014/main" id="{2FC13DA9-2532-453F-9170-3CD37D614B16}"/>
              </a:ext>
            </a:extLst>
          </p:cNvPr>
          <p:cNvSpPr txBox="1"/>
          <p:nvPr/>
        </p:nvSpPr>
        <p:spPr>
          <a:xfrm>
            <a:off x="1328118" y="2034069"/>
            <a:ext cx="2606062" cy="246221"/>
          </a:xfrm>
          <a:prstGeom prst="rect">
            <a:avLst/>
          </a:prstGeom>
          <a:noFill/>
        </p:spPr>
        <p:txBody>
          <a:bodyPr wrap="square" rtlCol="0">
            <a:spAutoFit/>
          </a:bodyPr>
          <a:lstStyle/>
          <a:p>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Plugging these into the constraint: </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49" name="Picture 48">
            <a:extLst>
              <a:ext uri="{FF2B5EF4-FFF2-40B4-BE49-F238E27FC236}">
                <a16:creationId xmlns:a16="http://schemas.microsoft.com/office/drawing/2014/main" id="{AA741974-6048-440B-B6F3-9DA0613C3173}"/>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1623625" y="2290628"/>
            <a:ext cx="1360762" cy="263619"/>
          </a:xfrm>
          <a:prstGeom prst="rect">
            <a:avLst/>
          </a:prstGeom>
        </p:spPr>
      </p:pic>
      <p:pic>
        <p:nvPicPr>
          <p:cNvPr id="51" name="Picture 50">
            <a:extLst>
              <a:ext uri="{FF2B5EF4-FFF2-40B4-BE49-F238E27FC236}">
                <a16:creationId xmlns:a16="http://schemas.microsoft.com/office/drawing/2014/main" id="{6DC1031C-13D7-4898-BE08-7475F15254EC}"/>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1468578" y="2696197"/>
            <a:ext cx="1670857" cy="262857"/>
          </a:xfrm>
          <a:prstGeom prst="rect">
            <a:avLst/>
          </a:prstGeom>
        </p:spPr>
      </p:pic>
      <p:sp>
        <p:nvSpPr>
          <p:cNvPr id="52" name="TextBox 51">
            <a:extLst>
              <a:ext uri="{FF2B5EF4-FFF2-40B4-BE49-F238E27FC236}">
                <a16:creationId xmlns:a16="http://schemas.microsoft.com/office/drawing/2014/main" id="{37524231-B321-4F22-9074-F11AB0CCB525}"/>
              </a:ext>
            </a:extLst>
          </p:cNvPr>
          <p:cNvSpPr txBox="1"/>
          <p:nvPr/>
        </p:nvSpPr>
        <p:spPr>
          <a:xfrm>
            <a:off x="1716934" y="2510049"/>
            <a:ext cx="2606062" cy="246221"/>
          </a:xfrm>
          <a:prstGeom prst="rect">
            <a:avLst/>
          </a:prstGeom>
          <a:noFill/>
        </p:spPr>
        <p:txBody>
          <a:bodyPr wrap="square" rtlCol="0">
            <a:spAutoFit/>
          </a:bodyPr>
          <a:lstStyle/>
          <a:p>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Solve for lambda: </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2" name="Picture 21">
            <a:extLst>
              <a:ext uri="{FF2B5EF4-FFF2-40B4-BE49-F238E27FC236}">
                <a16:creationId xmlns:a16="http://schemas.microsoft.com/office/drawing/2014/main" id="{B007073F-2D83-4514-95FF-6C2746979188}"/>
              </a:ext>
            </a:extLst>
          </p:cNvPr>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151602" y="885289"/>
            <a:ext cx="689523" cy="94476"/>
          </a:xfrm>
          <a:prstGeom prst="rect">
            <a:avLst/>
          </a:prstGeom>
        </p:spPr>
      </p:pic>
    </p:spTree>
    <p:extLst>
      <p:ext uri="{BB962C8B-B14F-4D97-AF65-F5344CB8AC3E}">
        <p14:creationId xmlns:p14="http://schemas.microsoft.com/office/powerpoint/2010/main" val="4172066574"/>
      </p:ext>
    </p:extLst>
  </p:cSld>
  <p:clrMapOvr>
    <a:masterClrMapping/>
  </p:clrMapOvr>
  <p:transition>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1)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117</a:t>
            </a:fld>
            <a:r>
              <a:rPr spc="-55" dirty="0"/>
              <a:t> </a:t>
            </a:r>
            <a:r>
              <a:rPr spc="35" dirty="0"/>
              <a:t>/</a:t>
            </a:r>
            <a:r>
              <a:rPr spc="-15" dirty="0"/>
              <a:t> </a:t>
            </a:r>
            <a:r>
              <a:rPr lang="en-US" spc="-55" dirty="0"/>
              <a:t>11</a:t>
            </a:r>
            <a:endParaRPr spc="-55" dirty="0"/>
          </a:p>
        </p:txBody>
      </p:sp>
      <p:pic>
        <p:nvPicPr>
          <p:cNvPr id="57" name="Picture 56">
            <a:extLst>
              <a:ext uri="{FF2B5EF4-FFF2-40B4-BE49-F238E27FC236}">
                <a16:creationId xmlns:a16="http://schemas.microsoft.com/office/drawing/2014/main" id="{3A21D740-3779-4216-A1D8-13C5DF6A76E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095175" y="1056185"/>
            <a:ext cx="608762" cy="160762"/>
          </a:xfrm>
          <a:prstGeom prst="rect">
            <a:avLst/>
          </a:prstGeom>
        </p:spPr>
      </p:pic>
      <p:pic>
        <p:nvPicPr>
          <p:cNvPr id="61" name="Picture 60">
            <a:extLst>
              <a:ext uri="{FF2B5EF4-FFF2-40B4-BE49-F238E27FC236}">
                <a16:creationId xmlns:a16="http://schemas.microsoft.com/office/drawing/2014/main" id="{23DF542F-48AD-47EA-A6AA-7D806B117858}"/>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095175" y="1352509"/>
            <a:ext cx="503619" cy="160762"/>
          </a:xfrm>
          <a:prstGeom prst="rect">
            <a:avLst/>
          </a:prstGeom>
        </p:spPr>
      </p:pic>
      <p:pic>
        <p:nvPicPr>
          <p:cNvPr id="63" name="Picture 62">
            <a:extLst>
              <a:ext uri="{FF2B5EF4-FFF2-40B4-BE49-F238E27FC236}">
                <a16:creationId xmlns:a16="http://schemas.microsoft.com/office/drawing/2014/main" id="{608F164E-FD4B-4221-9DD7-7CD3AAC19A56}"/>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1924050" y="1091619"/>
            <a:ext cx="1460571" cy="122667"/>
          </a:xfrm>
          <a:prstGeom prst="rect">
            <a:avLst/>
          </a:prstGeom>
        </p:spPr>
      </p:pic>
      <p:pic>
        <p:nvPicPr>
          <p:cNvPr id="64" name="Picture 63">
            <a:extLst>
              <a:ext uri="{FF2B5EF4-FFF2-40B4-BE49-F238E27FC236}">
                <a16:creationId xmlns:a16="http://schemas.microsoft.com/office/drawing/2014/main" id="{693DCDE6-D77E-48DF-B240-55AACD3AEFD7}"/>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1500960" y="721290"/>
            <a:ext cx="1606095" cy="261333"/>
          </a:xfrm>
          <a:prstGeom prst="rect">
            <a:avLst/>
          </a:prstGeom>
        </p:spPr>
      </p:pic>
      <p:pic>
        <p:nvPicPr>
          <p:cNvPr id="69" name="Picture 68">
            <a:extLst>
              <a:ext uri="{FF2B5EF4-FFF2-40B4-BE49-F238E27FC236}">
                <a16:creationId xmlns:a16="http://schemas.microsoft.com/office/drawing/2014/main" id="{E556919E-E2BC-4CC0-81D0-15ADD6DAA972}"/>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1924050" y="1341392"/>
            <a:ext cx="1460572" cy="122667"/>
          </a:xfrm>
          <a:prstGeom prst="rect">
            <a:avLst/>
          </a:prstGeom>
        </p:spPr>
      </p:pic>
      <p:sp>
        <p:nvSpPr>
          <p:cNvPr id="70" name="TextBox 69">
            <a:extLst>
              <a:ext uri="{FF2B5EF4-FFF2-40B4-BE49-F238E27FC236}">
                <a16:creationId xmlns:a16="http://schemas.microsoft.com/office/drawing/2014/main" id="{7A7400A5-70E0-4D27-A299-60F7079DDB2C}"/>
              </a:ext>
            </a:extLst>
          </p:cNvPr>
          <p:cNvSpPr txBox="1"/>
          <p:nvPr/>
        </p:nvSpPr>
        <p:spPr>
          <a:xfrm>
            <a:off x="1768921" y="1522932"/>
            <a:ext cx="2606062" cy="246221"/>
          </a:xfrm>
          <a:prstGeom prst="rect">
            <a:avLst/>
          </a:prstGeom>
          <a:noFill/>
        </p:spPr>
        <p:txBody>
          <a:bodyPr wrap="square" rtlCol="0">
            <a:spAutoFit/>
          </a:bodyPr>
          <a:lstStyle/>
          <a:p>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Testing values:</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73" name="Picture 72">
            <a:extLst>
              <a:ext uri="{FF2B5EF4-FFF2-40B4-BE49-F238E27FC236}">
                <a16:creationId xmlns:a16="http://schemas.microsoft.com/office/drawing/2014/main" id="{6EAE2318-2B9E-41FC-B30E-E8AE133492C6}"/>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788919" y="1753096"/>
            <a:ext cx="3205333" cy="322286"/>
          </a:xfrm>
          <a:prstGeom prst="rect">
            <a:avLst/>
          </a:prstGeom>
        </p:spPr>
      </p:pic>
      <p:pic>
        <p:nvPicPr>
          <p:cNvPr id="99" name="Picture 98">
            <a:extLst>
              <a:ext uri="{FF2B5EF4-FFF2-40B4-BE49-F238E27FC236}">
                <a16:creationId xmlns:a16="http://schemas.microsoft.com/office/drawing/2014/main" id="{5421B5CD-E450-417C-B03D-2A0ACD1B58A9}"/>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17681" y="2171397"/>
            <a:ext cx="4147048" cy="128000"/>
          </a:xfrm>
          <a:prstGeom prst="rect">
            <a:avLst/>
          </a:prstGeom>
        </p:spPr>
      </p:pic>
      <p:pic>
        <p:nvPicPr>
          <p:cNvPr id="91" name="Picture 90">
            <a:extLst>
              <a:ext uri="{FF2B5EF4-FFF2-40B4-BE49-F238E27FC236}">
                <a16:creationId xmlns:a16="http://schemas.microsoft.com/office/drawing/2014/main" id="{2AA9D311-4D73-46FA-9953-DEAE841913EF}"/>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315587" y="2292285"/>
            <a:ext cx="3846857" cy="128000"/>
          </a:xfrm>
          <a:prstGeom prst="rect">
            <a:avLst/>
          </a:prstGeom>
        </p:spPr>
      </p:pic>
      <p:pic>
        <p:nvPicPr>
          <p:cNvPr id="101" name="Picture 100">
            <a:extLst>
              <a:ext uri="{FF2B5EF4-FFF2-40B4-BE49-F238E27FC236}">
                <a16:creationId xmlns:a16="http://schemas.microsoft.com/office/drawing/2014/main" id="{7E0D354F-B898-4B3D-A56B-8B1C5FAD75C0}"/>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315587" y="2514054"/>
            <a:ext cx="4081525" cy="94476"/>
          </a:xfrm>
          <a:prstGeom prst="rect">
            <a:avLst/>
          </a:prstGeom>
        </p:spPr>
      </p:pic>
      <p:pic>
        <p:nvPicPr>
          <p:cNvPr id="93" name="Picture 92">
            <a:extLst>
              <a:ext uri="{FF2B5EF4-FFF2-40B4-BE49-F238E27FC236}">
                <a16:creationId xmlns:a16="http://schemas.microsoft.com/office/drawing/2014/main" id="{516D9725-4727-4698-8E19-F1F3B88A4517}"/>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315587" y="2647560"/>
            <a:ext cx="3200761" cy="128000"/>
          </a:xfrm>
          <a:prstGeom prst="rect">
            <a:avLst/>
          </a:prstGeom>
        </p:spPr>
      </p:pic>
      <p:pic>
        <p:nvPicPr>
          <p:cNvPr id="94" name="Picture 93">
            <a:extLst>
              <a:ext uri="{FF2B5EF4-FFF2-40B4-BE49-F238E27FC236}">
                <a16:creationId xmlns:a16="http://schemas.microsoft.com/office/drawing/2014/main" id="{B74DDEB4-762E-474F-87CD-C5847DC7B91E}"/>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870825" y="437333"/>
            <a:ext cx="3041524" cy="134095"/>
          </a:xfrm>
          <a:prstGeom prst="rect">
            <a:avLst/>
          </a:prstGeom>
        </p:spPr>
      </p:pic>
      <p:pic>
        <p:nvPicPr>
          <p:cNvPr id="96" name="Picture 95">
            <a:extLst>
              <a:ext uri="{FF2B5EF4-FFF2-40B4-BE49-F238E27FC236}">
                <a16:creationId xmlns:a16="http://schemas.microsoft.com/office/drawing/2014/main" id="{BB333638-5FC5-495B-81E7-D6A5C0DED059}"/>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1245721" y="594184"/>
            <a:ext cx="2116571" cy="147810"/>
          </a:xfrm>
          <a:prstGeom prst="rect">
            <a:avLst/>
          </a:prstGeom>
        </p:spPr>
      </p:pic>
    </p:spTree>
    <p:extLst>
      <p:ext uri="{BB962C8B-B14F-4D97-AF65-F5344CB8AC3E}">
        <p14:creationId xmlns:p14="http://schemas.microsoft.com/office/powerpoint/2010/main" val="3573286436"/>
      </p:ext>
    </p:extLst>
  </p:cSld>
  <p:clrMapOvr>
    <a:masterClrMapping/>
  </p:clrMapOvr>
  <p:transition>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2)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118</a:t>
            </a:fld>
            <a:r>
              <a:rPr spc="-55" dirty="0"/>
              <a:t> </a:t>
            </a:r>
            <a:r>
              <a:rPr spc="35" dirty="0"/>
              <a:t>/</a:t>
            </a:r>
            <a:r>
              <a:rPr spc="-15" dirty="0"/>
              <a:t> </a:t>
            </a:r>
            <a:r>
              <a:rPr lang="en-US" spc="-55" dirty="0"/>
              <a:t>11</a:t>
            </a:r>
            <a:endParaRPr spc="-55" dirty="0"/>
          </a:p>
        </p:txBody>
      </p:sp>
      <p:pic>
        <p:nvPicPr>
          <p:cNvPr id="19" name="Picture 18">
            <a:extLst>
              <a:ext uri="{FF2B5EF4-FFF2-40B4-BE49-F238E27FC236}">
                <a16:creationId xmlns:a16="http://schemas.microsoft.com/office/drawing/2014/main" id="{24C4749A-F557-4BF4-9B62-51C8A837926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04008" y="418773"/>
            <a:ext cx="3600000" cy="147048"/>
          </a:xfrm>
          <a:prstGeom prst="rect">
            <a:avLst/>
          </a:prstGeom>
        </p:spPr>
      </p:pic>
      <p:pic>
        <p:nvPicPr>
          <p:cNvPr id="21" name="Picture 20">
            <a:extLst>
              <a:ext uri="{FF2B5EF4-FFF2-40B4-BE49-F238E27FC236}">
                <a16:creationId xmlns:a16="http://schemas.microsoft.com/office/drawing/2014/main" id="{0A47CE05-21DC-4EF1-AAF3-F5EAE679629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662484" y="565821"/>
            <a:ext cx="1283048" cy="147048"/>
          </a:xfrm>
          <a:prstGeom prst="rect">
            <a:avLst/>
          </a:prstGeom>
        </p:spPr>
      </p:pic>
    </p:spTree>
    <p:extLst>
      <p:ext uri="{BB962C8B-B14F-4D97-AF65-F5344CB8AC3E}">
        <p14:creationId xmlns:p14="http://schemas.microsoft.com/office/powerpoint/2010/main" val="3638908499"/>
      </p:ext>
    </p:extLst>
  </p:cSld>
  <p:clrMapOvr>
    <a:masterClrMapping/>
  </p:clrMapOvr>
  <p:transition>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2)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119</a:t>
            </a:fld>
            <a:r>
              <a:rPr spc="-55" dirty="0"/>
              <a:t> </a:t>
            </a:r>
            <a:r>
              <a:rPr spc="35" dirty="0"/>
              <a:t>/</a:t>
            </a:r>
            <a:r>
              <a:rPr spc="-15" dirty="0"/>
              <a:t> </a:t>
            </a:r>
            <a:r>
              <a:rPr lang="en-US" spc="-55" dirty="0"/>
              <a:t>11</a:t>
            </a:r>
            <a:endParaRPr spc="-55" dirty="0"/>
          </a:p>
        </p:txBody>
      </p:sp>
      <p:pic>
        <p:nvPicPr>
          <p:cNvPr id="19" name="Picture 18">
            <a:extLst>
              <a:ext uri="{FF2B5EF4-FFF2-40B4-BE49-F238E27FC236}">
                <a16:creationId xmlns:a16="http://schemas.microsoft.com/office/drawing/2014/main" id="{24C4749A-F557-4BF4-9B62-51C8A8379265}"/>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504008" y="418773"/>
            <a:ext cx="3600000" cy="147048"/>
          </a:xfrm>
          <a:prstGeom prst="rect">
            <a:avLst/>
          </a:prstGeom>
        </p:spPr>
      </p:pic>
      <p:pic>
        <p:nvPicPr>
          <p:cNvPr id="21" name="Picture 20">
            <a:extLst>
              <a:ext uri="{FF2B5EF4-FFF2-40B4-BE49-F238E27FC236}">
                <a16:creationId xmlns:a16="http://schemas.microsoft.com/office/drawing/2014/main" id="{0A47CE05-21DC-4EF1-AAF3-F5EAE6796299}"/>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662484" y="565821"/>
            <a:ext cx="1283048" cy="147048"/>
          </a:xfrm>
          <a:prstGeom prst="rect">
            <a:avLst/>
          </a:prstGeom>
        </p:spPr>
      </p:pic>
      <p:pic>
        <p:nvPicPr>
          <p:cNvPr id="23" name="Picture 22">
            <a:extLst>
              <a:ext uri="{FF2B5EF4-FFF2-40B4-BE49-F238E27FC236}">
                <a16:creationId xmlns:a16="http://schemas.microsoft.com/office/drawing/2014/main" id="{7E1D9B07-CBC2-46BC-8DC7-BABB063E38EB}"/>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263130" y="795917"/>
            <a:ext cx="4165333" cy="128000"/>
          </a:xfrm>
          <a:prstGeom prst="rect">
            <a:avLst/>
          </a:prstGeom>
        </p:spPr>
      </p:pic>
      <p:pic>
        <p:nvPicPr>
          <p:cNvPr id="29" name="Picture 28">
            <a:extLst>
              <a:ext uri="{FF2B5EF4-FFF2-40B4-BE49-F238E27FC236}">
                <a16:creationId xmlns:a16="http://schemas.microsoft.com/office/drawing/2014/main" id="{9F6F5664-99A8-4372-B02C-B9418DE734F0}"/>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232388" y="1113467"/>
            <a:ext cx="663619" cy="134095"/>
          </a:xfrm>
          <a:prstGeom prst="rect">
            <a:avLst/>
          </a:prstGeom>
        </p:spPr>
      </p:pic>
      <p:pic>
        <p:nvPicPr>
          <p:cNvPr id="31" name="Picture 30">
            <a:extLst>
              <a:ext uri="{FF2B5EF4-FFF2-40B4-BE49-F238E27FC236}">
                <a16:creationId xmlns:a16="http://schemas.microsoft.com/office/drawing/2014/main" id="{533D1535-9067-4436-B806-46D82540C190}"/>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1019962" y="998609"/>
            <a:ext cx="3088000" cy="329143"/>
          </a:xfrm>
          <a:prstGeom prst="rect">
            <a:avLst/>
          </a:prstGeom>
        </p:spPr>
      </p:pic>
      <p:pic>
        <p:nvPicPr>
          <p:cNvPr id="34" name="Picture 33">
            <a:extLst>
              <a:ext uri="{FF2B5EF4-FFF2-40B4-BE49-F238E27FC236}">
                <a16:creationId xmlns:a16="http://schemas.microsoft.com/office/drawing/2014/main" id="{BE55BDB1-F379-40D6-95F8-DE072457623A}"/>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564198" y="1364324"/>
            <a:ext cx="3479619" cy="128000"/>
          </a:xfrm>
          <a:prstGeom prst="rect">
            <a:avLst/>
          </a:prstGeom>
        </p:spPr>
      </p:pic>
      <p:pic>
        <p:nvPicPr>
          <p:cNvPr id="36" name="Picture 35">
            <a:extLst>
              <a:ext uri="{FF2B5EF4-FFF2-40B4-BE49-F238E27FC236}">
                <a16:creationId xmlns:a16="http://schemas.microsoft.com/office/drawing/2014/main" id="{DE0B221C-6E8A-4340-814C-AAA228A62427}"/>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2825885" y="1521618"/>
            <a:ext cx="779429" cy="528762"/>
          </a:xfrm>
          <a:prstGeom prst="rect">
            <a:avLst/>
          </a:prstGeom>
        </p:spPr>
      </p:pic>
      <p:pic>
        <p:nvPicPr>
          <p:cNvPr id="38" name="Picture 37">
            <a:extLst>
              <a:ext uri="{FF2B5EF4-FFF2-40B4-BE49-F238E27FC236}">
                <a16:creationId xmlns:a16="http://schemas.microsoft.com/office/drawing/2014/main" id="{7A96C5D7-E537-4DB1-94C7-53392CE051DC}"/>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853151" y="2239089"/>
            <a:ext cx="2727619" cy="131810"/>
          </a:xfrm>
          <a:prstGeom prst="rect">
            <a:avLst/>
          </a:prstGeom>
        </p:spPr>
      </p:pic>
      <p:sp>
        <p:nvSpPr>
          <p:cNvPr id="39" name="TextBox 38">
            <a:extLst>
              <a:ext uri="{FF2B5EF4-FFF2-40B4-BE49-F238E27FC236}">
                <a16:creationId xmlns:a16="http://schemas.microsoft.com/office/drawing/2014/main" id="{549D1E76-E023-4649-95FA-ECB0C15CDACA}"/>
              </a:ext>
            </a:extLst>
          </p:cNvPr>
          <p:cNvSpPr txBox="1"/>
          <p:nvPr/>
        </p:nvSpPr>
        <p:spPr>
          <a:xfrm>
            <a:off x="1390690" y="2021159"/>
            <a:ext cx="2606062" cy="246221"/>
          </a:xfrm>
          <a:prstGeom prst="rect">
            <a:avLst/>
          </a:prstGeom>
          <a:noFill/>
        </p:spPr>
        <p:txBody>
          <a:bodyPr wrap="square" rtlCol="0">
            <a:spAutoFit/>
          </a:bodyPr>
          <a:lstStyle/>
          <a:p>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From the first equation we get:</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43" name="Picture 42">
            <a:extLst>
              <a:ext uri="{FF2B5EF4-FFF2-40B4-BE49-F238E27FC236}">
                <a16:creationId xmlns:a16="http://schemas.microsoft.com/office/drawing/2014/main" id="{8D920360-B363-45F8-A621-7D36705447A8}"/>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28196" y="2406231"/>
            <a:ext cx="2951619" cy="128000"/>
          </a:xfrm>
          <a:prstGeom prst="rect">
            <a:avLst/>
          </a:prstGeom>
        </p:spPr>
      </p:pic>
      <p:pic>
        <p:nvPicPr>
          <p:cNvPr id="45" name="Picture 44">
            <a:extLst>
              <a:ext uri="{FF2B5EF4-FFF2-40B4-BE49-F238E27FC236}">
                <a16:creationId xmlns:a16="http://schemas.microsoft.com/office/drawing/2014/main" id="{0D3C146D-F8C5-4119-8DA2-9E0A95DEBB13}"/>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934295" y="2576897"/>
            <a:ext cx="2565333" cy="128000"/>
          </a:xfrm>
          <a:prstGeom prst="rect">
            <a:avLst/>
          </a:prstGeom>
        </p:spPr>
      </p:pic>
      <p:pic>
        <p:nvPicPr>
          <p:cNvPr id="47" name="Picture 46">
            <a:extLst>
              <a:ext uri="{FF2B5EF4-FFF2-40B4-BE49-F238E27FC236}">
                <a16:creationId xmlns:a16="http://schemas.microsoft.com/office/drawing/2014/main" id="{AB63E13A-C1CE-4DCE-9A76-28F8A7946B07}"/>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1675433" y="2716036"/>
            <a:ext cx="1257143" cy="122667"/>
          </a:xfrm>
          <a:prstGeom prst="rect">
            <a:avLst/>
          </a:prstGeom>
        </p:spPr>
      </p:pic>
      <p:pic>
        <p:nvPicPr>
          <p:cNvPr id="49" name="Picture 48">
            <a:extLst>
              <a:ext uri="{FF2B5EF4-FFF2-40B4-BE49-F238E27FC236}">
                <a16:creationId xmlns:a16="http://schemas.microsoft.com/office/drawing/2014/main" id="{9C342F10-BAF6-4ABB-95B5-804FCD878D0A}"/>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1118674" y="2866312"/>
            <a:ext cx="2196571" cy="94476"/>
          </a:xfrm>
          <a:prstGeom prst="rect">
            <a:avLst/>
          </a:prstGeom>
        </p:spPr>
      </p:pic>
      <p:pic>
        <p:nvPicPr>
          <p:cNvPr id="53" name="Picture 52">
            <a:extLst>
              <a:ext uri="{FF2B5EF4-FFF2-40B4-BE49-F238E27FC236}">
                <a16:creationId xmlns:a16="http://schemas.microsoft.com/office/drawing/2014/main" id="{C59620B2-FA1C-4C80-9BFB-04B4F40A5D65}"/>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95300" y="3033772"/>
            <a:ext cx="2833524" cy="128000"/>
          </a:xfrm>
          <a:prstGeom prst="rect">
            <a:avLst/>
          </a:prstGeom>
        </p:spPr>
      </p:pic>
      <p:pic>
        <p:nvPicPr>
          <p:cNvPr id="55" name="Picture 54">
            <a:extLst>
              <a:ext uri="{FF2B5EF4-FFF2-40B4-BE49-F238E27FC236}">
                <a16:creationId xmlns:a16="http://schemas.microsoft.com/office/drawing/2014/main" id="{05B3B0D5-D4D4-4470-BE5F-AF15F1244D32}"/>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2972842" y="3032218"/>
            <a:ext cx="1591543" cy="118629"/>
          </a:xfrm>
          <a:prstGeom prst="rect">
            <a:avLst/>
          </a:prstGeom>
        </p:spPr>
      </p:pic>
      <p:pic>
        <p:nvPicPr>
          <p:cNvPr id="14" name="Picture 13">
            <a:extLst>
              <a:ext uri="{FF2B5EF4-FFF2-40B4-BE49-F238E27FC236}">
                <a16:creationId xmlns:a16="http://schemas.microsoft.com/office/drawing/2014/main" id="{386A2EB8-47B3-4893-9223-5AEAAE5DD02D}"/>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1229309" y="1514139"/>
            <a:ext cx="613333" cy="128762"/>
          </a:xfrm>
          <a:prstGeom prst="rect">
            <a:avLst/>
          </a:prstGeom>
        </p:spPr>
      </p:pic>
      <p:pic>
        <p:nvPicPr>
          <p:cNvPr id="17" name="Picture 16">
            <a:extLst>
              <a:ext uri="{FF2B5EF4-FFF2-40B4-BE49-F238E27FC236}">
                <a16:creationId xmlns:a16="http://schemas.microsoft.com/office/drawing/2014/main" id="{022B615E-0B6C-4E45-BE9D-B043BC90F693}"/>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1019962" y="1859149"/>
            <a:ext cx="1396571" cy="153905"/>
          </a:xfrm>
          <a:prstGeom prst="rect">
            <a:avLst/>
          </a:prstGeom>
        </p:spPr>
      </p:pic>
      <p:pic>
        <p:nvPicPr>
          <p:cNvPr id="18" name="Picture 17">
            <a:extLst>
              <a:ext uri="{FF2B5EF4-FFF2-40B4-BE49-F238E27FC236}">
                <a16:creationId xmlns:a16="http://schemas.microsoft.com/office/drawing/2014/main" id="{75DB4A5F-977A-4A81-9EC9-84D45B3319B9}"/>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1019962" y="1677284"/>
            <a:ext cx="1127619" cy="153905"/>
          </a:xfrm>
          <a:prstGeom prst="rect">
            <a:avLst/>
          </a:prstGeom>
        </p:spPr>
      </p:pic>
      <p:pic>
        <p:nvPicPr>
          <p:cNvPr id="22" name="Picture 21">
            <a:extLst>
              <a:ext uri="{FF2B5EF4-FFF2-40B4-BE49-F238E27FC236}">
                <a16:creationId xmlns:a16="http://schemas.microsoft.com/office/drawing/2014/main" id="{AC4D0F5A-8DCF-4ABC-9FF2-3BACF986503A}"/>
              </a:ext>
            </a:extLst>
          </p:cNvPr>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2509509" y="1718359"/>
            <a:ext cx="198857" cy="73143"/>
          </a:xfrm>
          <a:prstGeom prst="rect">
            <a:avLst/>
          </a:prstGeom>
        </p:spPr>
      </p:pic>
    </p:spTree>
    <p:extLst>
      <p:ext uri="{BB962C8B-B14F-4D97-AF65-F5344CB8AC3E}">
        <p14:creationId xmlns:p14="http://schemas.microsoft.com/office/powerpoint/2010/main" val="1485987295"/>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12</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EB4045C-FFD6-425C-9013-C8C6D58110D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21722" y="511175"/>
            <a:ext cx="2164571" cy="151619"/>
          </a:xfrm>
          <a:prstGeom prst="rect">
            <a:avLst/>
          </a:prstGeom>
        </p:spPr>
      </p:pic>
    </p:spTree>
    <p:extLst>
      <p:ext uri="{BB962C8B-B14F-4D97-AF65-F5344CB8AC3E}">
        <p14:creationId xmlns:p14="http://schemas.microsoft.com/office/powerpoint/2010/main" val="955120529"/>
      </p:ext>
    </p:extLst>
  </p:cSld>
  <p:clrMapOvr>
    <a:masterClrMapping/>
  </p:clrMapOvr>
  <p:transition>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2)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120</a:t>
            </a:fld>
            <a:r>
              <a:rPr spc="-55" dirty="0"/>
              <a:t> </a:t>
            </a:r>
            <a:r>
              <a:rPr spc="35" dirty="0"/>
              <a:t>/</a:t>
            </a:r>
            <a:r>
              <a:rPr spc="-15" dirty="0"/>
              <a:t> </a:t>
            </a:r>
            <a:r>
              <a:rPr lang="en-US" spc="-55" dirty="0"/>
              <a:t>11</a:t>
            </a:r>
            <a:endParaRPr spc="-55" dirty="0"/>
          </a:p>
        </p:txBody>
      </p:sp>
      <p:pic>
        <p:nvPicPr>
          <p:cNvPr id="19" name="Picture 18">
            <a:extLst>
              <a:ext uri="{FF2B5EF4-FFF2-40B4-BE49-F238E27FC236}">
                <a16:creationId xmlns:a16="http://schemas.microsoft.com/office/drawing/2014/main" id="{24C4749A-F557-4BF4-9B62-51C8A8379265}"/>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04008" y="418773"/>
            <a:ext cx="3600000" cy="147048"/>
          </a:xfrm>
          <a:prstGeom prst="rect">
            <a:avLst/>
          </a:prstGeom>
        </p:spPr>
      </p:pic>
      <p:pic>
        <p:nvPicPr>
          <p:cNvPr id="21" name="Picture 20">
            <a:extLst>
              <a:ext uri="{FF2B5EF4-FFF2-40B4-BE49-F238E27FC236}">
                <a16:creationId xmlns:a16="http://schemas.microsoft.com/office/drawing/2014/main" id="{0A47CE05-21DC-4EF1-AAF3-F5EAE6796299}"/>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662484" y="565821"/>
            <a:ext cx="1283048" cy="147048"/>
          </a:xfrm>
          <a:prstGeom prst="rect">
            <a:avLst/>
          </a:prstGeom>
        </p:spPr>
      </p:pic>
      <p:pic>
        <p:nvPicPr>
          <p:cNvPr id="42" name="Picture 41">
            <a:extLst>
              <a:ext uri="{FF2B5EF4-FFF2-40B4-BE49-F238E27FC236}">
                <a16:creationId xmlns:a16="http://schemas.microsoft.com/office/drawing/2014/main" id="{A6F56F75-F06B-4DAB-B288-D5F51C93153F}"/>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17443" y="787646"/>
            <a:ext cx="3983239" cy="128000"/>
          </a:xfrm>
          <a:prstGeom prst="rect">
            <a:avLst/>
          </a:prstGeom>
        </p:spPr>
      </p:pic>
      <p:pic>
        <p:nvPicPr>
          <p:cNvPr id="17" name="Picture 16">
            <a:extLst>
              <a:ext uri="{FF2B5EF4-FFF2-40B4-BE49-F238E27FC236}">
                <a16:creationId xmlns:a16="http://schemas.microsoft.com/office/drawing/2014/main" id="{DAEE3DF6-1758-419D-9725-0925A6512048}"/>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955439" y="1258405"/>
            <a:ext cx="2894476" cy="512000"/>
          </a:xfrm>
          <a:prstGeom prst="rect">
            <a:avLst/>
          </a:prstGeom>
        </p:spPr>
      </p:pic>
      <p:pic>
        <p:nvPicPr>
          <p:cNvPr id="33" name="Picture 32">
            <a:extLst>
              <a:ext uri="{FF2B5EF4-FFF2-40B4-BE49-F238E27FC236}">
                <a16:creationId xmlns:a16="http://schemas.microsoft.com/office/drawing/2014/main" id="{7C83F251-4DF6-4093-AD8E-774657579BA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08322" y="1921917"/>
            <a:ext cx="4077715" cy="112000"/>
          </a:xfrm>
          <a:prstGeom prst="rect">
            <a:avLst/>
          </a:prstGeom>
        </p:spPr>
      </p:pic>
      <p:pic>
        <p:nvPicPr>
          <p:cNvPr id="27" name="Picture 26">
            <a:extLst>
              <a:ext uri="{FF2B5EF4-FFF2-40B4-BE49-F238E27FC236}">
                <a16:creationId xmlns:a16="http://schemas.microsoft.com/office/drawing/2014/main" id="{4AABD132-E897-464A-99E3-D89344AD03E6}"/>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08322" y="2207589"/>
            <a:ext cx="4167619" cy="128000"/>
          </a:xfrm>
          <a:prstGeom prst="rect">
            <a:avLst/>
          </a:prstGeom>
        </p:spPr>
      </p:pic>
      <p:pic>
        <p:nvPicPr>
          <p:cNvPr id="30" name="Picture 29">
            <a:extLst>
              <a:ext uri="{FF2B5EF4-FFF2-40B4-BE49-F238E27FC236}">
                <a16:creationId xmlns:a16="http://schemas.microsoft.com/office/drawing/2014/main" id="{789B370A-DB73-403D-ADEE-57D3C944A83B}"/>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08322" y="2329470"/>
            <a:ext cx="1145143" cy="128000"/>
          </a:xfrm>
          <a:prstGeom prst="rect">
            <a:avLst/>
          </a:prstGeom>
        </p:spPr>
      </p:pic>
      <p:pic>
        <p:nvPicPr>
          <p:cNvPr id="40" name="Picture 39">
            <a:extLst>
              <a:ext uri="{FF2B5EF4-FFF2-40B4-BE49-F238E27FC236}">
                <a16:creationId xmlns:a16="http://schemas.microsoft.com/office/drawing/2014/main" id="{B8F46D15-8871-4423-BCA6-299EDBE8F738}"/>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08322" y="2050053"/>
            <a:ext cx="1569524" cy="128000"/>
          </a:xfrm>
          <a:prstGeom prst="rect">
            <a:avLst/>
          </a:prstGeom>
        </p:spPr>
      </p:pic>
      <p:pic>
        <p:nvPicPr>
          <p:cNvPr id="46" name="Picture 45">
            <a:extLst>
              <a:ext uri="{FF2B5EF4-FFF2-40B4-BE49-F238E27FC236}">
                <a16:creationId xmlns:a16="http://schemas.microsoft.com/office/drawing/2014/main" id="{A43FD158-167E-4839-8245-FFDE66099E67}"/>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317443" y="930777"/>
            <a:ext cx="2800762" cy="128000"/>
          </a:xfrm>
          <a:prstGeom prst="rect">
            <a:avLst/>
          </a:prstGeom>
        </p:spPr>
      </p:pic>
      <p:pic>
        <p:nvPicPr>
          <p:cNvPr id="48" name="Picture 47">
            <a:extLst>
              <a:ext uri="{FF2B5EF4-FFF2-40B4-BE49-F238E27FC236}">
                <a16:creationId xmlns:a16="http://schemas.microsoft.com/office/drawing/2014/main" id="{029DBE09-5D5D-486B-B268-5BC28A9306F7}"/>
              </a:ext>
            </a:extLst>
          </p:cNvPr>
          <p:cNvPicPr>
            <a:picLocks noChangeAspect="1"/>
          </p:cNvPicPr>
          <p:nvPr/>
        </p:nvPicPr>
        <p:blipFill>
          <a:blip r:embed="rId23"/>
          <a:stretch>
            <a:fillRect/>
          </a:stretch>
        </p:blipFill>
        <p:spPr>
          <a:xfrm>
            <a:off x="934255" y="2513031"/>
            <a:ext cx="744760" cy="763796"/>
          </a:xfrm>
          <a:prstGeom prst="rect">
            <a:avLst/>
          </a:prstGeom>
        </p:spPr>
      </p:pic>
      <p:pic>
        <p:nvPicPr>
          <p:cNvPr id="54" name="Picture 53">
            <a:extLst>
              <a:ext uri="{FF2B5EF4-FFF2-40B4-BE49-F238E27FC236}">
                <a16:creationId xmlns:a16="http://schemas.microsoft.com/office/drawing/2014/main" id="{A5CFC63C-F945-4D58-9955-7B05E5E77D9D}"/>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990825" y="3111482"/>
            <a:ext cx="631619" cy="147048"/>
          </a:xfrm>
          <a:prstGeom prst="rect">
            <a:avLst/>
          </a:prstGeom>
        </p:spPr>
      </p:pic>
      <p:pic>
        <p:nvPicPr>
          <p:cNvPr id="4102" name="Picture 6" descr="Graph equations, system of equations with Step-by-Step Math Problem Solver">
            <a:extLst>
              <a:ext uri="{FF2B5EF4-FFF2-40B4-BE49-F238E27FC236}">
                <a16:creationId xmlns:a16="http://schemas.microsoft.com/office/drawing/2014/main" id="{257BD717-E1A0-49E3-90CC-19F8BF4EFCC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770870" y="2505890"/>
            <a:ext cx="744760" cy="744760"/>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F38462EF-F0A7-4B3E-99AE-4CE94EB7F8B7}"/>
              </a:ext>
            </a:extLst>
          </p:cNvPr>
          <p:cNvSpPr/>
          <p:nvPr/>
        </p:nvSpPr>
        <p:spPr>
          <a:xfrm>
            <a:off x="933086" y="2517099"/>
            <a:ext cx="744760" cy="759728"/>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4C098A6-4B75-4EEE-BF3B-3DDAA7FE285D}"/>
              </a:ext>
            </a:extLst>
          </p:cNvPr>
          <p:cNvSpPr/>
          <p:nvPr/>
        </p:nvSpPr>
        <p:spPr>
          <a:xfrm>
            <a:off x="2770870" y="2498406"/>
            <a:ext cx="744760" cy="759728"/>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 name="Picture 4095">
            <a:extLst>
              <a:ext uri="{FF2B5EF4-FFF2-40B4-BE49-F238E27FC236}">
                <a16:creationId xmlns:a16="http://schemas.microsoft.com/office/drawing/2014/main" id="{E3C50ED6-5ABA-4810-9ABE-2BBB743FDF1D}"/>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2827440" y="3092318"/>
            <a:ext cx="631619" cy="147048"/>
          </a:xfrm>
          <a:prstGeom prst="rect">
            <a:avLst/>
          </a:prstGeom>
        </p:spPr>
      </p:pic>
      <p:sp>
        <p:nvSpPr>
          <p:cNvPr id="4097" name="Rectangle 4096">
            <a:extLst>
              <a:ext uri="{FF2B5EF4-FFF2-40B4-BE49-F238E27FC236}">
                <a16:creationId xmlns:a16="http://schemas.microsoft.com/office/drawing/2014/main" id="{0250127C-796E-4163-B9A7-2A58CFA118D3}"/>
              </a:ext>
            </a:extLst>
          </p:cNvPr>
          <p:cNvSpPr/>
          <p:nvPr/>
        </p:nvSpPr>
        <p:spPr>
          <a:xfrm>
            <a:off x="1829466" y="2678215"/>
            <a:ext cx="969689"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114182331"/>
      </p:ext>
    </p:extLst>
  </p:cSld>
  <p:clrMapOvr>
    <a:masterClrMapping/>
  </p:clrMapOvr>
  <p:transition>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121</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07A4A3CB-CC6B-4F77-A39C-6D59553B0DDB}"/>
              </a:ext>
            </a:extLst>
          </p:cNvPr>
          <p:cNvSpPr txBox="1"/>
          <p:nvPr/>
        </p:nvSpPr>
        <p:spPr>
          <a:xfrm>
            <a:off x="2058407" y="350792"/>
            <a:ext cx="2484032" cy="2939266"/>
          </a:xfrm>
          <a:prstGeom prst="rect">
            <a:avLst/>
          </a:prstGeom>
          <a:noFill/>
        </p:spPr>
        <p:txBody>
          <a:bodyPr wrap="square" rtlCol="0">
            <a:spAutoFit/>
          </a:bodyPr>
          <a:lstStyle/>
          <a:p>
            <a:pPr marL="285750" indent="-285750">
              <a:buFont typeface="Arial" panose="020B0604020202020204" pitchFamily="34" charset="0"/>
              <a:buChar char="•"/>
            </a:pPr>
            <a:r>
              <a:rPr lang="en-US" sz="1100" b="1" u="sng" dirty="0">
                <a:latin typeface="Tahoma" panose="020B0604030504040204" pitchFamily="34" charset="0"/>
                <a:ea typeface="Tahoma" panose="020B0604030504040204" pitchFamily="34" charset="0"/>
                <a:cs typeface="Tahoma" panose="020B0604030504040204" pitchFamily="34" charset="0"/>
              </a:rPr>
              <a:t>Calc 1:</a:t>
            </a: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Take [</a:t>
            </a:r>
            <a:r>
              <a:rPr lang="en-US" sz="1100" dirty="0" err="1">
                <a:latin typeface="Tahoma" panose="020B0604030504040204" pitchFamily="34" charset="0"/>
                <a:ea typeface="Tahoma" panose="020B0604030504040204" pitchFamily="34" charset="0"/>
                <a:cs typeface="Tahoma" panose="020B0604030504040204" pitchFamily="34" charset="0"/>
              </a:rPr>
              <a:t>a,b</a:t>
            </a:r>
            <a:r>
              <a:rPr lang="en-US" sz="1100" dirty="0">
                <a:latin typeface="Tahoma" panose="020B0604030504040204" pitchFamily="34" charset="0"/>
                <a:ea typeface="Tahoma" panose="020B0604030504040204" pitchFamily="34" charset="0"/>
                <a:cs typeface="Tahoma" panose="020B0604030504040204" pitchFamily="34" charset="0"/>
              </a:rPr>
              <a:t>] and divide into “n” equal parts </a:t>
            </a:r>
          </a:p>
          <a:p>
            <a:pPr lvl="1"/>
            <a:r>
              <a:rPr lang="en-US" sz="1100" dirty="0">
                <a:latin typeface="Tahoma" panose="020B0604030504040204" pitchFamily="34" charset="0"/>
                <a:ea typeface="Tahoma" panose="020B0604030504040204" pitchFamily="34" charset="0"/>
                <a:cs typeface="Tahoma" panose="020B0604030504040204" pitchFamily="34" charset="0"/>
              </a:rPr>
              <a:t> </a:t>
            </a:r>
          </a:p>
          <a:p>
            <a:pPr lvl="1"/>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Find height at each </a:t>
            </a: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Find area of each rectangle</a:t>
            </a:r>
          </a:p>
          <a:p>
            <a:pPr marL="1200150" lvl="2"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Add them up</a:t>
            </a: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Take a limit to get an exact value</a:t>
            </a: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6" name="Picture 35">
            <a:extLst>
              <a:ext uri="{FF2B5EF4-FFF2-40B4-BE49-F238E27FC236}">
                <a16:creationId xmlns:a16="http://schemas.microsoft.com/office/drawing/2014/main" id="{563775A7-4D21-4BC7-A14E-A0B3CA15A696}"/>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8234" y="1425412"/>
            <a:ext cx="317714" cy="136381"/>
          </a:xfrm>
          <a:prstGeom prst="rect">
            <a:avLst/>
          </a:prstGeom>
        </p:spPr>
      </p:pic>
      <p:pic>
        <p:nvPicPr>
          <p:cNvPr id="20" name="Picture 19">
            <a:extLst>
              <a:ext uri="{FF2B5EF4-FFF2-40B4-BE49-F238E27FC236}">
                <a16:creationId xmlns:a16="http://schemas.microsoft.com/office/drawing/2014/main" id="{72777BFE-928D-4F71-ACA2-7BF306F939E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16746" y="923935"/>
            <a:ext cx="623238" cy="265905"/>
          </a:xfrm>
          <a:prstGeom prst="rect">
            <a:avLst/>
          </a:prstGeom>
        </p:spPr>
      </p:pic>
      <p:pic>
        <p:nvPicPr>
          <p:cNvPr id="23" name="Picture 22">
            <a:extLst>
              <a:ext uri="{FF2B5EF4-FFF2-40B4-BE49-F238E27FC236}">
                <a16:creationId xmlns:a16="http://schemas.microsoft.com/office/drawing/2014/main" id="{1306A5BE-1DC2-4957-8994-8563C651AD0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0650" y="2222380"/>
            <a:ext cx="955429" cy="321524"/>
          </a:xfrm>
          <a:prstGeom prst="rect">
            <a:avLst/>
          </a:prstGeom>
        </p:spPr>
      </p:pic>
      <p:pic>
        <p:nvPicPr>
          <p:cNvPr id="25" name="Picture 24">
            <a:extLst>
              <a:ext uri="{FF2B5EF4-FFF2-40B4-BE49-F238E27FC236}">
                <a16:creationId xmlns:a16="http://schemas.microsoft.com/office/drawing/2014/main" id="{9133C59E-A0A5-426F-BD1D-0B6558D2D9A5}"/>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38234" y="1919303"/>
            <a:ext cx="507429" cy="136381"/>
          </a:xfrm>
          <a:prstGeom prst="rect">
            <a:avLst/>
          </a:prstGeom>
        </p:spPr>
      </p:pic>
      <p:pic>
        <p:nvPicPr>
          <p:cNvPr id="34" name="Picture 33">
            <a:extLst>
              <a:ext uri="{FF2B5EF4-FFF2-40B4-BE49-F238E27FC236}">
                <a16:creationId xmlns:a16="http://schemas.microsoft.com/office/drawing/2014/main" id="{9520E60F-9F37-473C-BD5C-00863800DE8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603567" y="2905242"/>
            <a:ext cx="1776761" cy="330667"/>
          </a:xfrm>
          <a:prstGeom prst="rect">
            <a:avLst/>
          </a:prstGeom>
        </p:spPr>
      </p:pic>
      <p:pic>
        <p:nvPicPr>
          <p:cNvPr id="1026" name="Picture 2" descr="Math 224/225 (Differential and Integral Calculus) [Binghamton University  Department of Mathematical Sciences]">
            <a:extLst>
              <a:ext uri="{FF2B5EF4-FFF2-40B4-BE49-F238E27FC236}">
                <a16:creationId xmlns:a16="http://schemas.microsoft.com/office/drawing/2014/main" id="{738A5BF8-009D-4170-B83F-99D2950FF0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374" y="495163"/>
            <a:ext cx="1756003" cy="284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33330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07A4A3CB-CC6B-4F77-A39C-6D59553B0DDB}"/>
              </a:ext>
            </a:extLst>
          </p:cNvPr>
          <p:cNvSpPr txBox="1"/>
          <p:nvPr/>
        </p:nvSpPr>
        <p:spPr>
          <a:xfrm>
            <a:off x="1847850" y="353492"/>
            <a:ext cx="2828303" cy="2631490"/>
          </a:xfrm>
          <a:prstGeom prst="rect">
            <a:avLst/>
          </a:prstGeom>
          <a:noFill/>
        </p:spPr>
        <p:txBody>
          <a:bodyPr wrap="square" rtlCol="0">
            <a:spAutoFit/>
          </a:bodyPr>
          <a:lstStyle/>
          <a:p>
            <a:pPr marL="285750" indent="-285750">
              <a:buFont typeface="Arial" panose="020B0604020202020204" pitchFamily="34" charset="0"/>
              <a:buChar char="•"/>
            </a:pPr>
            <a:r>
              <a:rPr lang="en-US" sz="1100" b="1" u="sng" dirty="0">
                <a:latin typeface="Tahoma" panose="020B0604030504040204" pitchFamily="34" charset="0"/>
                <a:ea typeface="Tahoma" panose="020B0604030504040204" pitchFamily="34" charset="0"/>
                <a:cs typeface="Tahoma" panose="020B0604030504040204" pitchFamily="34" charset="0"/>
              </a:rPr>
              <a:t>Calc 3:</a:t>
            </a: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Take x from [</a:t>
            </a:r>
            <a:r>
              <a:rPr lang="en-US" sz="1100" dirty="0" err="1">
                <a:latin typeface="Tahoma" panose="020B0604030504040204" pitchFamily="34" charset="0"/>
                <a:ea typeface="Tahoma" panose="020B0604030504040204" pitchFamily="34" charset="0"/>
                <a:cs typeface="Tahoma" panose="020B0604030504040204" pitchFamily="34" charset="0"/>
              </a:rPr>
              <a:t>a,b</a:t>
            </a:r>
            <a:r>
              <a:rPr lang="en-US" sz="1100" dirty="0">
                <a:latin typeface="Tahoma" panose="020B0604030504040204" pitchFamily="34" charset="0"/>
                <a:ea typeface="Tahoma" panose="020B0604030504040204" pitchFamily="34" charset="0"/>
                <a:cs typeface="Tahoma" panose="020B0604030504040204" pitchFamily="34" charset="0"/>
              </a:rPr>
              <a:t>] and y from [</a:t>
            </a:r>
            <a:r>
              <a:rPr lang="en-US" sz="1100" dirty="0" err="1">
                <a:latin typeface="Tahoma" panose="020B0604030504040204" pitchFamily="34" charset="0"/>
                <a:ea typeface="Tahoma" panose="020B0604030504040204" pitchFamily="34" charset="0"/>
                <a:cs typeface="Tahoma" panose="020B0604030504040204" pitchFamily="34" charset="0"/>
              </a:rPr>
              <a:t>c,d</a:t>
            </a:r>
            <a:r>
              <a:rPr lang="en-US" sz="1100" dirty="0">
                <a:latin typeface="Tahoma" panose="020B0604030504040204" pitchFamily="34" charset="0"/>
                <a:ea typeface="Tahoma" panose="020B0604030504040204" pitchFamily="34" charset="0"/>
                <a:cs typeface="Tahoma" panose="020B0604030504040204" pitchFamily="34" charset="0"/>
              </a:rPr>
              <a:t>] and divide into “n” and “m” equal parts </a:t>
            </a:r>
          </a:p>
          <a:p>
            <a:pPr lvl="1"/>
            <a:r>
              <a:rPr lang="en-US" sz="1100" dirty="0">
                <a:latin typeface="Tahoma" panose="020B0604030504040204" pitchFamily="34" charset="0"/>
                <a:ea typeface="Tahoma" panose="020B0604030504040204" pitchFamily="34" charset="0"/>
                <a:cs typeface="Tahoma" panose="020B0604030504040204" pitchFamily="34" charset="0"/>
              </a:rPr>
              <a:t> </a:t>
            </a:r>
          </a:p>
          <a:p>
            <a:pPr lvl="1"/>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Find height at each </a:t>
            </a:r>
          </a:p>
          <a:p>
            <a:pPr lvl="2"/>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Area of each rectangle is:</a:t>
            </a:r>
          </a:p>
          <a:p>
            <a:pPr lvl="1"/>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Therefore volume is:</a:t>
            </a: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Approximate Volume: (sum in both x and y thru. the grid)</a:t>
            </a:r>
          </a:p>
        </p:txBody>
      </p:sp>
      <p:pic>
        <p:nvPicPr>
          <p:cNvPr id="27" name="Picture 26">
            <a:extLst>
              <a:ext uri="{FF2B5EF4-FFF2-40B4-BE49-F238E27FC236}">
                <a16:creationId xmlns:a16="http://schemas.microsoft.com/office/drawing/2014/main" id="{958BA042-183C-44AA-8DBC-13F9AB47BEF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136999" y="1601495"/>
            <a:ext cx="496000" cy="136381"/>
          </a:xfrm>
          <a:prstGeom prst="rect">
            <a:avLst/>
          </a:prstGeom>
        </p:spPr>
      </p:pic>
      <p:pic>
        <p:nvPicPr>
          <p:cNvPr id="20" name="Picture 19">
            <a:extLst>
              <a:ext uri="{FF2B5EF4-FFF2-40B4-BE49-F238E27FC236}">
                <a16:creationId xmlns:a16="http://schemas.microsoft.com/office/drawing/2014/main" id="{72777BFE-928D-4F71-ACA2-7BF306F939E0}"/>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773853" y="1087641"/>
            <a:ext cx="623238" cy="265905"/>
          </a:xfrm>
          <a:prstGeom prst="rect">
            <a:avLst/>
          </a:prstGeom>
        </p:spPr>
      </p:pic>
      <p:pic>
        <p:nvPicPr>
          <p:cNvPr id="3074" name="Picture 2" descr="This is a graph with the standard 3D coordinate system.  The positive z-axis is straight up, the positive x-axis moves off to the left and slightly downward and positive y-axis moves off the right and slightly downward. This is a graph of a surface S that lies in the 1st octant (i.e. x, y, and z are all positive).  The surface is in the shape of a piece of paper that is angled so that the front left corner is the lowest point on the graph and the back right corner is the highest point on the graph.  The front right corner is higher than the back left corner.  Below the surface, in the xy-plane is a rectangle R that is defined by $a \le x \le b$ and $c \le y \le d$.">
            <a:extLst>
              <a:ext uri="{FF2B5EF4-FFF2-40B4-BE49-F238E27FC236}">
                <a16:creationId xmlns:a16="http://schemas.microsoft.com/office/drawing/2014/main" id="{A7A70FB0-87EF-4FCE-A7ED-EF548A97B7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4446" y="420192"/>
            <a:ext cx="1304058" cy="15459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E46B267-86F7-4DC9-8DD1-0DE49F6F2357}"/>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657734" y="1866891"/>
            <a:ext cx="907429" cy="131810"/>
          </a:xfrm>
          <a:prstGeom prst="rect">
            <a:avLst/>
          </a:prstGeom>
        </p:spPr>
      </p:pic>
      <p:pic>
        <p:nvPicPr>
          <p:cNvPr id="3084" name="Picture 12" descr="This is a graph with the standard 3D coordinate system.  The positive z-axis is straight up, the positive x-axis moves off to the left and slightly downward and positive y-axis moves off the right and slightly downward.  In this graph there are a series of boxes.  The base of each of the boxes is one of the rectangles from the previous image and the height of the rectangles corresponds to the function value as noted above in the text.  The tops of all the rectangles forms an approximation to the surface S above.">
            <a:extLst>
              <a:ext uri="{FF2B5EF4-FFF2-40B4-BE49-F238E27FC236}">
                <a16:creationId xmlns:a16="http://schemas.microsoft.com/office/drawing/2014/main" id="{CA57E584-E23E-4D1A-BB4A-B72FF8281DF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8895" y="2110387"/>
            <a:ext cx="977580" cy="11574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A3F9921-B872-4C0E-9E64-1CF4541C29BC}"/>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685377" y="1105417"/>
            <a:ext cx="620190" cy="265905"/>
          </a:xfrm>
          <a:prstGeom prst="rect">
            <a:avLst/>
          </a:prstGeom>
        </p:spPr>
      </p:pic>
      <p:pic>
        <p:nvPicPr>
          <p:cNvPr id="24" name="Picture 23">
            <a:extLst>
              <a:ext uri="{FF2B5EF4-FFF2-40B4-BE49-F238E27FC236}">
                <a16:creationId xmlns:a16="http://schemas.microsoft.com/office/drawing/2014/main" id="{F01552C9-3F2F-4DEA-9A41-E057256FFC5E}"/>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510995" y="1175640"/>
            <a:ext cx="89905" cy="89905"/>
          </a:xfrm>
          <a:prstGeom prst="rect">
            <a:avLst/>
          </a:prstGeom>
        </p:spPr>
      </p:pic>
      <p:pic>
        <p:nvPicPr>
          <p:cNvPr id="41" name="Picture 40">
            <a:extLst>
              <a:ext uri="{FF2B5EF4-FFF2-40B4-BE49-F238E27FC236}">
                <a16:creationId xmlns:a16="http://schemas.microsoft.com/office/drawing/2014/main" id="{D42DDC71-1605-4A8C-9406-4C8607CBADAE}"/>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136999" y="1943107"/>
            <a:ext cx="809144" cy="124191"/>
          </a:xfrm>
          <a:prstGeom prst="rect">
            <a:avLst/>
          </a:prstGeom>
        </p:spPr>
      </p:pic>
      <p:pic>
        <p:nvPicPr>
          <p:cNvPr id="39" name="Picture 38">
            <a:extLst>
              <a:ext uri="{FF2B5EF4-FFF2-40B4-BE49-F238E27FC236}">
                <a16:creationId xmlns:a16="http://schemas.microsoft.com/office/drawing/2014/main" id="{475573E5-F477-412C-A110-6BA28132812F}"/>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2913216" y="1928257"/>
            <a:ext cx="153174" cy="153174"/>
          </a:xfrm>
          <a:prstGeom prst="rect">
            <a:avLst/>
          </a:prstGeom>
        </p:spPr>
      </p:pic>
      <p:pic>
        <p:nvPicPr>
          <p:cNvPr id="47" name="Picture 46">
            <a:extLst>
              <a:ext uri="{FF2B5EF4-FFF2-40B4-BE49-F238E27FC236}">
                <a16:creationId xmlns:a16="http://schemas.microsoft.com/office/drawing/2014/main" id="{222A0BED-4B41-4293-AEC3-03001D972D4D}"/>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913216" y="2420790"/>
            <a:ext cx="1261714" cy="136381"/>
          </a:xfrm>
          <a:prstGeom prst="rect">
            <a:avLst/>
          </a:prstGeom>
        </p:spPr>
      </p:pic>
      <p:pic>
        <p:nvPicPr>
          <p:cNvPr id="45" name="Picture 10" descr="This is a graph of a rectangle under the standard xy coordinate system.  There are tick marks along the x-axis labeled a=$x_{0}$, $x_{1}$, tick mark with no label, $x_{i}$, tick mark with no label, $x_{n-1}$ and b=$x_{n}$.    There are tick marks along the y-axis labeled c=$y_{0}$, $y_{1}$, tick mark with no label, $y_{j}$, tick mark with no label, $y_{m-1}$ and d=$y_{m}$.  The blank tick marks are to indicate that there are an indeterminate number of other tick marks in the “blank” space.  Vertical lines are drawn in the rectangle corresponding to the x tick marks and horizontal lines are drawn in the rectangle corresponding to the y tick marks.  The rectangle is therefore filled with smaller rectangles.  The rectangle whose upper right corner has the coordinates $\left( x_{i}, y{j} \right)$ has a point in it with coordinates $\left( x_{i}^{*}, y{j}^{*} \right)$.">
            <a:extLst>
              <a:ext uri="{FF2B5EF4-FFF2-40B4-BE49-F238E27FC236}">
                <a16:creationId xmlns:a16="http://schemas.microsoft.com/office/drawing/2014/main" id="{0C0355AE-37ED-4A9E-B955-68F695848EB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174619" y="2237260"/>
            <a:ext cx="1152892" cy="8960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07909021-3976-4680-ACB6-522138FBAE3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2913216" y="2277951"/>
            <a:ext cx="1011048" cy="128000"/>
          </a:xfrm>
          <a:prstGeom prst="rect">
            <a:avLst/>
          </a:prstGeom>
        </p:spPr>
      </p:pic>
      <p:pic>
        <p:nvPicPr>
          <p:cNvPr id="52" name="Picture 51">
            <a:extLst>
              <a:ext uri="{FF2B5EF4-FFF2-40B4-BE49-F238E27FC236}">
                <a16:creationId xmlns:a16="http://schemas.microsoft.com/office/drawing/2014/main" id="{92812C7A-DF97-42FB-92D2-DD70AAE063FF}"/>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2807171" y="2916032"/>
            <a:ext cx="1419429" cy="347429"/>
          </a:xfrm>
          <a:prstGeom prst="rect">
            <a:avLst/>
          </a:prstGeom>
        </p:spPr>
      </p:pic>
    </p:spTree>
    <p:extLst>
      <p:ext uri="{BB962C8B-B14F-4D97-AF65-F5344CB8AC3E}">
        <p14:creationId xmlns:p14="http://schemas.microsoft.com/office/powerpoint/2010/main" val="402764362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123</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07A4A3CB-CC6B-4F77-A39C-6D59553B0DDB}"/>
              </a:ext>
            </a:extLst>
          </p:cNvPr>
          <p:cNvSpPr txBox="1"/>
          <p:nvPr/>
        </p:nvSpPr>
        <p:spPr>
          <a:xfrm>
            <a:off x="1314450" y="378408"/>
            <a:ext cx="3361703" cy="3277820"/>
          </a:xfrm>
          <a:prstGeom prst="rect">
            <a:avLst/>
          </a:prstGeom>
          <a:noFill/>
        </p:spPr>
        <p:txBody>
          <a:bodyPr wrap="square" rtlCol="0">
            <a:spAutoFit/>
          </a:bodyPr>
          <a:lstStyle/>
          <a:p>
            <a:pPr marL="285750" indent="-285750">
              <a:buFont typeface="Arial" panose="020B0604020202020204" pitchFamily="34" charset="0"/>
              <a:buChar char="•"/>
            </a:pPr>
            <a:r>
              <a:rPr lang="en-US" sz="1100" b="1" u="sng" dirty="0">
                <a:latin typeface="Tahoma" panose="020B0604030504040204" pitchFamily="34" charset="0"/>
                <a:ea typeface="Tahoma" panose="020B0604030504040204" pitchFamily="34" charset="0"/>
                <a:cs typeface="Tahoma" panose="020B0604030504040204" pitchFamily="34" charset="0"/>
              </a:rPr>
              <a:t>Calc 3:</a:t>
            </a: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Take a limit to get an exact value:</a:t>
            </a: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i="1" dirty="0">
                <a:latin typeface="Tahoma" panose="020B0604030504040204" pitchFamily="34" charset="0"/>
                <a:ea typeface="Tahoma" panose="020B0604030504040204" pitchFamily="34" charset="0"/>
                <a:cs typeface="Tahoma" panose="020B0604030504040204" pitchFamily="34" charset="0"/>
              </a:rPr>
              <a:t>Double integrals </a:t>
            </a:r>
            <a:r>
              <a:rPr lang="en-US" sz="1100" dirty="0">
                <a:latin typeface="Tahoma" panose="020B0604030504040204" pitchFamily="34" charset="0"/>
                <a:ea typeface="Tahoma" panose="020B0604030504040204" pitchFamily="34" charset="0"/>
                <a:cs typeface="Tahoma" panose="020B0604030504040204" pitchFamily="34" charset="0"/>
              </a:rPr>
              <a:t>are about finding a </a:t>
            </a:r>
            <a:r>
              <a:rPr lang="en-US" sz="1100" b="1" dirty="0">
                <a:latin typeface="Tahoma" panose="020B0604030504040204" pitchFamily="34" charset="0"/>
                <a:ea typeface="Tahoma" panose="020B0604030504040204" pitchFamily="34" charset="0"/>
                <a:cs typeface="Tahoma" panose="020B0604030504040204" pitchFamily="34" charset="0"/>
              </a:rPr>
              <a:t>volume</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u="sng" dirty="0">
                <a:latin typeface="Tahoma" panose="020B0604030504040204" pitchFamily="34" charset="0"/>
                <a:ea typeface="Tahoma" panose="020B0604030504040204" pitchFamily="34" charset="0"/>
                <a:cs typeface="Tahoma" panose="020B0604030504040204" pitchFamily="34" charset="0"/>
              </a:rPr>
              <a:t>under a surface </a:t>
            </a:r>
            <a:r>
              <a:rPr lang="en-US" sz="1100" dirty="0">
                <a:latin typeface="Tahoma" panose="020B0604030504040204" pitchFamily="34" charset="0"/>
                <a:ea typeface="Tahoma" panose="020B0604030504040204" pitchFamily="34" charset="0"/>
                <a:cs typeface="Tahoma" panose="020B0604030504040204" pitchFamily="34" charset="0"/>
              </a:rPr>
              <a:t>as bounded by a region</a:t>
            </a:r>
            <a:r>
              <a:rPr lang="en-US" sz="1100" i="1" dirty="0">
                <a:latin typeface="Tahoma" panose="020B0604030504040204" pitchFamily="34" charset="0"/>
                <a:ea typeface="Tahoma" panose="020B0604030504040204" pitchFamily="34" charset="0"/>
                <a:cs typeface="Tahoma" panose="020B0604030504040204" pitchFamily="34" charset="0"/>
              </a:rPr>
              <a:t> R</a:t>
            </a: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The </a:t>
            </a:r>
            <a:r>
              <a:rPr lang="en-US" sz="1100" b="1" dirty="0">
                <a:latin typeface="Tahoma" panose="020B0604030504040204" pitchFamily="34" charset="0"/>
                <a:ea typeface="Tahoma" panose="020B0604030504040204" pitchFamily="34" charset="0"/>
                <a:cs typeface="Tahoma" panose="020B0604030504040204" pitchFamily="34" charset="0"/>
              </a:rPr>
              <a:t>most important part </a:t>
            </a:r>
            <a:r>
              <a:rPr lang="en-US" sz="1100" dirty="0">
                <a:latin typeface="Tahoma" panose="020B0604030504040204" pitchFamily="34" charset="0"/>
                <a:ea typeface="Tahoma" panose="020B0604030504040204" pitchFamily="34" charset="0"/>
                <a:cs typeface="Tahoma" panose="020B0604030504040204" pitchFamily="34" charset="0"/>
              </a:rPr>
              <a:t>of double integrals is about learning how to </a:t>
            </a:r>
            <a:r>
              <a:rPr lang="en-US" sz="1100" u="sng" dirty="0">
                <a:latin typeface="Tahoma" panose="020B0604030504040204" pitchFamily="34" charset="0"/>
                <a:ea typeface="Tahoma" panose="020B0604030504040204" pitchFamily="34" charset="0"/>
                <a:cs typeface="Tahoma" panose="020B0604030504040204" pitchFamily="34" charset="0"/>
              </a:rPr>
              <a:t>set up a region </a:t>
            </a:r>
            <a:r>
              <a:rPr lang="en-US" sz="1100" i="1" u="sng" dirty="0">
                <a:latin typeface="Tahoma" panose="020B0604030504040204" pitchFamily="34" charset="0"/>
                <a:ea typeface="Tahoma" panose="020B0604030504040204" pitchFamily="34" charset="0"/>
                <a:cs typeface="Tahoma" panose="020B0604030504040204" pitchFamily="34" charset="0"/>
              </a:rPr>
              <a:t>R</a:t>
            </a:r>
            <a:r>
              <a:rPr lang="en-US" sz="1100" dirty="0">
                <a:latin typeface="Tahoma" panose="020B0604030504040204" pitchFamily="34" charset="0"/>
                <a:ea typeface="Tahoma" panose="020B0604030504040204" pitchFamily="34" charset="0"/>
                <a:cs typeface="Tahoma" panose="020B0604030504040204" pitchFamily="34" charset="0"/>
              </a:rPr>
              <a:t> and integrating properly across ‘general regions’ (non-rectangular)</a:t>
            </a:r>
          </a:p>
          <a:p>
            <a:pPr marL="1200150" lvl="2"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Discussed later in CH. 16.2+</a:t>
            </a:r>
          </a:p>
          <a:p>
            <a:pPr marL="742950" lvl="1" indent="-285750">
              <a:buFont typeface="Arial" panose="020B0604020202020204" pitchFamily="34" charset="0"/>
              <a:buChar char="•"/>
            </a:pPr>
            <a:r>
              <a:rPr lang="en-US" sz="11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We have two integrals to denote the that we are dealing with a two-dimensional region</a:t>
            </a: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076" name="Picture 4" descr="UM Ma215 Examples: 15.1 Double Integrals over Rectangles">
            <a:extLst>
              <a:ext uri="{FF2B5EF4-FFF2-40B4-BE49-F238E27FC236}">
                <a16:creationId xmlns:a16="http://schemas.microsoft.com/office/drawing/2014/main" id="{4E63F9A6-F900-46F7-B577-58C5C757C536}"/>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969" y="1781059"/>
            <a:ext cx="907428" cy="14252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E46B267-86F7-4DC9-8DD1-0DE49F6F235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9497" y="1566970"/>
            <a:ext cx="907429" cy="131810"/>
          </a:xfrm>
          <a:prstGeom prst="rect">
            <a:avLst/>
          </a:prstGeom>
        </p:spPr>
      </p:pic>
      <p:pic>
        <p:nvPicPr>
          <p:cNvPr id="3082" name="Picture 10" descr="This is a graph of a rectangle under the standard xy coordinate system.  There are tick marks along the x-axis labeled a=$x_{0}$, $x_{1}$, tick mark with no label, $x_{i}$, tick mark with no label, $x_{n-1}$ and b=$x_{n}$.    There are tick marks along the y-axis labeled c=$y_{0}$, $y_{1}$, tick mark with no label, $y_{j}$, tick mark with no label, $y_{m-1}$ and d=$y_{m}$.  The blank tick marks are to indicate that there are an indeterminate number of other tick marks in the “blank” space.  Vertical lines are drawn in the rectangle corresponding to the x tick marks and horizontal lines are drawn in the rectangle corresponding to the y tick marks.  The rectangle is therefore filled with smaller rectangles.  The rectangle whose upper right corner has the coordinates $\left( x_{i}, y{j} \right)$ has a point in it with coordinates $\left( x_{i}^{*}, y{j}^{*} \right)$.">
            <a:extLst>
              <a:ext uri="{FF2B5EF4-FFF2-40B4-BE49-F238E27FC236}">
                <a16:creationId xmlns:a16="http://schemas.microsoft.com/office/drawing/2014/main" id="{8B6ACC45-8820-4C77-9B6C-E33D37EFBBA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73" y="508696"/>
            <a:ext cx="1327517" cy="10317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728E35D-D828-4597-92B6-450AE3E725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754027" y="758734"/>
            <a:ext cx="2804571" cy="365714"/>
          </a:xfrm>
          <a:prstGeom prst="rect">
            <a:avLst/>
          </a:prstGeom>
        </p:spPr>
      </p:pic>
    </p:spTree>
    <p:extLst>
      <p:ext uri="{BB962C8B-B14F-4D97-AF65-F5344CB8AC3E}">
        <p14:creationId xmlns:p14="http://schemas.microsoft.com/office/powerpoint/2010/main" val="56638855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 - example)</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124</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7C05492-6070-4F10-99B2-E9199F21308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99436" y="585420"/>
            <a:ext cx="1209143" cy="340571"/>
          </a:xfrm>
          <a:prstGeom prst="rect">
            <a:avLst/>
          </a:prstGeom>
        </p:spPr>
      </p:pic>
      <p:pic>
        <p:nvPicPr>
          <p:cNvPr id="21" name="Picture 20">
            <a:extLst>
              <a:ext uri="{FF2B5EF4-FFF2-40B4-BE49-F238E27FC236}">
                <a16:creationId xmlns:a16="http://schemas.microsoft.com/office/drawing/2014/main" id="{9C01793D-6A44-45EB-85FC-A4A69B4072D0}"/>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46484" y="1083315"/>
            <a:ext cx="1340952" cy="131809"/>
          </a:xfrm>
          <a:prstGeom prst="rect">
            <a:avLst/>
          </a:prstGeom>
        </p:spPr>
      </p:pic>
      <p:pic>
        <p:nvPicPr>
          <p:cNvPr id="23" name="Picture 22">
            <a:extLst>
              <a:ext uri="{FF2B5EF4-FFF2-40B4-BE49-F238E27FC236}">
                <a16:creationId xmlns:a16="http://schemas.microsoft.com/office/drawing/2014/main" id="{85073A1D-EA44-4E06-9F6D-0D33D855742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97151" y="943197"/>
            <a:ext cx="3639619" cy="128000"/>
          </a:xfrm>
          <a:prstGeom prst="rect">
            <a:avLst/>
          </a:prstGeom>
        </p:spPr>
      </p:pic>
      <p:pic>
        <p:nvPicPr>
          <p:cNvPr id="25" name="Picture 24">
            <a:extLst>
              <a:ext uri="{FF2B5EF4-FFF2-40B4-BE49-F238E27FC236}">
                <a16:creationId xmlns:a16="http://schemas.microsoft.com/office/drawing/2014/main" id="{76DECD2C-1741-4BB9-B39C-8EDCB24FFAC9}"/>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77342" y="428673"/>
            <a:ext cx="479238" cy="89905"/>
          </a:xfrm>
          <a:prstGeom prst="rect">
            <a:avLst/>
          </a:prstGeom>
        </p:spPr>
      </p:pic>
    </p:spTree>
    <p:extLst>
      <p:ext uri="{BB962C8B-B14F-4D97-AF65-F5344CB8AC3E}">
        <p14:creationId xmlns:p14="http://schemas.microsoft.com/office/powerpoint/2010/main" val="3385608545"/>
      </p:ext>
    </p:extLst>
  </p:cSld>
  <p:clrMapOvr>
    <a:masterClrMapping/>
  </p:clrMapOvr>
  <p:transition>
    <p:cu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 - example)</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125</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7C05492-6070-4F10-99B2-E9199F213085}"/>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1699436" y="585420"/>
            <a:ext cx="1209143" cy="340571"/>
          </a:xfrm>
          <a:prstGeom prst="rect">
            <a:avLst/>
          </a:prstGeom>
        </p:spPr>
      </p:pic>
      <p:pic>
        <p:nvPicPr>
          <p:cNvPr id="21" name="Picture 20">
            <a:extLst>
              <a:ext uri="{FF2B5EF4-FFF2-40B4-BE49-F238E27FC236}">
                <a16:creationId xmlns:a16="http://schemas.microsoft.com/office/drawing/2014/main" id="{9C01793D-6A44-45EB-85FC-A4A69B4072D0}"/>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1546484" y="1083315"/>
            <a:ext cx="1340952" cy="131809"/>
          </a:xfrm>
          <a:prstGeom prst="rect">
            <a:avLst/>
          </a:prstGeom>
        </p:spPr>
      </p:pic>
      <p:pic>
        <p:nvPicPr>
          <p:cNvPr id="23" name="Picture 22">
            <a:extLst>
              <a:ext uri="{FF2B5EF4-FFF2-40B4-BE49-F238E27FC236}">
                <a16:creationId xmlns:a16="http://schemas.microsoft.com/office/drawing/2014/main" id="{85073A1D-EA44-4E06-9F6D-0D33D8557428}"/>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397151" y="943197"/>
            <a:ext cx="3639619" cy="128000"/>
          </a:xfrm>
          <a:prstGeom prst="rect">
            <a:avLst/>
          </a:prstGeom>
        </p:spPr>
      </p:pic>
      <p:pic>
        <p:nvPicPr>
          <p:cNvPr id="25" name="Picture 24">
            <a:extLst>
              <a:ext uri="{FF2B5EF4-FFF2-40B4-BE49-F238E27FC236}">
                <a16:creationId xmlns:a16="http://schemas.microsoft.com/office/drawing/2014/main" id="{76DECD2C-1741-4BB9-B39C-8EDCB24FFAC9}"/>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1977342" y="428673"/>
            <a:ext cx="479238" cy="89905"/>
          </a:xfrm>
          <a:prstGeom prst="rect">
            <a:avLst/>
          </a:prstGeom>
        </p:spPr>
      </p:pic>
      <p:pic>
        <p:nvPicPr>
          <p:cNvPr id="20" name="Picture 19">
            <a:extLst>
              <a:ext uri="{FF2B5EF4-FFF2-40B4-BE49-F238E27FC236}">
                <a16:creationId xmlns:a16="http://schemas.microsoft.com/office/drawing/2014/main" id="{7FC62505-0901-44E5-996C-2587F69A213A}"/>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248253" y="1283474"/>
            <a:ext cx="1193143" cy="131810"/>
          </a:xfrm>
          <a:prstGeom prst="rect">
            <a:avLst/>
          </a:prstGeom>
        </p:spPr>
      </p:pic>
      <p:pic>
        <p:nvPicPr>
          <p:cNvPr id="24" name="Picture 23">
            <a:extLst>
              <a:ext uri="{FF2B5EF4-FFF2-40B4-BE49-F238E27FC236}">
                <a16:creationId xmlns:a16="http://schemas.microsoft.com/office/drawing/2014/main" id="{320F7B97-B6AA-4D72-B0EE-0A278DD335D5}"/>
              </a:ext>
            </a:extLst>
          </p:cNvPr>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tretch>
            <a:fillRect/>
          </a:stretch>
        </p:blipFill>
        <p:spPr>
          <a:xfrm>
            <a:off x="247650" y="1441459"/>
            <a:ext cx="1190095" cy="134095"/>
          </a:xfrm>
          <a:prstGeom prst="rect">
            <a:avLst/>
          </a:prstGeom>
        </p:spPr>
      </p:pic>
      <p:pic>
        <p:nvPicPr>
          <p:cNvPr id="43" name="Picture 42">
            <a:extLst>
              <a:ext uri="{FF2B5EF4-FFF2-40B4-BE49-F238E27FC236}">
                <a16:creationId xmlns:a16="http://schemas.microsoft.com/office/drawing/2014/main" id="{B0954138-8D33-4A43-911D-E020754B449D}"/>
              </a:ext>
            </a:extLst>
          </p:cNvPr>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245033" y="1600768"/>
            <a:ext cx="2006095" cy="133333"/>
          </a:xfrm>
          <a:prstGeom prst="rect">
            <a:avLst/>
          </a:prstGeom>
        </p:spPr>
      </p:pic>
      <p:pic>
        <p:nvPicPr>
          <p:cNvPr id="29" name="Picture 28">
            <a:extLst>
              <a:ext uri="{FF2B5EF4-FFF2-40B4-BE49-F238E27FC236}">
                <a16:creationId xmlns:a16="http://schemas.microsoft.com/office/drawing/2014/main" id="{17CB63B9-5006-43B5-B601-648CE41FC249}"/>
              </a:ext>
            </a:extLst>
          </p:cNvPr>
          <p:cNvPicPr>
            <a:picLocks noChangeAspect="1"/>
          </p:cNvPicPr>
          <p:nvPr>
            <p:custDataLst>
              <p:tags r:id="rId8"/>
            </p:custDataLst>
          </p:nvPr>
        </p:nvPicPr>
        <p:blipFill>
          <a:blip r:embed="rId26" cstate="print">
            <a:extLst>
              <a:ext uri="{28A0092B-C50C-407E-A947-70E740481C1C}">
                <a14:useLocalDpi xmlns:a14="http://schemas.microsoft.com/office/drawing/2010/main" val="0"/>
              </a:ext>
            </a:extLst>
          </a:blip>
          <a:stretch>
            <a:fillRect/>
          </a:stretch>
        </p:blipFill>
        <p:spPr>
          <a:xfrm>
            <a:off x="1724428" y="1270078"/>
            <a:ext cx="2330667" cy="131810"/>
          </a:xfrm>
          <a:prstGeom prst="rect">
            <a:avLst/>
          </a:prstGeom>
        </p:spPr>
      </p:pic>
      <p:pic>
        <p:nvPicPr>
          <p:cNvPr id="31" name="Picture 30">
            <a:extLst>
              <a:ext uri="{FF2B5EF4-FFF2-40B4-BE49-F238E27FC236}">
                <a16:creationId xmlns:a16="http://schemas.microsoft.com/office/drawing/2014/main" id="{7EE4769C-8326-4094-BDB8-EDCE0E1DD0B0}"/>
              </a:ext>
            </a:extLst>
          </p:cNvPr>
          <p:cNvPicPr>
            <a:picLocks noChangeAspect="1"/>
          </p:cNvPicPr>
          <p:nvPr>
            <p:custDataLst>
              <p:tags r:id="rId9"/>
            </p:custDataLst>
          </p:nvPr>
        </p:nvPicPr>
        <p:blipFill>
          <a:blip r:embed="rId27" cstate="print">
            <a:extLst>
              <a:ext uri="{28A0092B-C50C-407E-A947-70E740481C1C}">
                <a14:useLocalDpi xmlns:a14="http://schemas.microsoft.com/office/drawing/2010/main" val="0"/>
              </a:ext>
            </a:extLst>
          </a:blip>
          <a:stretch>
            <a:fillRect/>
          </a:stretch>
        </p:blipFill>
        <p:spPr>
          <a:xfrm>
            <a:off x="1732964" y="1415284"/>
            <a:ext cx="2820571" cy="134095"/>
          </a:xfrm>
          <a:prstGeom prst="rect">
            <a:avLst/>
          </a:prstGeom>
        </p:spPr>
      </p:pic>
      <p:pic>
        <p:nvPicPr>
          <p:cNvPr id="33" name="Picture 32">
            <a:extLst>
              <a:ext uri="{FF2B5EF4-FFF2-40B4-BE49-F238E27FC236}">
                <a16:creationId xmlns:a16="http://schemas.microsoft.com/office/drawing/2014/main" id="{E7CC888F-EA82-4A7C-93BA-915018E55007}"/>
              </a:ext>
            </a:extLst>
          </p:cNvPr>
          <p:cNvPicPr>
            <a:picLocks noChangeAspect="1"/>
          </p:cNvPicPr>
          <p:nvPr>
            <p:custDataLst>
              <p:tags r:id="rId10"/>
            </p:custDataLst>
          </p:nvPr>
        </p:nvPicPr>
        <p:blipFill>
          <a:blip r:embed="rId28" cstate="print">
            <a:extLst>
              <a:ext uri="{28A0092B-C50C-407E-A947-70E740481C1C}">
                <a14:useLocalDpi xmlns:a14="http://schemas.microsoft.com/office/drawing/2010/main" val="0"/>
              </a:ext>
            </a:extLst>
          </a:blip>
          <a:stretch>
            <a:fillRect/>
          </a:stretch>
        </p:blipFill>
        <p:spPr>
          <a:xfrm>
            <a:off x="1484034" y="1299411"/>
            <a:ext cx="198857" cy="73143"/>
          </a:xfrm>
          <a:prstGeom prst="rect">
            <a:avLst/>
          </a:prstGeom>
        </p:spPr>
      </p:pic>
      <p:pic>
        <p:nvPicPr>
          <p:cNvPr id="35" name="Picture 34">
            <a:extLst>
              <a:ext uri="{FF2B5EF4-FFF2-40B4-BE49-F238E27FC236}">
                <a16:creationId xmlns:a16="http://schemas.microsoft.com/office/drawing/2014/main" id="{E7B8A42D-4CC6-4262-A820-EDA22812AEF4}"/>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484033" y="1471934"/>
            <a:ext cx="198857" cy="73143"/>
          </a:xfrm>
          <a:prstGeom prst="rect">
            <a:avLst/>
          </a:prstGeom>
        </p:spPr>
      </p:pic>
      <p:pic>
        <p:nvPicPr>
          <p:cNvPr id="45" name="Picture 44">
            <a:extLst>
              <a:ext uri="{FF2B5EF4-FFF2-40B4-BE49-F238E27FC236}">
                <a16:creationId xmlns:a16="http://schemas.microsoft.com/office/drawing/2014/main" id="{A0377204-0615-4824-9F92-DFF7D9864437}"/>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245032" y="1771483"/>
            <a:ext cx="3193143" cy="159238"/>
          </a:xfrm>
          <a:prstGeom prst="rect">
            <a:avLst/>
          </a:prstGeom>
        </p:spPr>
      </p:pic>
      <p:pic>
        <p:nvPicPr>
          <p:cNvPr id="41" name="Picture 40">
            <a:extLst>
              <a:ext uri="{FF2B5EF4-FFF2-40B4-BE49-F238E27FC236}">
                <a16:creationId xmlns:a16="http://schemas.microsoft.com/office/drawing/2014/main" id="{E80D3FEF-3DA3-47EB-950C-F3544B6F1C82}"/>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245032" y="1944855"/>
            <a:ext cx="1158095" cy="91429"/>
          </a:xfrm>
          <a:prstGeom prst="rect">
            <a:avLst/>
          </a:prstGeom>
        </p:spPr>
      </p:pic>
      <p:pic>
        <p:nvPicPr>
          <p:cNvPr id="53" name="Picture 52">
            <a:extLst>
              <a:ext uri="{FF2B5EF4-FFF2-40B4-BE49-F238E27FC236}">
                <a16:creationId xmlns:a16="http://schemas.microsoft.com/office/drawing/2014/main" id="{58C81143-F68B-4DE6-A019-156AD8EA6E66}"/>
              </a:ext>
            </a:extLst>
          </p:cNvPr>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245032" y="2090700"/>
            <a:ext cx="4005334" cy="567619"/>
          </a:xfrm>
          <a:prstGeom prst="rect">
            <a:avLst/>
          </a:prstGeom>
        </p:spPr>
      </p:pic>
      <p:pic>
        <p:nvPicPr>
          <p:cNvPr id="51" name="Picture 50">
            <a:extLst>
              <a:ext uri="{FF2B5EF4-FFF2-40B4-BE49-F238E27FC236}">
                <a16:creationId xmlns:a16="http://schemas.microsoft.com/office/drawing/2014/main" id="{32F9A198-28E2-4571-99E9-38BA43FA2568}"/>
              </a:ext>
            </a:extLst>
          </p:cNvPr>
          <p:cNvPicPr>
            <a:picLocks noChangeAspect="1"/>
          </p:cNvPicPr>
          <p:nvPr>
            <p:custDataLst>
              <p:tags r:id="rId15"/>
            </p:custDataLst>
          </p:nvPr>
        </p:nvPicPr>
        <p:blipFill>
          <a:blip r:embed="rId32" cstate="print">
            <a:extLst>
              <a:ext uri="{28A0092B-C50C-407E-A947-70E740481C1C}">
                <a14:useLocalDpi xmlns:a14="http://schemas.microsoft.com/office/drawing/2010/main" val="0"/>
              </a:ext>
            </a:extLst>
          </a:blip>
          <a:stretch>
            <a:fillRect/>
          </a:stretch>
        </p:blipFill>
        <p:spPr>
          <a:xfrm>
            <a:off x="1583461" y="2695863"/>
            <a:ext cx="2683429" cy="99048"/>
          </a:xfrm>
          <a:prstGeom prst="rect">
            <a:avLst/>
          </a:prstGeom>
        </p:spPr>
      </p:pic>
      <p:pic>
        <p:nvPicPr>
          <p:cNvPr id="55" name="Picture 54">
            <a:extLst>
              <a:ext uri="{FF2B5EF4-FFF2-40B4-BE49-F238E27FC236}">
                <a16:creationId xmlns:a16="http://schemas.microsoft.com/office/drawing/2014/main" id="{18CC542B-E84B-42B5-AEEB-C7E7316852C7}"/>
              </a:ext>
            </a:extLst>
          </p:cNvPr>
          <p:cNvPicPr>
            <a:picLocks noChangeAspect="1"/>
          </p:cNvPicPr>
          <p:nvPr>
            <p:custDataLst>
              <p:tags r:id="rId16"/>
            </p:custDataLst>
          </p:nvPr>
        </p:nvPicPr>
        <p:blipFill>
          <a:blip r:embed="rId33" cstate="print">
            <a:extLst>
              <a:ext uri="{28A0092B-C50C-407E-A947-70E740481C1C}">
                <a14:useLocalDpi xmlns:a14="http://schemas.microsoft.com/office/drawing/2010/main" val="0"/>
              </a:ext>
            </a:extLst>
          </a:blip>
          <a:stretch>
            <a:fillRect/>
          </a:stretch>
        </p:blipFill>
        <p:spPr>
          <a:xfrm>
            <a:off x="1493413" y="2815313"/>
            <a:ext cx="348190" cy="89905"/>
          </a:xfrm>
          <a:prstGeom prst="rect">
            <a:avLst/>
          </a:prstGeom>
        </p:spPr>
      </p:pic>
      <p:pic>
        <p:nvPicPr>
          <p:cNvPr id="5122" name="Picture 2" descr="The Riemann sum for the example.">
            <a:extLst>
              <a:ext uri="{FF2B5EF4-FFF2-40B4-BE49-F238E27FC236}">
                <a16:creationId xmlns:a16="http://schemas.microsoft.com/office/drawing/2014/main" id="{3C4C5143-1953-4AC3-8CE8-EEA84B00B2C8}"/>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92130" y="2423335"/>
            <a:ext cx="555950" cy="85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36479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(properties)</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126</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DFCBE12D-0DAE-4267-9D5C-A1D32263EFF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0105" y="632606"/>
            <a:ext cx="1782857" cy="258286"/>
          </a:xfrm>
          <a:prstGeom prst="rect">
            <a:avLst/>
          </a:prstGeom>
        </p:spPr>
      </p:pic>
      <p:pic>
        <p:nvPicPr>
          <p:cNvPr id="20" name="Picture 19">
            <a:extLst>
              <a:ext uri="{FF2B5EF4-FFF2-40B4-BE49-F238E27FC236}">
                <a16:creationId xmlns:a16="http://schemas.microsoft.com/office/drawing/2014/main" id="{67F24A1C-D269-4A5F-A0B1-A13DAB044A1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802" y="1109238"/>
            <a:ext cx="2548571" cy="338286"/>
          </a:xfrm>
          <a:prstGeom prst="rect">
            <a:avLst/>
          </a:prstGeom>
        </p:spPr>
      </p:pic>
      <p:pic>
        <p:nvPicPr>
          <p:cNvPr id="24" name="Picture 23">
            <a:extLst>
              <a:ext uri="{FF2B5EF4-FFF2-40B4-BE49-F238E27FC236}">
                <a16:creationId xmlns:a16="http://schemas.microsoft.com/office/drawing/2014/main" id="{74831F08-E549-4603-BA19-86AD1018A98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8595" y="1843474"/>
            <a:ext cx="2433524" cy="258286"/>
          </a:xfrm>
          <a:prstGeom prst="rect">
            <a:avLst/>
          </a:prstGeom>
        </p:spPr>
      </p:pic>
      <p:pic>
        <p:nvPicPr>
          <p:cNvPr id="27" name="Picture 26">
            <a:extLst>
              <a:ext uri="{FF2B5EF4-FFF2-40B4-BE49-F238E27FC236}">
                <a16:creationId xmlns:a16="http://schemas.microsoft.com/office/drawing/2014/main" id="{48CA100D-A9C1-4EAF-B2C8-B3AAF42751A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105" y="2554899"/>
            <a:ext cx="3489524" cy="318476"/>
          </a:xfrm>
          <a:prstGeom prst="rect">
            <a:avLst/>
          </a:prstGeom>
        </p:spPr>
      </p:pic>
      <p:sp>
        <p:nvSpPr>
          <p:cNvPr id="28" name="TextBox 27">
            <a:extLst>
              <a:ext uri="{FF2B5EF4-FFF2-40B4-BE49-F238E27FC236}">
                <a16:creationId xmlns:a16="http://schemas.microsoft.com/office/drawing/2014/main" id="{AE1ED538-B8DF-4B0D-98CA-0E856C861758}"/>
              </a:ext>
            </a:extLst>
          </p:cNvPr>
          <p:cNvSpPr txBox="1"/>
          <p:nvPr/>
        </p:nvSpPr>
        <p:spPr>
          <a:xfrm>
            <a:off x="0" y="378408"/>
            <a:ext cx="933450" cy="200055"/>
          </a:xfrm>
          <a:prstGeom prst="rect">
            <a:avLst/>
          </a:prstGeom>
          <a:noFill/>
        </p:spPr>
        <p:txBody>
          <a:bodyPr wrap="square" rtlCol="0">
            <a:spAutoFit/>
          </a:bodyPr>
          <a:lstStyle/>
          <a:p>
            <a:r>
              <a:rPr lang="en-US" sz="700" b="1" u="sng" dirty="0">
                <a:latin typeface="Tahoma" panose="020B0604030504040204" pitchFamily="34" charset="0"/>
                <a:ea typeface="Tahoma" panose="020B0604030504040204" pitchFamily="34" charset="0"/>
                <a:cs typeface="Tahoma" panose="020B0604030504040204" pitchFamily="34" charset="0"/>
              </a:rPr>
              <a:t>Volume:</a:t>
            </a:r>
          </a:p>
        </p:txBody>
      </p:sp>
      <p:sp>
        <p:nvSpPr>
          <p:cNvPr id="29" name="TextBox 28">
            <a:extLst>
              <a:ext uri="{FF2B5EF4-FFF2-40B4-BE49-F238E27FC236}">
                <a16:creationId xmlns:a16="http://schemas.microsoft.com/office/drawing/2014/main" id="{073ECCE7-CE87-4864-8280-8ABF57487047}"/>
              </a:ext>
            </a:extLst>
          </p:cNvPr>
          <p:cNvSpPr txBox="1"/>
          <p:nvPr/>
        </p:nvSpPr>
        <p:spPr>
          <a:xfrm>
            <a:off x="-28381" y="938009"/>
            <a:ext cx="933450" cy="200055"/>
          </a:xfrm>
          <a:prstGeom prst="rect">
            <a:avLst/>
          </a:prstGeom>
          <a:noFill/>
        </p:spPr>
        <p:txBody>
          <a:bodyPr wrap="square" rtlCol="0">
            <a:spAutoFit/>
          </a:bodyPr>
          <a:lstStyle/>
          <a:p>
            <a:r>
              <a:rPr lang="en-US" sz="700" b="1" u="sng" dirty="0">
                <a:latin typeface="Tahoma" panose="020B0604030504040204" pitchFamily="34" charset="0"/>
                <a:ea typeface="Tahoma" panose="020B0604030504040204" pitchFamily="34" charset="0"/>
                <a:cs typeface="Tahoma" panose="020B0604030504040204" pitchFamily="34" charset="0"/>
              </a:rPr>
              <a:t>Average Value:</a:t>
            </a:r>
          </a:p>
        </p:txBody>
      </p:sp>
      <p:sp>
        <p:nvSpPr>
          <p:cNvPr id="30" name="TextBox 29">
            <a:extLst>
              <a:ext uri="{FF2B5EF4-FFF2-40B4-BE49-F238E27FC236}">
                <a16:creationId xmlns:a16="http://schemas.microsoft.com/office/drawing/2014/main" id="{8FDC8B3D-AE4C-4AE9-A120-B49DAD3EA25A}"/>
              </a:ext>
            </a:extLst>
          </p:cNvPr>
          <p:cNvSpPr txBox="1"/>
          <p:nvPr/>
        </p:nvSpPr>
        <p:spPr>
          <a:xfrm>
            <a:off x="-28381" y="1646582"/>
            <a:ext cx="1238250" cy="200055"/>
          </a:xfrm>
          <a:prstGeom prst="rect">
            <a:avLst/>
          </a:prstGeom>
          <a:noFill/>
        </p:spPr>
        <p:txBody>
          <a:bodyPr wrap="square" rtlCol="0">
            <a:spAutoFit/>
          </a:bodyPr>
          <a:lstStyle/>
          <a:p>
            <a:r>
              <a:rPr lang="en-US" sz="700" b="1" u="sng" dirty="0">
                <a:latin typeface="Tahoma" panose="020B0604030504040204" pitchFamily="34" charset="0"/>
                <a:ea typeface="Tahoma" panose="020B0604030504040204" pitchFamily="34" charset="0"/>
                <a:cs typeface="Tahoma" panose="020B0604030504040204" pitchFamily="34" charset="0"/>
              </a:rPr>
              <a:t>Constant Function:</a:t>
            </a:r>
          </a:p>
        </p:txBody>
      </p:sp>
      <p:sp>
        <p:nvSpPr>
          <p:cNvPr id="31" name="TextBox 30">
            <a:extLst>
              <a:ext uri="{FF2B5EF4-FFF2-40B4-BE49-F238E27FC236}">
                <a16:creationId xmlns:a16="http://schemas.microsoft.com/office/drawing/2014/main" id="{1BB04E70-0351-4B00-9F77-E201D8B38474}"/>
              </a:ext>
            </a:extLst>
          </p:cNvPr>
          <p:cNvSpPr txBox="1"/>
          <p:nvPr/>
        </p:nvSpPr>
        <p:spPr>
          <a:xfrm>
            <a:off x="-28381" y="2354333"/>
            <a:ext cx="1238250" cy="200055"/>
          </a:xfrm>
          <a:prstGeom prst="rect">
            <a:avLst/>
          </a:prstGeom>
          <a:noFill/>
        </p:spPr>
        <p:txBody>
          <a:bodyPr wrap="square" rtlCol="0">
            <a:spAutoFit/>
          </a:bodyPr>
          <a:lstStyle/>
          <a:p>
            <a:r>
              <a:rPr lang="en-US" sz="700" b="1" i="0" u="sng" strike="noStrike" baseline="0" dirty="0" err="1">
                <a:latin typeface="Tahoma" panose="020B0604030504040204" pitchFamily="34" charset="0"/>
                <a:ea typeface="Tahoma" panose="020B0604030504040204" pitchFamily="34" charset="0"/>
                <a:cs typeface="Tahoma" panose="020B0604030504040204" pitchFamily="34" charset="0"/>
              </a:rPr>
              <a:t>Fubini’s</a:t>
            </a:r>
            <a:r>
              <a:rPr lang="en-US" sz="700" b="1" i="0" u="sng" strike="noStrike" baseline="0" dirty="0">
                <a:latin typeface="Tahoma" panose="020B0604030504040204" pitchFamily="34" charset="0"/>
                <a:ea typeface="Tahoma" panose="020B0604030504040204" pitchFamily="34" charset="0"/>
                <a:cs typeface="Tahoma" panose="020B0604030504040204" pitchFamily="34" charset="0"/>
              </a:rPr>
              <a:t> Theorem:</a:t>
            </a:r>
            <a:endParaRPr lang="en-US" sz="700" b="1"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031122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5813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(example 1)</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127</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94ED4699-4A1F-45D9-8494-B10AC3F9D543}"/>
              </a:ext>
            </a:extLst>
          </p:cNvPr>
          <p:cNvPicPr>
            <a:picLocks noChangeAspect="1"/>
          </p:cNvPicPr>
          <p:nvPr/>
        </p:nvPicPr>
        <p:blipFill>
          <a:blip r:embed="rId8"/>
          <a:stretch>
            <a:fillRect/>
          </a:stretch>
        </p:blipFill>
        <p:spPr>
          <a:xfrm>
            <a:off x="235729" y="668665"/>
            <a:ext cx="1302614" cy="1354156"/>
          </a:xfrm>
          <a:prstGeom prst="rect">
            <a:avLst/>
          </a:prstGeom>
        </p:spPr>
      </p:pic>
      <p:pic>
        <p:nvPicPr>
          <p:cNvPr id="17" name="Picture 16">
            <a:extLst>
              <a:ext uri="{FF2B5EF4-FFF2-40B4-BE49-F238E27FC236}">
                <a16:creationId xmlns:a16="http://schemas.microsoft.com/office/drawing/2014/main" id="{71081233-C94E-4F4E-B794-3FD1EC7B2971}"/>
              </a:ext>
            </a:extLst>
          </p:cNvPr>
          <p:cNvPicPr>
            <a:picLocks noChangeAspect="1"/>
          </p:cNvPicPr>
          <p:nvPr/>
        </p:nvPicPr>
        <p:blipFill>
          <a:blip r:embed="rId9"/>
          <a:stretch>
            <a:fillRect/>
          </a:stretch>
        </p:blipFill>
        <p:spPr>
          <a:xfrm>
            <a:off x="272732" y="2060016"/>
            <a:ext cx="990600" cy="1211680"/>
          </a:xfrm>
          <a:prstGeom prst="rect">
            <a:avLst/>
          </a:prstGeom>
        </p:spPr>
      </p:pic>
      <p:pic>
        <p:nvPicPr>
          <p:cNvPr id="22" name="Picture 21">
            <a:extLst>
              <a:ext uri="{FF2B5EF4-FFF2-40B4-BE49-F238E27FC236}">
                <a16:creationId xmlns:a16="http://schemas.microsoft.com/office/drawing/2014/main" id="{A04B5FD6-119D-400B-A378-D6A87EB28AE3}"/>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89835" y="438149"/>
            <a:ext cx="3259124" cy="149943"/>
          </a:xfrm>
          <a:prstGeom prst="rect">
            <a:avLst/>
          </a:prstGeom>
        </p:spPr>
      </p:pic>
      <p:pic>
        <p:nvPicPr>
          <p:cNvPr id="32" name="Picture 31">
            <a:extLst>
              <a:ext uri="{FF2B5EF4-FFF2-40B4-BE49-F238E27FC236}">
                <a16:creationId xmlns:a16="http://schemas.microsoft.com/office/drawing/2014/main" id="{F7202FF7-8705-42CC-AA1A-62CA8B167B08}"/>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9836" y="578619"/>
            <a:ext cx="2892801" cy="102400"/>
          </a:xfrm>
          <a:prstGeom prst="rect">
            <a:avLst/>
          </a:prstGeom>
        </p:spPr>
      </p:pic>
      <p:pic>
        <p:nvPicPr>
          <p:cNvPr id="28" name="Picture 27">
            <a:extLst>
              <a:ext uri="{FF2B5EF4-FFF2-40B4-BE49-F238E27FC236}">
                <a16:creationId xmlns:a16="http://schemas.microsoft.com/office/drawing/2014/main" id="{2F877DAF-8460-44D6-8FDF-A84B68EDC791}"/>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404802" y="461920"/>
            <a:ext cx="543695" cy="102400"/>
          </a:xfrm>
          <a:prstGeom prst="rect">
            <a:avLst/>
          </a:prstGeom>
        </p:spPr>
      </p:pic>
      <p:pic>
        <p:nvPicPr>
          <p:cNvPr id="35" name="Picture 34">
            <a:extLst>
              <a:ext uri="{FF2B5EF4-FFF2-40B4-BE49-F238E27FC236}">
                <a16:creationId xmlns:a16="http://schemas.microsoft.com/office/drawing/2014/main" id="{BFE2049E-1147-4AC2-B6A0-95C6ED96C22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7771" y="1403348"/>
            <a:ext cx="64381" cy="47238"/>
          </a:xfrm>
          <a:prstGeom prst="rect">
            <a:avLst/>
          </a:prstGeom>
        </p:spPr>
      </p:pic>
      <p:sp>
        <p:nvSpPr>
          <p:cNvPr id="36" name="TextBox 35">
            <a:extLst>
              <a:ext uri="{FF2B5EF4-FFF2-40B4-BE49-F238E27FC236}">
                <a16:creationId xmlns:a16="http://schemas.microsoft.com/office/drawing/2014/main" id="{8A8E6F25-D028-4291-A859-F7218E7B878A}"/>
              </a:ext>
            </a:extLst>
          </p:cNvPr>
          <p:cNvSpPr txBox="1"/>
          <p:nvPr/>
        </p:nvSpPr>
        <p:spPr>
          <a:xfrm>
            <a:off x="0" y="709074"/>
            <a:ext cx="1078688"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Sketch 2D-Region:</a:t>
            </a:r>
          </a:p>
        </p:txBody>
      </p:sp>
      <p:pic>
        <p:nvPicPr>
          <p:cNvPr id="40" name="Picture 39">
            <a:extLst>
              <a:ext uri="{FF2B5EF4-FFF2-40B4-BE49-F238E27FC236}">
                <a16:creationId xmlns:a16="http://schemas.microsoft.com/office/drawing/2014/main" id="{3A3BEA19-24D5-470C-96D8-E1F455BAA950}"/>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965685" y="887491"/>
            <a:ext cx="1929752" cy="1550019"/>
          </a:xfrm>
          <a:prstGeom prst="rect">
            <a:avLst/>
          </a:prstGeom>
        </p:spPr>
      </p:pic>
      <p:sp>
        <p:nvSpPr>
          <p:cNvPr id="41" name="TextBox 40">
            <a:extLst>
              <a:ext uri="{FF2B5EF4-FFF2-40B4-BE49-F238E27FC236}">
                <a16:creationId xmlns:a16="http://schemas.microsoft.com/office/drawing/2014/main" id="{03D0CDD9-04A1-43A9-8092-EF5CEF5927A4}"/>
              </a:ext>
            </a:extLst>
          </p:cNvPr>
          <p:cNvSpPr txBox="1"/>
          <p:nvPr/>
        </p:nvSpPr>
        <p:spPr>
          <a:xfrm>
            <a:off x="1822168" y="718214"/>
            <a:ext cx="2216786"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2. Integrate in x first to stay between two function:</a:t>
            </a:r>
          </a:p>
        </p:txBody>
      </p:sp>
      <p:sp>
        <p:nvSpPr>
          <p:cNvPr id="43" name="TextBox 42">
            <a:extLst>
              <a:ext uri="{FF2B5EF4-FFF2-40B4-BE49-F238E27FC236}">
                <a16:creationId xmlns:a16="http://schemas.microsoft.com/office/drawing/2014/main" id="{D3894A50-51A4-4F25-9084-0C8A9783C6F0}"/>
              </a:ext>
            </a:extLst>
          </p:cNvPr>
          <p:cNvSpPr txBox="1"/>
          <p:nvPr/>
        </p:nvSpPr>
        <p:spPr>
          <a:xfrm>
            <a:off x="1829478" y="2488621"/>
            <a:ext cx="2216786" cy="477054"/>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Remark: </a:t>
            </a:r>
            <a:r>
              <a:rPr lang="en-US" sz="500" dirty="0">
                <a:latin typeface="Tahoma" panose="020B0604030504040204" pitchFamily="34" charset="0"/>
                <a:ea typeface="Tahoma" panose="020B0604030504040204" pitchFamily="34" charset="0"/>
                <a:cs typeface="Tahoma" panose="020B0604030504040204" pitchFamily="34" charset="0"/>
              </a:rPr>
              <a:t>We could integrate in terms of y first, but this would require two separate integrals. This is due to integration in y first forcing us to switch between two separate functions. The arrow visualization trick allows us to determine which direction to integrate first, assuming one has drawn a region in 2D. </a:t>
            </a:r>
            <a:endParaRPr lang="en-US" sz="500" b="1"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684753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5813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(example 2)</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128</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C11626F8-0686-4F2D-A141-4E6E30F9343C}"/>
              </a:ext>
            </a:extLst>
          </p:cNvPr>
          <p:cNvPicPr>
            <a:picLocks noChangeAspect="1"/>
          </p:cNvPicPr>
          <p:nvPr/>
        </p:nvPicPr>
        <p:blipFill>
          <a:blip r:embed="rId9"/>
          <a:stretch>
            <a:fillRect/>
          </a:stretch>
        </p:blipFill>
        <p:spPr>
          <a:xfrm>
            <a:off x="91406" y="877409"/>
            <a:ext cx="1371600" cy="1306902"/>
          </a:xfrm>
          <a:prstGeom prst="rect">
            <a:avLst/>
          </a:prstGeom>
        </p:spPr>
      </p:pic>
      <p:pic>
        <p:nvPicPr>
          <p:cNvPr id="23" name="Picture 22">
            <a:extLst>
              <a:ext uri="{FF2B5EF4-FFF2-40B4-BE49-F238E27FC236}">
                <a16:creationId xmlns:a16="http://schemas.microsoft.com/office/drawing/2014/main" id="{E69E5C9C-8F24-4EDF-9C92-7E61C6361E9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1407" y="471492"/>
            <a:ext cx="4135619" cy="147810"/>
          </a:xfrm>
          <a:prstGeom prst="rect">
            <a:avLst/>
          </a:prstGeom>
        </p:spPr>
      </p:pic>
      <p:pic>
        <p:nvPicPr>
          <p:cNvPr id="25" name="Picture 24">
            <a:extLst>
              <a:ext uri="{FF2B5EF4-FFF2-40B4-BE49-F238E27FC236}">
                <a16:creationId xmlns:a16="http://schemas.microsoft.com/office/drawing/2014/main" id="{568277A5-F763-4ABF-9795-4A4DF98230B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1406" y="636567"/>
            <a:ext cx="1971048" cy="128000"/>
          </a:xfrm>
          <a:prstGeom prst="rect">
            <a:avLst/>
          </a:prstGeom>
        </p:spPr>
      </p:pic>
      <p:sp>
        <p:nvSpPr>
          <p:cNvPr id="26" name="TextBox 25">
            <a:extLst>
              <a:ext uri="{FF2B5EF4-FFF2-40B4-BE49-F238E27FC236}">
                <a16:creationId xmlns:a16="http://schemas.microsoft.com/office/drawing/2014/main" id="{4427AEE1-061B-425D-B379-589B8235208F}"/>
              </a:ext>
            </a:extLst>
          </p:cNvPr>
          <p:cNvSpPr txBox="1"/>
          <p:nvPr/>
        </p:nvSpPr>
        <p:spPr>
          <a:xfrm>
            <a:off x="0" y="732144"/>
            <a:ext cx="1078688"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Sketch 2D-Region: </a:t>
            </a:r>
          </a:p>
        </p:txBody>
      </p:sp>
      <p:sp>
        <p:nvSpPr>
          <p:cNvPr id="27" name="TextBox 26">
            <a:extLst>
              <a:ext uri="{FF2B5EF4-FFF2-40B4-BE49-F238E27FC236}">
                <a16:creationId xmlns:a16="http://schemas.microsoft.com/office/drawing/2014/main" id="{3C598345-591F-40F1-A221-78085725FC1E}"/>
              </a:ext>
            </a:extLst>
          </p:cNvPr>
          <p:cNvSpPr txBox="1"/>
          <p:nvPr/>
        </p:nvSpPr>
        <p:spPr>
          <a:xfrm>
            <a:off x="1314450" y="732144"/>
            <a:ext cx="1371599"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Find Intersection between Solids:</a:t>
            </a:r>
          </a:p>
        </p:txBody>
      </p:sp>
      <p:pic>
        <p:nvPicPr>
          <p:cNvPr id="29" name="Picture 28">
            <a:extLst>
              <a:ext uri="{FF2B5EF4-FFF2-40B4-BE49-F238E27FC236}">
                <a16:creationId xmlns:a16="http://schemas.microsoft.com/office/drawing/2014/main" id="{F8E324F7-2B4B-43A3-88AF-CBD7CA36110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885975" y="901421"/>
            <a:ext cx="1078857" cy="147048"/>
          </a:xfrm>
          <a:prstGeom prst="rect">
            <a:avLst/>
          </a:prstGeom>
        </p:spPr>
      </p:pic>
      <p:pic>
        <p:nvPicPr>
          <p:cNvPr id="31" name="Picture 30">
            <a:extLst>
              <a:ext uri="{FF2B5EF4-FFF2-40B4-BE49-F238E27FC236}">
                <a16:creationId xmlns:a16="http://schemas.microsoft.com/office/drawing/2014/main" id="{28EAFD7B-502E-441B-8F23-40F96D8F3CFF}"/>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056707" y="886335"/>
            <a:ext cx="575238" cy="147048"/>
          </a:xfrm>
          <a:prstGeom prst="rect">
            <a:avLst/>
          </a:prstGeom>
        </p:spPr>
      </p:pic>
      <p:pic>
        <p:nvPicPr>
          <p:cNvPr id="33" name="Picture 32">
            <a:extLst>
              <a:ext uri="{FF2B5EF4-FFF2-40B4-BE49-F238E27FC236}">
                <a16:creationId xmlns:a16="http://schemas.microsoft.com/office/drawing/2014/main" id="{9E7730BB-2F2C-4B6F-8963-32FF1C3936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619787" y="1084403"/>
            <a:ext cx="2351238" cy="227810"/>
          </a:xfrm>
          <a:prstGeom prst="rect">
            <a:avLst/>
          </a:prstGeom>
        </p:spPr>
      </p:pic>
      <p:pic>
        <p:nvPicPr>
          <p:cNvPr id="37" name="Picture 36">
            <a:extLst>
              <a:ext uri="{FF2B5EF4-FFF2-40B4-BE49-F238E27FC236}">
                <a16:creationId xmlns:a16="http://schemas.microsoft.com/office/drawing/2014/main" id="{0C9591F7-7ACD-4396-8F88-4DB859665AAE}"/>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173546" y="1348147"/>
            <a:ext cx="1666438" cy="1845029"/>
          </a:xfrm>
          <a:prstGeom prst="rect">
            <a:avLst/>
          </a:prstGeom>
        </p:spPr>
      </p:pic>
      <p:sp>
        <p:nvSpPr>
          <p:cNvPr id="39" name="TextBox 38">
            <a:extLst>
              <a:ext uri="{FF2B5EF4-FFF2-40B4-BE49-F238E27FC236}">
                <a16:creationId xmlns:a16="http://schemas.microsoft.com/office/drawing/2014/main" id="{3A443ADA-41BC-4D10-9F54-DC1435B5B031}"/>
              </a:ext>
            </a:extLst>
          </p:cNvPr>
          <p:cNvSpPr txBox="1"/>
          <p:nvPr/>
        </p:nvSpPr>
        <p:spPr>
          <a:xfrm>
            <a:off x="11676" y="2236163"/>
            <a:ext cx="1536065" cy="492443"/>
          </a:xfrm>
          <a:prstGeom prst="rect">
            <a:avLst/>
          </a:prstGeom>
          <a:noFill/>
        </p:spPr>
        <p:txBody>
          <a:bodyPr wrap="square" rtlCol="0">
            <a:spAutoFit/>
          </a:bodyPr>
          <a:lstStyle/>
          <a:p>
            <a:pPr algn="l"/>
            <a:r>
              <a:rPr lang="en-US" sz="500" b="1" u="sng" dirty="0">
                <a:latin typeface="Tahoma" panose="020B0604030504040204" pitchFamily="34" charset="0"/>
                <a:ea typeface="Tahoma" panose="020B0604030504040204" pitchFamily="34" charset="0"/>
                <a:cs typeface="Tahoma" panose="020B0604030504040204" pitchFamily="34" charset="0"/>
              </a:rPr>
              <a:t>Remark:</a:t>
            </a:r>
            <a:r>
              <a:rPr lang="en-US" sz="500" dirty="0">
                <a:latin typeface="Tahoma" panose="020B0604030504040204" pitchFamily="34" charset="0"/>
                <a:ea typeface="Tahoma" panose="020B0604030504040204" pitchFamily="34" charset="0"/>
                <a:cs typeface="Tahoma" panose="020B0604030504040204" pitchFamily="34" charset="0"/>
              </a:rPr>
              <a:t> </a:t>
            </a:r>
            <a:r>
              <a:rPr lang="en-US" sz="500" b="0" i="0" u="none" strike="noStrike" baseline="0" dirty="0">
                <a:latin typeface="Tahoma" panose="020B0604030504040204" pitchFamily="34" charset="0"/>
                <a:ea typeface="Tahoma" panose="020B0604030504040204" pitchFamily="34" charset="0"/>
                <a:cs typeface="Tahoma" panose="020B0604030504040204" pitchFamily="34" charset="0"/>
              </a:rPr>
              <a:t>In this example we used symmetry to simplify calculations for our double integral. To use symmetry to simplify a double integral, you must check that </a:t>
            </a:r>
            <a:r>
              <a:rPr lang="en-US" sz="500" b="0" i="1" u="none" strike="noStrike" baseline="0" dirty="0">
                <a:latin typeface="Tahoma" panose="020B0604030504040204" pitchFamily="34" charset="0"/>
                <a:ea typeface="Tahoma" panose="020B0604030504040204" pitchFamily="34" charset="0"/>
                <a:cs typeface="Tahoma" panose="020B0604030504040204" pitchFamily="34" charset="0"/>
              </a:rPr>
              <a:t>both</a:t>
            </a:r>
            <a:r>
              <a:rPr lang="en-US" sz="500" b="0" i="0" u="none" strike="noStrike" baseline="0" dirty="0">
                <a:latin typeface="Tahoma" panose="020B0604030504040204" pitchFamily="34" charset="0"/>
                <a:ea typeface="Tahoma" panose="020B0604030504040204" pitchFamily="34" charset="0"/>
                <a:cs typeface="Tahoma" panose="020B0604030504040204" pitchFamily="34" charset="0"/>
              </a:rPr>
              <a:t> the region of integration and the integrand have the same symmetry</a:t>
            </a:r>
            <a:r>
              <a:rPr lang="en-US" sz="600" b="0" i="0" u="none" strike="noStrike" baseline="0" dirty="0">
                <a:latin typeface="Tahoma" panose="020B0604030504040204" pitchFamily="34" charset="0"/>
                <a:ea typeface="Tahoma" panose="020B0604030504040204" pitchFamily="34" charset="0"/>
                <a:cs typeface="Tahoma" panose="020B0604030504040204" pitchFamily="34" charset="0"/>
              </a:rPr>
              <a:t>.</a:t>
            </a:r>
            <a:endParaRPr lang="en-US" sz="600" b="1"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9213949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5813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(example 3)</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129</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46A52180-8811-4C64-B2FA-D1E2D2525D16}"/>
              </a:ext>
            </a:extLst>
          </p:cNvPr>
          <p:cNvPicPr>
            <a:picLocks noChangeAspect="1"/>
          </p:cNvPicPr>
          <p:nvPr/>
        </p:nvPicPr>
        <p:blipFill>
          <a:blip r:embed="rId5"/>
          <a:stretch>
            <a:fillRect/>
          </a:stretch>
        </p:blipFill>
        <p:spPr>
          <a:xfrm>
            <a:off x="95300" y="833751"/>
            <a:ext cx="2057350" cy="1370187"/>
          </a:xfrm>
          <a:prstGeom prst="rect">
            <a:avLst/>
          </a:prstGeom>
        </p:spPr>
      </p:pic>
      <p:pic>
        <p:nvPicPr>
          <p:cNvPr id="18" name="Picture 17">
            <a:extLst>
              <a:ext uri="{FF2B5EF4-FFF2-40B4-BE49-F238E27FC236}">
                <a16:creationId xmlns:a16="http://schemas.microsoft.com/office/drawing/2014/main" id="{F55AB069-3D71-4F05-9F02-EA13AAB9462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0839" y="457187"/>
            <a:ext cx="4108952" cy="219429"/>
          </a:xfrm>
          <a:prstGeom prst="rect">
            <a:avLst/>
          </a:prstGeom>
        </p:spPr>
      </p:pic>
      <p:sp>
        <p:nvSpPr>
          <p:cNvPr id="19" name="TextBox 18">
            <a:extLst>
              <a:ext uri="{FF2B5EF4-FFF2-40B4-BE49-F238E27FC236}">
                <a16:creationId xmlns:a16="http://schemas.microsoft.com/office/drawing/2014/main" id="{C228D405-9553-4238-A63F-C124FC53026A}"/>
              </a:ext>
            </a:extLst>
          </p:cNvPr>
          <p:cNvSpPr txBox="1"/>
          <p:nvPr/>
        </p:nvSpPr>
        <p:spPr>
          <a:xfrm>
            <a:off x="-22937" y="664474"/>
            <a:ext cx="1078688"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Sketch 2D-Region:</a:t>
            </a:r>
          </a:p>
        </p:txBody>
      </p:sp>
      <p:sp>
        <p:nvSpPr>
          <p:cNvPr id="20" name="TextBox 19">
            <a:extLst>
              <a:ext uri="{FF2B5EF4-FFF2-40B4-BE49-F238E27FC236}">
                <a16:creationId xmlns:a16="http://schemas.microsoft.com/office/drawing/2014/main" id="{7B8A6A6B-46A7-4BB0-8772-A7613318ACD9}"/>
              </a:ext>
            </a:extLst>
          </p:cNvPr>
          <p:cNvSpPr txBox="1"/>
          <p:nvPr/>
        </p:nvSpPr>
        <p:spPr>
          <a:xfrm>
            <a:off x="2152650" y="662335"/>
            <a:ext cx="2216786"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2. Must Switch Integration Order:</a:t>
            </a:r>
          </a:p>
        </p:txBody>
      </p:sp>
      <p:pic>
        <p:nvPicPr>
          <p:cNvPr id="24" name="Picture 23">
            <a:extLst>
              <a:ext uri="{FF2B5EF4-FFF2-40B4-BE49-F238E27FC236}">
                <a16:creationId xmlns:a16="http://schemas.microsoft.com/office/drawing/2014/main" id="{CE53A799-6F30-4337-9228-BE8A00F19E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479633" y="831202"/>
            <a:ext cx="1562819" cy="1330591"/>
          </a:xfrm>
          <a:prstGeom prst="rect">
            <a:avLst/>
          </a:prstGeom>
        </p:spPr>
      </p:pic>
      <p:sp>
        <p:nvSpPr>
          <p:cNvPr id="25" name="TextBox 24">
            <a:extLst>
              <a:ext uri="{FF2B5EF4-FFF2-40B4-BE49-F238E27FC236}">
                <a16:creationId xmlns:a16="http://schemas.microsoft.com/office/drawing/2014/main" id="{EEC76244-6836-420A-ACD7-52E7786101E6}"/>
              </a:ext>
            </a:extLst>
          </p:cNvPr>
          <p:cNvSpPr txBox="1"/>
          <p:nvPr/>
        </p:nvSpPr>
        <p:spPr>
          <a:xfrm>
            <a:off x="-22937" y="2249969"/>
            <a:ext cx="4425494" cy="323165"/>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Remark: </a:t>
            </a:r>
            <a:r>
              <a:rPr lang="en-US" sz="500" dirty="0">
                <a:latin typeface="Tahoma" panose="020B0604030504040204" pitchFamily="34" charset="0"/>
                <a:ea typeface="Tahoma" panose="020B0604030504040204" pitchFamily="34" charset="0"/>
                <a:cs typeface="Tahoma" panose="020B0604030504040204" pitchFamily="34" charset="0"/>
              </a:rPr>
              <a:t>Due to the nasty integrand, we are forced to switch orders of integrations. In these scenarios, one should switch based upon a sketched region and change the bounds accordingly. This requires usage of bounds and regions to re-evaluate a nicer integral. Some questions may require switching orders of integration and having an integral define by the sum of two separate regions. </a:t>
            </a:r>
            <a:endParaRPr lang="en-US" sz="500" b="1"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8682233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13</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6" cstate="print">
              <a:duotone>
                <a:prstClr val="black"/>
                <a:schemeClr val="accent6">
                  <a:tint val="45000"/>
                  <a:satMod val="400000"/>
                </a:schemeClr>
              </a:duotone>
              <a:extLst>
                <a:ext uri="{BEBA8EAE-BF5A-486C-A8C5-ECC9F3942E4B}">
                  <a14:imgProps xmlns:a14="http://schemas.microsoft.com/office/drawing/2010/main">
                    <a14:imgLayer r:embed="rId7">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FA62A5A-70B9-42BD-A9BC-1618ABB85E8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21722" y="511175"/>
            <a:ext cx="2164571" cy="151619"/>
          </a:xfrm>
          <a:prstGeom prst="rect">
            <a:avLst/>
          </a:prstGeom>
        </p:spPr>
      </p:pic>
      <p:pic>
        <p:nvPicPr>
          <p:cNvPr id="34" name="Picture 33">
            <a:extLst>
              <a:ext uri="{FF2B5EF4-FFF2-40B4-BE49-F238E27FC236}">
                <a16:creationId xmlns:a16="http://schemas.microsoft.com/office/drawing/2014/main" id="{ABF3AAE7-B5E4-455E-9B62-BE1E49B6F05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76450" y="800620"/>
            <a:ext cx="1109333" cy="131809"/>
          </a:xfrm>
          <a:prstGeom prst="rect">
            <a:avLst/>
          </a:prstGeom>
        </p:spPr>
      </p:pic>
      <p:sp>
        <p:nvSpPr>
          <p:cNvPr id="35" name="TextBox 34">
            <a:extLst>
              <a:ext uri="{FF2B5EF4-FFF2-40B4-BE49-F238E27FC236}">
                <a16:creationId xmlns:a16="http://schemas.microsoft.com/office/drawing/2014/main" id="{04E6B20A-F673-4357-9CE8-B0B02F2E56C4}"/>
              </a:ext>
            </a:extLst>
          </p:cNvPr>
          <p:cNvSpPr txBox="1"/>
          <p:nvPr/>
        </p:nvSpPr>
        <p:spPr>
          <a:xfrm>
            <a:off x="1126706" y="736448"/>
            <a:ext cx="1536065"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By definition:</a:t>
            </a:r>
          </a:p>
        </p:txBody>
      </p:sp>
      <p:pic>
        <p:nvPicPr>
          <p:cNvPr id="36" name="Picture 35">
            <a:extLst>
              <a:ext uri="{FF2B5EF4-FFF2-40B4-BE49-F238E27FC236}">
                <a16:creationId xmlns:a16="http://schemas.microsoft.com/office/drawing/2014/main" id="{387FDA0D-E014-473F-9F8C-640D19BCD261}"/>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47264" y="1058638"/>
            <a:ext cx="2612571" cy="227810"/>
          </a:xfrm>
          <a:prstGeom prst="rect">
            <a:avLst/>
          </a:prstGeom>
        </p:spPr>
      </p:pic>
      <p:pic>
        <p:nvPicPr>
          <p:cNvPr id="37" name="Picture 36">
            <a:extLst>
              <a:ext uri="{FF2B5EF4-FFF2-40B4-BE49-F238E27FC236}">
                <a16:creationId xmlns:a16="http://schemas.microsoft.com/office/drawing/2014/main" id="{2E4C7A4B-F0E2-4228-AFC7-351470116EC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0883" y="1380430"/>
            <a:ext cx="2588952" cy="151619"/>
          </a:xfrm>
          <a:prstGeom prst="rect">
            <a:avLst/>
          </a:prstGeom>
        </p:spPr>
      </p:pic>
    </p:spTree>
    <p:extLst>
      <p:ext uri="{BB962C8B-B14F-4D97-AF65-F5344CB8AC3E}">
        <p14:creationId xmlns:p14="http://schemas.microsoft.com/office/powerpoint/2010/main" val="3477508071"/>
      </p:ext>
    </p:extLst>
  </p:cSld>
  <p:clrMapOvr>
    <a:masterClrMapping/>
  </p:clrMapOvr>
  <p:transition>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5813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(example 4)</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130</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53DDB781-65B5-495D-AEF0-03C9D0BFF697}"/>
              </a:ext>
            </a:extLst>
          </p:cNvPr>
          <p:cNvPicPr>
            <a:picLocks noChangeAspect="1"/>
          </p:cNvPicPr>
          <p:nvPr/>
        </p:nvPicPr>
        <p:blipFill>
          <a:blip r:embed="rId8"/>
          <a:stretch>
            <a:fillRect/>
          </a:stretch>
        </p:blipFill>
        <p:spPr>
          <a:xfrm>
            <a:off x="31056" y="693277"/>
            <a:ext cx="1590932" cy="1559240"/>
          </a:xfrm>
          <a:prstGeom prst="rect">
            <a:avLst/>
          </a:prstGeom>
        </p:spPr>
      </p:pic>
      <p:sp>
        <p:nvSpPr>
          <p:cNvPr id="17" name="TextBox 16">
            <a:extLst>
              <a:ext uri="{FF2B5EF4-FFF2-40B4-BE49-F238E27FC236}">
                <a16:creationId xmlns:a16="http://schemas.microsoft.com/office/drawing/2014/main" id="{C5D95932-6628-4E6D-B721-3A139B764B0A}"/>
              </a:ext>
            </a:extLst>
          </p:cNvPr>
          <p:cNvSpPr txBox="1"/>
          <p:nvPr/>
        </p:nvSpPr>
        <p:spPr>
          <a:xfrm>
            <a:off x="0" y="601367"/>
            <a:ext cx="1078688"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Sketch 2D-Region: </a:t>
            </a:r>
          </a:p>
        </p:txBody>
      </p:sp>
      <p:pic>
        <p:nvPicPr>
          <p:cNvPr id="21" name="Picture 20">
            <a:extLst>
              <a:ext uri="{FF2B5EF4-FFF2-40B4-BE49-F238E27FC236}">
                <a16:creationId xmlns:a16="http://schemas.microsoft.com/office/drawing/2014/main" id="{F29AA2B8-C1A4-4198-9AC0-2EE39616CBA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3798" y="436903"/>
            <a:ext cx="3716572" cy="147810"/>
          </a:xfrm>
          <a:prstGeom prst="rect">
            <a:avLst/>
          </a:prstGeom>
        </p:spPr>
      </p:pic>
      <p:pic>
        <p:nvPicPr>
          <p:cNvPr id="23" name="Picture 22">
            <a:extLst>
              <a:ext uri="{FF2B5EF4-FFF2-40B4-BE49-F238E27FC236}">
                <a16:creationId xmlns:a16="http://schemas.microsoft.com/office/drawing/2014/main" id="{02805055-2B13-446F-BABD-7085AA12F11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26642" y="446946"/>
            <a:ext cx="652952" cy="122667"/>
          </a:xfrm>
          <a:prstGeom prst="rect">
            <a:avLst/>
          </a:prstGeom>
        </p:spPr>
      </p:pic>
      <p:sp>
        <p:nvSpPr>
          <p:cNvPr id="24" name="TextBox 23">
            <a:extLst>
              <a:ext uri="{FF2B5EF4-FFF2-40B4-BE49-F238E27FC236}">
                <a16:creationId xmlns:a16="http://schemas.microsoft.com/office/drawing/2014/main" id="{6F567C53-7F5C-4E82-A840-0396E58FD14B}"/>
              </a:ext>
            </a:extLst>
          </p:cNvPr>
          <p:cNvSpPr txBox="1"/>
          <p:nvPr/>
        </p:nvSpPr>
        <p:spPr>
          <a:xfrm>
            <a:off x="1621988" y="601367"/>
            <a:ext cx="2857605" cy="400110"/>
          </a:xfrm>
          <a:prstGeom prst="rect">
            <a:avLst/>
          </a:prstGeom>
          <a:noFill/>
        </p:spPr>
        <p:txBody>
          <a:bodyPr wrap="square" rtlCol="0">
            <a:spAutoFit/>
          </a:bodyPr>
          <a:lstStyle/>
          <a:p>
            <a:pPr algn="l"/>
            <a:r>
              <a:rPr lang="en-US" sz="500" b="1" i="0" u="sng" strike="noStrike" baseline="0" dirty="0">
                <a:solidFill>
                  <a:srgbClr val="141414"/>
                </a:solidFill>
                <a:latin typeface="Tahoma" panose="020B0604030504040204" pitchFamily="34" charset="0"/>
                <a:ea typeface="Tahoma" panose="020B0604030504040204" pitchFamily="34" charset="0"/>
                <a:cs typeface="Tahoma" panose="020B0604030504040204" pitchFamily="34" charset="0"/>
              </a:rPr>
              <a:t>Issue: </a:t>
            </a:r>
            <a:r>
              <a:rPr lang="en-US" sz="500" b="0" i="0" u="none" strike="noStrike" baseline="0" dirty="0">
                <a:solidFill>
                  <a:srgbClr val="141414"/>
                </a:solidFill>
                <a:latin typeface="Tahoma" panose="020B0604030504040204" pitchFamily="34" charset="0"/>
                <a:ea typeface="Tahoma" panose="020B0604030504040204" pitchFamily="34" charset="0"/>
                <a:cs typeface="Tahoma" panose="020B0604030504040204" pitchFamily="34" charset="0"/>
              </a:rPr>
              <a:t>The region </a:t>
            </a:r>
            <a:r>
              <a:rPr lang="en-US" sz="500" b="0" i="1" u="none" strike="noStrike" baseline="0" dirty="0">
                <a:solidFill>
                  <a:srgbClr val="141414"/>
                </a:solidFill>
                <a:latin typeface="Tahoma" panose="020B0604030504040204" pitchFamily="34" charset="0"/>
                <a:ea typeface="Tahoma" panose="020B0604030504040204" pitchFamily="34" charset="0"/>
                <a:cs typeface="Tahoma" panose="020B0604030504040204" pitchFamily="34" charset="0"/>
              </a:rPr>
              <a:t>R </a:t>
            </a:r>
            <a:r>
              <a:rPr lang="en-US" sz="500" b="0" i="0" u="none" strike="noStrike" baseline="0" dirty="0">
                <a:solidFill>
                  <a:srgbClr val="141414"/>
                </a:solidFill>
                <a:latin typeface="Tahoma" panose="020B0604030504040204" pitchFamily="34" charset="0"/>
                <a:ea typeface="Tahoma" panose="020B0604030504040204" pitchFamily="34" charset="0"/>
                <a:cs typeface="Tahoma" panose="020B0604030504040204" pitchFamily="34" charset="0"/>
              </a:rPr>
              <a:t>in its entirety is bounded neither above and below by two curves, nor on the left and right by two curves. We are forced to decompose the region into a sum of two separate regions, based on the drawing and the bounds. We must locate intersection points based on the bounds (depicted in diagram).</a:t>
            </a:r>
            <a:endParaRPr lang="en-US" sz="500" dirty="0">
              <a:latin typeface="Tahoma" panose="020B0604030504040204" pitchFamily="34" charset="0"/>
              <a:ea typeface="Tahoma" panose="020B0604030504040204" pitchFamily="34" charset="0"/>
              <a:cs typeface="Tahoma" panose="020B0604030504040204" pitchFamily="34" charset="0"/>
            </a:endParaRPr>
          </a:p>
        </p:txBody>
      </p:sp>
      <p:pic>
        <p:nvPicPr>
          <p:cNvPr id="36" name="Picture 35">
            <a:extLst>
              <a:ext uri="{FF2B5EF4-FFF2-40B4-BE49-F238E27FC236}">
                <a16:creationId xmlns:a16="http://schemas.microsoft.com/office/drawing/2014/main" id="{3012F335-32B4-4F38-8C1A-A6F8E6D598E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51030" y="1035258"/>
            <a:ext cx="1443809" cy="278857"/>
          </a:xfrm>
          <a:prstGeom prst="rect">
            <a:avLst/>
          </a:prstGeom>
        </p:spPr>
      </p:pic>
      <p:pic>
        <p:nvPicPr>
          <p:cNvPr id="32" name="Picture 31">
            <a:extLst>
              <a:ext uri="{FF2B5EF4-FFF2-40B4-BE49-F238E27FC236}">
                <a16:creationId xmlns:a16="http://schemas.microsoft.com/office/drawing/2014/main" id="{0D6A7688-1000-4DCE-93A3-DC9FE7E320E0}"/>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85975" y="1391433"/>
            <a:ext cx="2237714" cy="290286"/>
          </a:xfrm>
          <a:prstGeom prst="rect">
            <a:avLst/>
          </a:prstGeom>
        </p:spPr>
      </p:pic>
      <p:pic>
        <p:nvPicPr>
          <p:cNvPr id="34" name="Picture 33">
            <a:extLst>
              <a:ext uri="{FF2B5EF4-FFF2-40B4-BE49-F238E27FC236}">
                <a16:creationId xmlns:a16="http://schemas.microsoft.com/office/drawing/2014/main" id="{EFF43DE9-1DF0-4215-8762-CA03E3895DB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885975" y="1799954"/>
            <a:ext cx="2658286" cy="620190"/>
          </a:xfrm>
          <a:prstGeom prst="rect">
            <a:avLst/>
          </a:prstGeom>
        </p:spPr>
      </p:pic>
    </p:spTree>
    <p:extLst>
      <p:ext uri="{BB962C8B-B14F-4D97-AF65-F5344CB8AC3E}">
        <p14:creationId xmlns:p14="http://schemas.microsoft.com/office/powerpoint/2010/main" val="316257832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131</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3DD9F9EE-0D08-4EA1-A03A-87A260EF3AF4}"/>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221479" y="503105"/>
            <a:ext cx="512000" cy="252952"/>
          </a:xfrm>
          <a:prstGeom prst="rect">
            <a:avLst/>
          </a:prstGeom>
        </p:spPr>
      </p:pic>
      <p:pic>
        <p:nvPicPr>
          <p:cNvPr id="25" name="Picture 24">
            <a:extLst>
              <a:ext uri="{FF2B5EF4-FFF2-40B4-BE49-F238E27FC236}">
                <a16:creationId xmlns:a16="http://schemas.microsoft.com/office/drawing/2014/main" id="{237D0458-74A6-4DCA-B68D-68F73B29690B}"/>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140068" y="542496"/>
            <a:ext cx="2817523" cy="134857"/>
          </a:xfrm>
          <a:prstGeom prst="rect">
            <a:avLst/>
          </a:prstGeom>
        </p:spPr>
      </p:pic>
      <p:pic>
        <p:nvPicPr>
          <p:cNvPr id="21" name="Picture 20">
            <a:extLst>
              <a:ext uri="{FF2B5EF4-FFF2-40B4-BE49-F238E27FC236}">
                <a16:creationId xmlns:a16="http://schemas.microsoft.com/office/drawing/2014/main" id="{DB3B9C37-37BA-41E4-A2E8-73CF8733A60E}"/>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837345" y="591792"/>
            <a:ext cx="198857" cy="73143"/>
          </a:xfrm>
          <a:prstGeom prst="rect">
            <a:avLst/>
          </a:prstGeom>
        </p:spPr>
      </p:pic>
      <p:pic>
        <p:nvPicPr>
          <p:cNvPr id="27" name="Picture 26">
            <a:extLst>
              <a:ext uri="{FF2B5EF4-FFF2-40B4-BE49-F238E27FC236}">
                <a16:creationId xmlns:a16="http://schemas.microsoft.com/office/drawing/2014/main" id="{6F9366D0-6609-48B0-A01B-D751D1264845}"/>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212780" y="893923"/>
            <a:ext cx="758857" cy="258286"/>
          </a:xfrm>
          <a:prstGeom prst="rect">
            <a:avLst/>
          </a:prstGeom>
        </p:spPr>
      </p:pic>
      <p:pic>
        <p:nvPicPr>
          <p:cNvPr id="28" name="Picture 27">
            <a:extLst>
              <a:ext uri="{FF2B5EF4-FFF2-40B4-BE49-F238E27FC236}">
                <a16:creationId xmlns:a16="http://schemas.microsoft.com/office/drawing/2014/main" id="{23722F31-B4F5-4F9F-93D2-742545A6730B}"/>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075442" y="986455"/>
            <a:ext cx="198857" cy="73143"/>
          </a:xfrm>
          <a:prstGeom prst="rect">
            <a:avLst/>
          </a:prstGeom>
        </p:spPr>
      </p:pic>
      <p:pic>
        <p:nvPicPr>
          <p:cNvPr id="31" name="Picture 30">
            <a:extLst>
              <a:ext uri="{FF2B5EF4-FFF2-40B4-BE49-F238E27FC236}">
                <a16:creationId xmlns:a16="http://schemas.microsoft.com/office/drawing/2014/main" id="{EDEA93E9-5B2A-4C09-B604-578CEE6CAD71}"/>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378105" y="949801"/>
            <a:ext cx="2921905" cy="134857"/>
          </a:xfrm>
          <a:prstGeom prst="rect">
            <a:avLst/>
          </a:prstGeom>
        </p:spPr>
      </p:pic>
      <p:pic>
        <p:nvPicPr>
          <p:cNvPr id="33" name="Picture 32">
            <a:extLst>
              <a:ext uri="{FF2B5EF4-FFF2-40B4-BE49-F238E27FC236}">
                <a16:creationId xmlns:a16="http://schemas.microsoft.com/office/drawing/2014/main" id="{D459380B-981A-4E51-B20F-4765E049FE1D}"/>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21479" y="1321745"/>
            <a:ext cx="942476" cy="258286"/>
          </a:xfrm>
          <a:prstGeom prst="rect">
            <a:avLst/>
          </a:prstGeom>
        </p:spPr>
      </p:pic>
      <p:pic>
        <p:nvPicPr>
          <p:cNvPr id="34" name="Picture 33">
            <a:extLst>
              <a:ext uri="{FF2B5EF4-FFF2-40B4-BE49-F238E27FC236}">
                <a16:creationId xmlns:a16="http://schemas.microsoft.com/office/drawing/2014/main" id="{B4901E28-C0A0-4A5D-92E6-22B01C2A2200}"/>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1248545" y="1409798"/>
            <a:ext cx="198857" cy="73143"/>
          </a:xfrm>
          <a:prstGeom prst="rect">
            <a:avLst/>
          </a:prstGeom>
        </p:spPr>
      </p:pic>
      <p:pic>
        <p:nvPicPr>
          <p:cNvPr id="39" name="Picture 38">
            <a:extLst>
              <a:ext uri="{FF2B5EF4-FFF2-40B4-BE49-F238E27FC236}">
                <a16:creationId xmlns:a16="http://schemas.microsoft.com/office/drawing/2014/main" id="{4B01A44D-0737-4AFE-963E-A019EED3D4E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1531993" y="1349515"/>
            <a:ext cx="2918857" cy="134857"/>
          </a:xfrm>
          <a:prstGeom prst="rect">
            <a:avLst/>
          </a:prstGeom>
        </p:spPr>
      </p:pic>
      <p:pic>
        <p:nvPicPr>
          <p:cNvPr id="41" name="Picture 40">
            <a:extLst>
              <a:ext uri="{FF2B5EF4-FFF2-40B4-BE49-F238E27FC236}">
                <a16:creationId xmlns:a16="http://schemas.microsoft.com/office/drawing/2014/main" id="{1B01C7D9-C7F7-4735-B4CA-2BCF7C3FC23C}"/>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759421" y="1512877"/>
            <a:ext cx="2464000" cy="128000"/>
          </a:xfrm>
          <a:prstGeom prst="rect">
            <a:avLst/>
          </a:prstGeom>
        </p:spPr>
      </p:pic>
      <p:pic>
        <p:nvPicPr>
          <p:cNvPr id="45" name="Picture 44">
            <a:extLst>
              <a:ext uri="{FF2B5EF4-FFF2-40B4-BE49-F238E27FC236}">
                <a16:creationId xmlns:a16="http://schemas.microsoft.com/office/drawing/2014/main" id="{97744FBC-6050-4DB9-8937-94938B768499}"/>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212780" y="1749647"/>
            <a:ext cx="3910095" cy="134857"/>
          </a:xfrm>
          <a:prstGeom prst="rect">
            <a:avLst/>
          </a:prstGeom>
        </p:spPr>
      </p:pic>
      <p:pic>
        <p:nvPicPr>
          <p:cNvPr id="47" name="Picture 46">
            <a:extLst>
              <a:ext uri="{FF2B5EF4-FFF2-40B4-BE49-F238E27FC236}">
                <a16:creationId xmlns:a16="http://schemas.microsoft.com/office/drawing/2014/main" id="{5A9ACA51-84A5-429E-9076-A92886F181E5}"/>
              </a:ext>
            </a:extLst>
          </p:cNvPr>
          <p:cNvPicPr>
            <a:picLocks noChangeAspect="1"/>
          </p:cNvPicPr>
          <p:nvPr>
            <p:custDataLst>
              <p:tags r:id="rId12"/>
            </p:custDataLst>
          </p:nvPr>
        </p:nvPicPr>
        <p:blipFill>
          <a:blip r:embed="rId24" cstate="print">
            <a:extLst>
              <a:ext uri="{28A0092B-C50C-407E-A947-70E740481C1C}">
                <a14:useLocalDpi xmlns:a14="http://schemas.microsoft.com/office/drawing/2010/main" val="0"/>
              </a:ext>
            </a:extLst>
          </a:blip>
          <a:stretch>
            <a:fillRect/>
          </a:stretch>
        </p:blipFill>
        <p:spPr>
          <a:xfrm>
            <a:off x="225669" y="1897563"/>
            <a:ext cx="934095" cy="128000"/>
          </a:xfrm>
          <a:prstGeom prst="rect">
            <a:avLst/>
          </a:prstGeom>
        </p:spPr>
      </p:pic>
      <p:pic>
        <p:nvPicPr>
          <p:cNvPr id="48" name="Picture 2" descr="Why do we use triple integral for finding volumes when we have double  integrals? - Quora">
            <a:extLst>
              <a:ext uri="{FF2B5EF4-FFF2-40B4-BE49-F238E27FC236}">
                <a16:creationId xmlns:a16="http://schemas.microsoft.com/office/drawing/2014/main" id="{F7C5A5A4-2197-4020-8D57-591782185029}"/>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75442" y="2054120"/>
            <a:ext cx="2406685" cy="11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1512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sp>
        <p:nvSpPr>
          <p:cNvPr id="5" name="object 5"/>
          <p:cNvSpPr txBox="1"/>
          <p:nvPr/>
        </p:nvSpPr>
        <p:spPr>
          <a:xfrm>
            <a:off x="95300" y="39215"/>
            <a:ext cx="4267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Connection Between Double &amp; Triple Integral</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7C158979-E627-43B8-8942-CBFAF484ACC9}"/>
              </a:ext>
            </a:extLst>
          </p:cNvPr>
          <p:cNvSpPr txBox="1"/>
          <p:nvPr/>
        </p:nvSpPr>
        <p:spPr>
          <a:xfrm>
            <a:off x="171450" y="365564"/>
            <a:ext cx="4393392" cy="1169551"/>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a:t>
            </a:r>
            <a:r>
              <a:rPr lang="en-US" sz="1000" b="1" dirty="0">
                <a:latin typeface="Tahoma" panose="020B0604030504040204" pitchFamily="34" charset="0"/>
                <a:ea typeface="Tahoma" panose="020B0604030504040204" pitchFamily="34" charset="0"/>
                <a:cs typeface="Tahoma" panose="020B0604030504040204" pitchFamily="34" charset="0"/>
              </a:rPr>
              <a:t>d</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ouble integral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represents the </a:t>
            </a:r>
            <a:r>
              <a:rPr lang="en-US" sz="1000" b="0" i="1" u="sng" strike="noStrike" baseline="0" dirty="0">
                <a:latin typeface="Tahoma" panose="020B0604030504040204" pitchFamily="34" charset="0"/>
                <a:ea typeface="Tahoma" panose="020B0604030504040204" pitchFamily="34" charset="0"/>
                <a:cs typeface="Tahoma" panose="020B0604030504040204" pitchFamily="34" charset="0"/>
              </a:rPr>
              <a:t>signed volume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of the three-dimensional region</a:t>
            </a: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The graph of a function f(x, y, z) of three variables lives in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four-dimensional space</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and thus, a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triple integral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represents a </a:t>
            </a:r>
            <a:r>
              <a:rPr lang="en-US" sz="1000" b="0" i="1" u="sng" strike="noStrike" baseline="0" dirty="0">
                <a:latin typeface="Tahoma" panose="020B0604030504040204" pitchFamily="34" charset="0"/>
                <a:ea typeface="Tahoma" panose="020B0604030504040204" pitchFamily="34" charset="0"/>
                <a:cs typeface="Tahoma" panose="020B0604030504040204" pitchFamily="34" charset="0"/>
              </a:rPr>
              <a:t>four-dimensional volume</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However, triple integrals can represent several quantities (average value, probability, center of mass, total mass)</a:t>
            </a:r>
          </a:p>
        </p:txBody>
      </p:sp>
      <p:pic>
        <p:nvPicPr>
          <p:cNvPr id="16" name="Picture 15">
            <a:extLst>
              <a:ext uri="{FF2B5EF4-FFF2-40B4-BE49-F238E27FC236}">
                <a16:creationId xmlns:a16="http://schemas.microsoft.com/office/drawing/2014/main" id="{E0BB1ADB-6FF8-40B3-BAF6-69EA587F79D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044684" y="1531349"/>
            <a:ext cx="751238" cy="260571"/>
          </a:xfrm>
          <a:prstGeom prst="rect">
            <a:avLst/>
          </a:prstGeom>
        </p:spPr>
      </p:pic>
      <p:pic>
        <p:nvPicPr>
          <p:cNvPr id="18" name="Picture 17">
            <a:extLst>
              <a:ext uri="{FF2B5EF4-FFF2-40B4-BE49-F238E27FC236}">
                <a16:creationId xmlns:a16="http://schemas.microsoft.com/office/drawing/2014/main" id="{3DC999FD-ABDF-4ADA-A5D4-03DC2BC0DD9A}"/>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3412887" y="1533622"/>
            <a:ext cx="843429" cy="262857"/>
          </a:xfrm>
          <a:prstGeom prst="rect">
            <a:avLst/>
          </a:prstGeom>
        </p:spPr>
      </p:pic>
      <p:pic>
        <p:nvPicPr>
          <p:cNvPr id="20" name="Picture 19">
            <a:extLst>
              <a:ext uri="{FF2B5EF4-FFF2-40B4-BE49-F238E27FC236}">
                <a16:creationId xmlns:a16="http://schemas.microsoft.com/office/drawing/2014/main" id="{91CA74BC-49F9-40E6-B565-750D61BB7AD2}"/>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55709" y="1537041"/>
            <a:ext cx="512000" cy="252952"/>
          </a:xfrm>
          <a:prstGeom prst="rect">
            <a:avLst/>
          </a:prstGeom>
        </p:spPr>
      </p:pic>
      <p:pic>
        <p:nvPicPr>
          <p:cNvPr id="22" name="Picture 21">
            <a:extLst>
              <a:ext uri="{FF2B5EF4-FFF2-40B4-BE49-F238E27FC236}">
                <a16:creationId xmlns:a16="http://schemas.microsoft.com/office/drawing/2014/main" id="{770F01FC-C26D-4D5F-A002-F71002E68810}"/>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811062" y="1614763"/>
            <a:ext cx="198857" cy="73143"/>
          </a:xfrm>
          <a:prstGeom prst="rect">
            <a:avLst/>
          </a:prstGeom>
        </p:spPr>
      </p:pic>
      <p:pic>
        <p:nvPicPr>
          <p:cNvPr id="33" name="Picture 32">
            <a:extLst>
              <a:ext uri="{FF2B5EF4-FFF2-40B4-BE49-F238E27FC236}">
                <a16:creationId xmlns:a16="http://schemas.microsoft.com/office/drawing/2014/main" id="{60C5F187-1CEC-4F49-87A8-57E8619870A1}"/>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2250167" y="1529797"/>
            <a:ext cx="777905" cy="260572"/>
          </a:xfrm>
          <a:prstGeom prst="rect">
            <a:avLst/>
          </a:prstGeom>
        </p:spPr>
      </p:pic>
      <p:pic>
        <p:nvPicPr>
          <p:cNvPr id="26" name="Picture 25">
            <a:extLst>
              <a:ext uri="{FF2B5EF4-FFF2-40B4-BE49-F238E27FC236}">
                <a16:creationId xmlns:a16="http://schemas.microsoft.com/office/drawing/2014/main" id="{21C9F0BB-3FC2-486F-93A3-FF60A8EE0B81}"/>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1916304" y="1601940"/>
            <a:ext cx="207238" cy="93714"/>
          </a:xfrm>
          <a:prstGeom prst="rect">
            <a:avLst/>
          </a:prstGeom>
        </p:spPr>
      </p:pic>
      <p:pic>
        <p:nvPicPr>
          <p:cNvPr id="28" name="Picture 27">
            <a:extLst>
              <a:ext uri="{FF2B5EF4-FFF2-40B4-BE49-F238E27FC236}">
                <a16:creationId xmlns:a16="http://schemas.microsoft.com/office/drawing/2014/main" id="{19850585-394E-4772-9085-C65A8359D21F}"/>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092849" y="1614763"/>
            <a:ext cx="198857" cy="73143"/>
          </a:xfrm>
          <a:prstGeom prst="rect">
            <a:avLst/>
          </a:prstGeom>
        </p:spPr>
      </p:pic>
      <p:sp>
        <p:nvSpPr>
          <p:cNvPr id="30" name="TextBox 29">
            <a:extLst>
              <a:ext uri="{FF2B5EF4-FFF2-40B4-BE49-F238E27FC236}">
                <a16:creationId xmlns:a16="http://schemas.microsoft.com/office/drawing/2014/main" id="{D9AE5AE7-8020-402D-A503-FFF48F21BDAF}"/>
              </a:ext>
            </a:extLst>
          </p:cNvPr>
          <p:cNvSpPr txBox="1"/>
          <p:nvPr/>
        </p:nvSpPr>
        <p:spPr>
          <a:xfrm>
            <a:off x="171450" y="1825311"/>
            <a:ext cx="4393392" cy="707886"/>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connection between double and triple integrals are provided through volume.</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Similarly the connection between a single integral and a double integral is provided through area</a:t>
            </a:r>
          </a:p>
        </p:txBody>
      </p:sp>
      <p:pic>
        <p:nvPicPr>
          <p:cNvPr id="17" name="Picture 16">
            <a:extLst>
              <a:ext uri="{FF2B5EF4-FFF2-40B4-BE49-F238E27FC236}">
                <a16:creationId xmlns:a16="http://schemas.microsoft.com/office/drawing/2014/main" id="{376326C0-2BE6-4535-A2E7-F76712B47CA3}"/>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627193" y="2542866"/>
            <a:ext cx="978286" cy="262857"/>
          </a:xfrm>
          <a:prstGeom prst="rect">
            <a:avLst/>
          </a:prstGeom>
        </p:spPr>
      </p:pic>
      <p:pic>
        <p:nvPicPr>
          <p:cNvPr id="19" name="Picture 18">
            <a:extLst>
              <a:ext uri="{FF2B5EF4-FFF2-40B4-BE49-F238E27FC236}">
                <a16:creationId xmlns:a16="http://schemas.microsoft.com/office/drawing/2014/main" id="{C06525D2-3CA7-4F63-B18B-9A7EB2DD1B14}"/>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605480" y="2546752"/>
            <a:ext cx="1525333" cy="258286"/>
          </a:xfrm>
          <a:prstGeom prst="rect">
            <a:avLst/>
          </a:prstGeom>
        </p:spPr>
      </p:pic>
      <p:pic>
        <p:nvPicPr>
          <p:cNvPr id="44" name="Picture 43">
            <a:extLst>
              <a:ext uri="{FF2B5EF4-FFF2-40B4-BE49-F238E27FC236}">
                <a16:creationId xmlns:a16="http://schemas.microsoft.com/office/drawing/2014/main" id="{28D3F398-254F-46C0-85F6-35312D6D3ACD}"/>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004848" y="2853998"/>
            <a:ext cx="3186286" cy="134857"/>
          </a:xfrm>
          <a:prstGeom prst="rect">
            <a:avLst/>
          </a:prstGeom>
        </p:spPr>
      </p:pic>
      <p:pic>
        <p:nvPicPr>
          <p:cNvPr id="46" name="Picture 45">
            <a:extLst>
              <a:ext uri="{FF2B5EF4-FFF2-40B4-BE49-F238E27FC236}">
                <a16:creationId xmlns:a16="http://schemas.microsoft.com/office/drawing/2014/main" id="{4BF06053-597E-4B4F-891A-5C5E0EF879AB}"/>
              </a:ext>
            </a:extLst>
          </p:cNvPr>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448790" y="2856719"/>
            <a:ext cx="496000" cy="128000"/>
          </a:xfrm>
          <a:prstGeom prst="rect">
            <a:avLst/>
          </a:prstGeom>
        </p:spPr>
      </p:pic>
      <p:pic>
        <p:nvPicPr>
          <p:cNvPr id="24" name="Picture 23">
            <a:extLst>
              <a:ext uri="{FF2B5EF4-FFF2-40B4-BE49-F238E27FC236}">
                <a16:creationId xmlns:a16="http://schemas.microsoft.com/office/drawing/2014/main" id="{9A77045F-9426-45E3-AD70-B6F4BD11D51A}"/>
              </a:ext>
            </a:extLst>
          </p:cNvPr>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tretch>
            <a:fillRect/>
          </a:stretch>
        </p:blipFill>
        <p:spPr>
          <a:xfrm>
            <a:off x="3214082" y="2533711"/>
            <a:ext cx="912762" cy="258286"/>
          </a:xfrm>
          <a:prstGeom prst="rect">
            <a:avLst/>
          </a:prstGeom>
        </p:spPr>
      </p:pic>
    </p:spTree>
    <p:extLst>
      <p:ext uri="{BB962C8B-B14F-4D97-AF65-F5344CB8AC3E}">
        <p14:creationId xmlns:p14="http://schemas.microsoft.com/office/powerpoint/2010/main" val="227582482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133</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F8AE166C-2E27-4550-BB83-71C7936F00F6}"/>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61105" y="720671"/>
            <a:ext cx="772572" cy="258286"/>
          </a:xfrm>
          <a:prstGeom prst="rect">
            <a:avLst/>
          </a:prstGeom>
        </p:spPr>
      </p:pic>
      <p:pic>
        <p:nvPicPr>
          <p:cNvPr id="28" name="Picture 27">
            <a:extLst>
              <a:ext uri="{FF2B5EF4-FFF2-40B4-BE49-F238E27FC236}">
                <a16:creationId xmlns:a16="http://schemas.microsoft.com/office/drawing/2014/main" id="{23722F31-B4F5-4F9F-93D2-742545A6730B}"/>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220190" y="801338"/>
            <a:ext cx="198857" cy="73143"/>
          </a:xfrm>
          <a:prstGeom prst="rect">
            <a:avLst/>
          </a:prstGeom>
        </p:spPr>
      </p:pic>
      <p:pic>
        <p:nvPicPr>
          <p:cNvPr id="29" name="Picture 28">
            <a:extLst>
              <a:ext uri="{FF2B5EF4-FFF2-40B4-BE49-F238E27FC236}">
                <a16:creationId xmlns:a16="http://schemas.microsoft.com/office/drawing/2014/main" id="{9C4D6F1E-4EE5-4461-A4CD-9AEB69345BDC}"/>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96760" y="1347836"/>
            <a:ext cx="988952" cy="262857"/>
          </a:xfrm>
          <a:prstGeom prst="rect">
            <a:avLst/>
          </a:prstGeom>
        </p:spPr>
      </p:pic>
      <p:pic>
        <p:nvPicPr>
          <p:cNvPr id="34" name="Picture 33">
            <a:extLst>
              <a:ext uri="{FF2B5EF4-FFF2-40B4-BE49-F238E27FC236}">
                <a16:creationId xmlns:a16="http://schemas.microsoft.com/office/drawing/2014/main" id="{B4901E28-C0A0-4A5D-92E6-22B01C2A220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46606" y="1446321"/>
            <a:ext cx="198857" cy="73143"/>
          </a:xfrm>
          <a:prstGeom prst="rect">
            <a:avLst/>
          </a:prstGeom>
        </p:spPr>
      </p:pic>
      <p:pic>
        <p:nvPicPr>
          <p:cNvPr id="18" name="Picture 17">
            <a:extLst>
              <a:ext uri="{FF2B5EF4-FFF2-40B4-BE49-F238E27FC236}">
                <a16:creationId xmlns:a16="http://schemas.microsoft.com/office/drawing/2014/main" id="{782E0F79-0E16-4011-ABD9-B3223F2AEB67}"/>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88607" y="513829"/>
            <a:ext cx="3540572" cy="144000"/>
          </a:xfrm>
          <a:prstGeom prst="rect">
            <a:avLst/>
          </a:prstGeom>
        </p:spPr>
      </p:pic>
      <p:pic>
        <p:nvPicPr>
          <p:cNvPr id="24" name="Picture 23">
            <a:extLst>
              <a:ext uri="{FF2B5EF4-FFF2-40B4-BE49-F238E27FC236}">
                <a16:creationId xmlns:a16="http://schemas.microsoft.com/office/drawing/2014/main" id="{F6CE1527-BB4A-4169-A0E3-9D63B8C055E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88607" y="1080228"/>
            <a:ext cx="3460573" cy="144000"/>
          </a:xfrm>
          <a:prstGeom prst="rect">
            <a:avLst/>
          </a:prstGeom>
        </p:spPr>
      </p:pic>
      <p:pic>
        <p:nvPicPr>
          <p:cNvPr id="37" name="Picture 36">
            <a:extLst>
              <a:ext uri="{FF2B5EF4-FFF2-40B4-BE49-F238E27FC236}">
                <a16:creationId xmlns:a16="http://schemas.microsoft.com/office/drawing/2014/main" id="{803FB0FC-9935-4D7E-8AE3-54818F3B2A66}"/>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619275" y="1415264"/>
            <a:ext cx="769524" cy="128000"/>
          </a:xfrm>
          <a:prstGeom prst="rect">
            <a:avLst/>
          </a:prstGeom>
        </p:spPr>
      </p:pic>
      <p:sp>
        <p:nvSpPr>
          <p:cNvPr id="38" name="TextBox 37">
            <a:extLst>
              <a:ext uri="{FF2B5EF4-FFF2-40B4-BE49-F238E27FC236}">
                <a16:creationId xmlns:a16="http://schemas.microsoft.com/office/drawing/2014/main" id="{FBF06043-CEEF-485C-8669-6094EFD0010E}"/>
              </a:ext>
            </a:extLst>
          </p:cNvPr>
          <p:cNvSpPr txBox="1"/>
          <p:nvPr/>
        </p:nvSpPr>
        <p:spPr>
          <a:xfrm>
            <a:off x="92404" y="2027832"/>
            <a:ext cx="4011865" cy="1323439"/>
          </a:xfrm>
          <a:prstGeom prst="rect">
            <a:avLst/>
          </a:prstGeom>
          <a:noFill/>
        </p:spPr>
        <p:txBody>
          <a:bodyPr wrap="square" rtlCol="0">
            <a:spAutoFit/>
          </a:bodyPr>
          <a:lstStyle/>
          <a:p>
            <a:pPr marL="171450" indent="-171450">
              <a:buFont typeface="Arial" panose="020B0604020202020204" pitchFamily="34" charset="0"/>
              <a:buChar char="•"/>
            </a:pPr>
            <a:r>
              <a:rPr lang="en-US" sz="1000" b="1"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Two Main Tasks:</a:t>
            </a:r>
          </a:p>
          <a:p>
            <a:pPr marL="685800" lvl="1" indent="-228600">
              <a:buFont typeface="+mj-lt"/>
              <a:buAutoNum type="arabicPeriod"/>
            </a:pP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 </a:t>
            </a:r>
            <a:r>
              <a:rPr lang="en-US" sz="100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region in 3D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(region between </a:t>
            </a:r>
            <a:r>
              <a:rPr lang="en-US" sz="100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surfaces</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a:p>
            <a:pPr marL="1143000" lvl="2" indent="-228600">
              <a:buFont typeface="+mj-lt"/>
              <a:buAutoNum type="alphaLcParenR"/>
            </a:pPr>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6</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different possible orders for the triple integral. </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Pick the easiest integration order.</a:t>
            </a:r>
          </a:p>
          <a:p>
            <a:pPr marL="1143000" lvl="2" indent="-228600">
              <a:buFont typeface="+mj-lt"/>
              <a:buAutoNum type="alphaLcParenR"/>
            </a:pP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Essentially reduce it to a double integral</a:t>
            </a:r>
          </a:p>
          <a:p>
            <a:pPr marL="685800" lvl="1" indent="-228600">
              <a:buFont typeface="+mj-lt"/>
              <a:buAutoNum type="arabicPeriod"/>
            </a:pP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Then a very </a:t>
            </a:r>
            <a:r>
              <a:rPr lang="en-US" sz="1000" u="sng" dirty="0">
                <a:solidFill>
                  <a:srgbClr val="000000"/>
                </a:solidFill>
                <a:latin typeface="Tahoma" panose="020B0604030504040204" pitchFamily="34" charset="0"/>
                <a:ea typeface="Tahoma" panose="020B0604030504040204" pitchFamily="34" charset="0"/>
                <a:cs typeface="Tahoma" panose="020B0604030504040204" pitchFamily="34" charset="0"/>
              </a:rPr>
              <a:t>specific 2D</a:t>
            </a:r>
            <a:r>
              <a:rPr lang="en-US" sz="1000" i="1" u="sng"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u="sng" dirty="0">
                <a:solidFill>
                  <a:srgbClr val="000000"/>
                </a:solidFill>
                <a:latin typeface="Tahoma" panose="020B0604030504040204" pitchFamily="34" charset="0"/>
                <a:ea typeface="Tahoma" panose="020B0604030504040204" pitchFamily="34" charset="0"/>
                <a:cs typeface="Tahoma" panose="020B0604030504040204" pitchFamily="34" charset="0"/>
              </a:rPr>
              <a:t>region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on a </a:t>
            </a:r>
            <a:r>
              <a:rPr lang="en-US" sz="1000" i="1" u="sng" dirty="0">
                <a:solidFill>
                  <a:srgbClr val="000000"/>
                </a:solidFill>
                <a:latin typeface="Tahoma" panose="020B0604030504040204" pitchFamily="34" charset="0"/>
                <a:ea typeface="Tahoma" panose="020B0604030504040204" pitchFamily="34" charset="0"/>
                <a:cs typeface="Tahoma" panose="020B0604030504040204" pitchFamily="34" charset="0"/>
              </a:rPr>
              <a:t>coordinate plane</a:t>
            </a:r>
          </a:p>
          <a:p>
            <a:pPr marL="1143000" lvl="2" indent="-228600">
              <a:buFont typeface="+mj-lt"/>
              <a:buAutoNum type="alphaLcParenR"/>
            </a:pP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Always draw the region!</a:t>
            </a:r>
          </a:p>
          <a:p>
            <a:pPr marL="171450" indent="-171450">
              <a:buFont typeface="Arial" panose="020B0604020202020204" pitchFamily="34" charset="0"/>
              <a:buChar char="•"/>
            </a:pPr>
            <a:endPar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2EE6DEE2-F1FD-4581-9571-0DDF4167ACE3}"/>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169343" y="1680317"/>
            <a:ext cx="4122665" cy="151619"/>
          </a:xfrm>
          <a:prstGeom prst="rect">
            <a:avLst/>
          </a:prstGeom>
        </p:spPr>
      </p:pic>
      <p:pic>
        <p:nvPicPr>
          <p:cNvPr id="55" name="Picture 54">
            <a:extLst>
              <a:ext uri="{FF2B5EF4-FFF2-40B4-BE49-F238E27FC236}">
                <a16:creationId xmlns:a16="http://schemas.microsoft.com/office/drawing/2014/main" id="{2443B030-B8A3-43C1-9208-EA1DC2F0E6F5}"/>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88607" y="1870658"/>
            <a:ext cx="1345524" cy="128000"/>
          </a:xfrm>
          <a:prstGeom prst="rect">
            <a:avLst/>
          </a:prstGeom>
        </p:spPr>
      </p:pic>
      <p:pic>
        <p:nvPicPr>
          <p:cNvPr id="59" name="Picture 58">
            <a:extLst>
              <a:ext uri="{FF2B5EF4-FFF2-40B4-BE49-F238E27FC236}">
                <a16:creationId xmlns:a16="http://schemas.microsoft.com/office/drawing/2014/main" id="{6EDD48D0-096E-49B8-9448-02C7BC5CE675}"/>
              </a:ext>
            </a:extLst>
          </p:cNvPr>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1619275" y="794881"/>
            <a:ext cx="627810" cy="128000"/>
          </a:xfrm>
          <a:prstGeom prst="rect">
            <a:avLst/>
          </a:prstGeom>
        </p:spPr>
      </p:pic>
    </p:spTree>
    <p:extLst>
      <p:ext uri="{BB962C8B-B14F-4D97-AF65-F5344CB8AC3E}">
        <p14:creationId xmlns:p14="http://schemas.microsoft.com/office/powerpoint/2010/main" val="350783035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134</a:t>
            </a:fld>
            <a:r>
              <a:rPr spc="-55" dirty="0"/>
              <a:t> </a:t>
            </a:r>
            <a:r>
              <a:rPr spc="35" dirty="0"/>
              <a:t>/</a:t>
            </a:r>
            <a:r>
              <a:rPr spc="-15" dirty="0"/>
              <a:t> </a:t>
            </a:r>
            <a:r>
              <a:rPr lang="en-US" spc="-55" dirty="0"/>
              <a:t>11</a:t>
            </a:r>
            <a:endParaRPr spc="-55" dirty="0"/>
          </a:p>
        </p:txBody>
      </p:sp>
      <p:sp>
        <p:nvSpPr>
          <p:cNvPr id="38" name="TextBox 37">
            <a:extLst>
              <a:ext uri="{FF2B5EF4-FFF2-40B4-BE49-F238E27FC236}">
                <a16:creationId xmlns:a16="http://schemas.microsoft.com/office/drawing/2014/main" id="{FBF06043-CEEF-485C-8669-6094EFD0010E}"/>
              </a:ext>
            </a:extLst>
          </p:cNvPr>
          <p:cNvSpPr txBox="1"/>
          <p:nvPr/>
        </p:nvSpPr>
        <p:spPr>
          <a:xfrm>
            <a:off x="95300" y="417675"/>
            <a:ext cx="4011865" cy="2631490"/>
          </a:xfrm>
          <a:prstGeom prst="rect">
            <a:avLst/>
          </a:prstGeom>
          <a:noFill/>
        </p:spPr>
        <p:txBody>
          <a:bodyPr wrap="square" rtlCol="0">
            <a:spAutoFit/>
          </a:bodyPr>
          <a:lstStyle/>
          <a:p>
            <a:pPr marL="171450" indent="-171450">
              <a:buFont typeface="Arial" panose="020B0604020202020204" pitchFamily="34" charset="0"/>
              <a:buChar char="•"/>
            </a:pPr>
            <a:r>
              <a:rPr lang="en-US" sz="9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z-simple:</a:t>
            </a:r>
            <a:r>
              <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define 3D region between two “z=f(</a:t>
            </a:r>
            <a:r>
              <a:rPr lang="en-US" sz="900" dirty="0" err="1">
                <a:solidFill>
                  <a:srgbClr val="000000"/>
                </a:solidFill>
                <a:latin typeface="Tahoma" panose="020B0604030504040204" pitchFamily="34" charset="0"/>
                <a:ea typeface="Tahoma" panose="020B0604030504040204" pitchFamily="34" charset="0"/>
                <a:cs typeface="Tahoma" panose="020B0604030504040204" pitchFamily="34" charset="0"/>
              </a:rPr>
              <a:t>x,y</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 functions therefore “D” will be on the </a:t>
            </a:r>
            <a:r>
              <a:rPr lang="en-US" sz="900" u="sng" dirty="0" err="1">
                <a:solidFill>
                  <a:srgbClr val="000000"/>
                </a:solidFill>
                <a:latin typeface="Tahoma" panose="020B0604030504040204" pitchFamily="34" charset="0"/>
                <a:ea typeface="Tahoma" panose="020B0604030504040204" pitchFamily="34" charset="0"/>
                <a:cs typeface="Tahoma" panose="020B0604030504040204" pitchFamily="34" charset="0"/>
              </a:rPr>
              <a:t>xy</a:t>
            </a:r>
            <a:r>
              <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rPr>
              <a:t>-plane</a:t>
            </a:r>
          </a:p>
          <a:p>
            <a:endPar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u="sng"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endPar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u="sng"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rPr>
              <a:t>y-simple: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define 3D region between two “y=f(</a:t>
            </a:r>
            <a:r>
              <a:rPr lang="en-US" sz="900" dirty="0" err="1">
                <a:solidFill>
                  <a:srgbClr val="000000"/>
                </a:solidFill>
                <a:latin typeface="Tahoma" panose="020B0604030504040204" pitchFamily="34" charset="0"/>
                <a:ea typeface="Tahoma" panose="020B0604030504040204" pitchFamily="34" charset="0"/>
                <a:cs typeface="Tahoma" panose="020B0604030504040204" pitchFamily="34" charset="0"/>
              </a:rPr>
              <a:t>x,z</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 functions therefore “D” will be on the </a:t>
            </a:r>
            <a:r>
              <a:rPr lang="en-US" sz="900" u="sng" dirty="0" err="1">
                <a:solidFill>
                  <a:srgbClr val="000000"/>
                </a:solidFill>
                <a:latin typeface="Tahoma" panose="020B0604030504040204" pitchFamily="34" charset="0"/>
                <a:ea typeface="Tahoma" panose="020B0604030504040204" pitchFamily="34" charset="0"/>
                <a:cs typeface="Tahoma" panose="020B0604030504040204" pitchFamily="34" charset="0"/>
              </a:rPr>
              <a:t>xz</a:t>
            </a:r>
            <a:r>
              <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rPr>
              <a:t>-plane</a:t>
            </a:r>
          </a:p>
          <a:p>
            <a:endPar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rPr>
              <a:t>x-simple: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define 3D region between two “x=f(</a:t>
            </a:r>
            <a:r>
              <a:rPr lang="en-US" sz="900" dirty="0" err="1">
                <a:solidFill>
                  <a:srgbClr val="000000"/>
                </a:solidFill>
                <a:latin typeface="Tahoma" panose="020B0604030504040204" pitchFamily="34" charset="0"/>
                <a:ea typeface="Tahoma" panose="020B0604030504040204" pitchFamily="34" charset="0"/>
                <a:cs typeface="Tahoma" panose="020B0604030504040204" pitchFamily="34" charset="0"/>
              </a:rPr>
              <a:t>y,z</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 functions therefore “D” will be on the </a:t>
            </a:r>
            <a:r>
              <a:rPr lang="en-US" sz="900" u="sng" dirty="0" err="1">
                <a:solidFill>
                  <a:srgbClr val="000000"/>
                </a:solidFill>
                <a:latin typeface="Tahoma" panose="020B0604030504040204" pitchFamily="34" charset="0"/>
                <a:ea typeface="Tahoma" panose="020B0604030504040204" pitchFamily="34" charset="0"/>
                <a:cs typeface="Tahoma" panose="020B0604030504040204" pitchFamily="34" charset="0"/>
              </a:rPr>
              <a:t>yz</a:t>
            </a:r>
            <a:r>
              <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rPr>
              <a:t>-plane</a:t>
            </a:r>
            <a:endParaRPr lang="en-US" sz="9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2052" name="Picture 4" descr="This is a sketch of a generic solid that is defined in such a way that the top of the solid can always be given by a function defined as $z=u_{2}\left(x,y\right)$ and that the bottom of the solid can always be given by a function defined as $z=u_{1}\left(x,y\right)$.  The sides of the solid is just a vertical surface that connects the top and bottom of the surface.  For this this particular graph the top and bottom are shown as basically flat surfaces but they do not need to be flat.  Below the solid is a general region in the xy-plane denoted as D.  This is the region that the points (x,y) come from to sketch the top/bottom surface of the solid.">
            <a:extLst>
              <a:ext uri="{FF2B5EF4-FFF2-40B4-BE49-F238E27FC236}">
                <a16:creationId xmlns:a16="http://schemas.microsoft.com/office/drawing/2014/main" id="{E6448BF8-6EDF-4C32-8CB1-A69E1C1A82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5051" y="610924"/>
            <a:ext cx="803821" cy="7899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s is a graph with the standard 3D coordinate system.  The positive z-axis is straight up, the positive x-axis moves off to the left and slightly downward and positive y-axis moves off the right and slightly downward.  This is a sketch of a generic solid that is defined in such a way that the left/front face of the solid can always be given by a function defined as $x=u_{2}\left(y,z\right)$ and that the right/back face of the solid can always be given by a function defined as $x=u_{1}\left(y,z\right)$.  The sides of the solid is just a horizontal surface that connects the left/front and right/back face of the surface.  For this this particular graph the left and right face are shown as basically flat surfaces but they do not need to be flat.  Behind the solid is a general region in the yz-plane denoted as D.  This is the region that the points (y,z) come from to sketch the left/right faces of the solid.">
            <a:extLst>
              <a:ext uri="{FF2B5EF4-FFF2-40B4-BE49-F238E27FC236}">
                <a16:creationId xmlns:a16="http://schemas.microsoft.com/office/drawing/2014/main" id="{6038A6F6-1306-433D-986B-CDF35DD280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9610" y="2420214"/>
            <a:ext cx="874700" cy="8238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is is a graph with the standard 3D coordinate system.  The positive z-axis is straight up, the positive x-axis moves off to the left and slightly downward and positive y-axis moves off the right and slightly downward.  This is a sketch of a generic solid that is defined in such a way that the right/front face of the solid can always be given by a function defined as $y=u_{2}\left(x,z\right)$ and that the left/back face of the solid can always be given by a function defined as $y=u_{1}\left(x,z\right)$.  The sides of the solid is just a horizontal surface that connects the right/front and left/back face of the surface.  For this this particular graph the left and right face are shown as basically flat surfaces but they do not need to be flat.  Behind the solid is a general region in the xz-plane denoted as D.  This is the region that the points (x,z) come from to sketch the left/right faces of the solid.">
            <a:extLst>
              <a:ext uri="{FF2B5EF4-FFF2-40B4-BE49-F238E27FC236}">
                <a16:creationId xmlns:a16="http://schemas.microsoft.com/office/drawing/2014/main" id="{57C135B0-54DF-4B7B-AED0-E69FFD1FAD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3691" y="1562494"/>
            <a:ext cx="706539" cy="6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735853"/>
      </p:ext>
    </p:extLst>
  </p:cSld>
  <p:clrMapOvr>
    <a:masterClrMapping/>
  </p:clrMapOvr>
  <p:transition>
    <p:cu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135</a:t>
            </a:fld>
            <a:r>
              <a:rPr spc="-55" dirty="0"/>
              <a:t> </a:t>
            </a:r>
            <a:r>
              <a:rPr spc="35" dirty="0"/>
              <a:t>/</a:t>
            </a:r>
            <a:r>
              <a:rPr spc="-15" dirty="0"/>
              <a:t> </a:t>
            </a:r>
            <a:r>
              <a:rPr lang="en-US" spc="-55" dirty="0"/>
              <a:t>11</a:t>
            </a:r>
            <a:endParaRPr spc="-55" dirty="0"/>
          </a:p>
        </p:txBody>
      </p:sp>
      <p:pic>
        <p:nvPicPr>
          <p:cNvPr id="19" name="Picture 18">
            <a:extLst>
              <a:ext uri="{FF2B5EF4-FFF2-40B4-BE49-F238E27FC236}">
                <a16:creationId xmlns:a16="http://schemas.microsoft.com/office/drawing/2014/main" id="{80A989CC-8BCE-48F2-A819-756DFFD1606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344872" y="511175"/>
            <a:ext cx="3955810" cy="1051428"/>
          </a:xfrm>
          <a:prstGeom prst="rect">
            <a:avLst/>
          </a:prstGeom>
        </p:spPr>
      </p:pic>
      <p:sp>
        <p:nvSpPr>
          <p:cNvPr id="27" name="Arrow: Bent-Up 26">
            <a:extLst>
              <a:ext uri="{FF2B5EF4-FFF2-40B4-BE49-F238E27FC236}">
                <a16:creationId xmlns:a16="http://schemas.microsoft.com/office/drawing/2014/main" id="{7DCD3893-2CBB-4722-8EF4-9A8807930B37}"/>
              </a:ext>
            </a:extLst>
          </p:cNvPr>
          <p:cNvSpPr/>
          <p:nvPr/>
        </p:nvSpPr>
        <p:spPr>
          <a:xfrm rot="5400000">
            <a:off x="1149213" y="1455507"/>
            <a:ext cx="221817" cy="480323"/>
          </a:xfrm>
          <a:prstGeom prst="bentUpArrow">
            <a:avLst/>
          </a:prstGeom>
          <a:solidFill>
            <a:srgbClr val="8C14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Bent-Up 27">
            <a:extLst>
              <a:ext uri="{FF2B5EF4-FFF2-40B4-BE49-F238E27FC236}">
                <a16:creationId xmlns:a16="http://schemas.microsoft.com/office/drawing/2014/main" id="{D11C4ED1-7B12-44A7-B782-49533878A189}"/>
              </a:ext>
            </a:extLst>
          </p:cNvPr>
          <p:cNvSpPr/>
          <p:nvPr/>
        </p:nvSpPr>
        <p:spPr>
          <a:xfrm rot="5400000">
            <a:off x="897528" y="1370470"/>
            <a:ext cx="754192" cy="1184817"/>
          </a:xfrm>
          <a:prstGeom prst="bentUpArrow">
            <a:avLst>
              <a:gd name="adj1" fmla="val 7196"/>
              <a:gd name="adj2" fmla="val 9297"/>
              <a:gd name="adj3" fmla="val 25000"/>
            </a:avLst>
          </a:prstGeom>
          <a:solidFill>
            <a:srgbClr val="8C14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Bent-Up 28">
            <a:extLst>
              <a:ext uri="{FF2B5EF4-FFF2-40B4-BE49-F238E27FC236}">
                <a16:creationId xmlns:a16="http://schemas.microsoft.com/office/drawing/2014/main" id="{58B48F28-1A4C-44F0-8155-34870FAF9D65}"/>
              </a:ext>
            </a:extLst>
          </p:cNvPr>
          <p:cNvSpPr/>
          <p:nvPr/>
        </p:nvSpPr>
        <p:spPr>
          <a:xfrm rot="5400000">
            <a:off x="652687" y="1277459"/>
            <a:ext cx="1253043" cy="1868674"/>
          </a:xfrm>
          <a:prstGeom prst="bentUpArrow">
            <a:avLst>
              <a:gd name="adj1" fmla="val 4398"/>
              <a:gd name="adj2" fmla="val 5488"/>
              <a:gd name="adj3" fmla="val 25000"/>
            </a:avLst>
          </a:prstGeom>
          <a:solidFill>
            <a:srgbClr val="8C14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6A8654C-D4AA-4574-8CA3-4906B19705C4}"/>
              </a:ext>
            </a:extLst>
          </p:cNvPr>
          <p:cNvSpPr/>
          <p:nvPr/>
        </p:nvSpPr>
        <p:spPr>
          <a:xfrm>
            <a:off x="2201201" y="2620121"/>
            <a:ext cx="1173719" cy="276999"/>
          </a:xfrm>
          <a:prstGeom prst="rect">
            <a:avLst/>
          </a:prstGeom>
          <a:noFill/>
        </p:spPr>
        <p:txBody>
          <a:bodyPr wrap="none" lIns="91440" tIns="45720" rIns="91440" bIns="45720">
            <a:spAutoFit/>
          </a:bodyPr>
          <a:lstStyle/>
          <a:p>
            <a:pPr algn="ctr"/>
            <a:r>
              <a:rPr lang="en-US" sz="12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Number Line</a:t>
            </a:r>
          </a:p>
        </p:txBody>
      </p:sp>
      <p:sp>
        <p:nvSpPr>
          <p:cNvPr id="31" name="Rectangle 30">
            <a:extLst>
              <a:ext uri="{FF2B5EF4-FFF2-40B4-BE49-F238E27FC236}">
                <a16:creationId xmlns:a16="http://schemas.microsoft.com/office/drawing/2014/main" id="{DD523AE6-4E85-4A28-8CAD-55B19B195B78}"/>
              </a:ext>
            </a:extLst>
          </p:cNvPr>
          <p:cNvSpPr/>
          <p:nvPr/>
        </p:nvSpPr>
        <p:spPr>
          <a:xfrm>
            <a:off x="1467565" y="1598153"/>
            <a:ext cx="399468" cy="276999"/>
          </a:xfrm>
          <a:prstGeom prst="rect">
            <a:avLst/>
          </a:prstGeom>
          <a:noFill/>
        </p:spPr>
        <p:txBody>
          <a:bodyPr wrap="none" lIns="91440" tIns="45720" rIns="91440" bIns="45720">
            <a:spAutoFit/>
          </a:bodyPr>
          <a:lstStyle/>
          <a:p>
            <a:pPr algn="ctr"/>
            <a:r>
              <a:rPr lang="en-US" sz="12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3D</a:t>
            </a:r>
          </a:p>
        </p:txBody>
      </p:sp>
      <p:sp>
        <p:nvSpPr>
          <p:cNvPr id="33" name="Rectangle 32">
            <a:extLst>
              <a:ext uri="{FF2B5EF4-FFF2-40B4-BE49-F238E27FC236}">
                <a16:creationId xmlns:a16="http://schemas.microsoft.com/office/drawing/2014/main" id="{AB6C082E-51D9-4237-97BC-1D30F3A569DA}"/>
              </a:ext>
            </a:extLst>
          </p:cNvPr>
          <p:cNvSpPr/>
          <p:nvPr/>
        </p:nvSpPr>
        <p:spPr>
          <a:xfrm>
            <a:off x="1835771" y="2113016"/>
            <a:ext cx="399468" cy="276999"/>
          </a:xfrm>
          <a:prstGeom prst="rect">
            <a:avLst/>
          </a:prstGeom>
          <a:noFill/>
        </p:spPr>
        <p:txBody>
          <a:bodyPr wrap="square" lIns="91440" tIns="45720" rIns="91440" bIns="45720">
            <a:spAutoFit/>
          </a:bodyPr>
          <a:lstStyle/>
          <a:p>
            <a:pPr algn="ctr"/>
            <a:r>
              <a:rPr lang="en-US" sz="1200" b="1" dirty="0">
                <a:ln w="22225">
                  <a:solidFill>
                    <a:schemeClr val="accent2"/>
                  </a:solidFill>
                  <a:prstDash val="solid"/>
                </a:ln>
                <a:solidFill>
                  <a:schemeClr val="accent2">
                    <a:lumMod val="40000"/>
                    <a:lumOff val="60000"/>
                  </a:schemeClr>
                </a:solidFill>
                <a:latin typeface="Tahoma" panose="020B0604030504040204" pitchFamily="34" charset="0"/>
                <a:ea typeface="Tahoma" panose="020B0604030504040204" pitchFamily="34" charset="0"/>
                <a:cs typeface="Tahoma" panose="020B0604030504040204" pitchFamily="34" charset="0"/>
              </a:rPr>
              <a:t>2</a:t>
            </a:r>
            <a:r>
              <a:rPr lang="en-US" sz="12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D</a:t>
            </a:r>
          </a:p>
        </p:txBody>
      </p:sp>
      <p:sp>
        <p:nvSpPr>
          <p:cNvPr id="15" name="L-Shape 14">
            <a:extLst>
              <a:ext uri="{FF2B5EF4-FFF2-40B4-BE49-F238E27FC236}">
                <a16:creationId xmlns:a16="http://schemas.microsoft.com/office/drawing/2014/main" id="{15566549-3C1E-431B-ACF7-3948E2FDA4C5}"/>
              </a:ext>
            </a:extLst>
          </p:cNvPr>
          <p:cNvSpPr/>
          <p:nvPr/>
        </p:nvSpPr>
        <p:spPr>
          <a:xfrm rot="10800000">
            <a:off x="3346344" y="2211874"/>
            <a:ext cx="157302" cy="352209"/>
          </a:xfrm>
          <a:prstGeom prst="corner">
            <a:avLst/>
          </a:prstGeom>
          <a:solidFill>
            <a:srgbClr val="4C4E52"/>
          </a:solidFill>
          <a:ln>
            <a:solidFill>
              <a:srgbClr val="4C4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Shape 16">
            <a:extLst>
              <a:ext uri="{FF2B5EF4-FFF2-40B4-BE49-F238E27FC236}">
                <a16:creationId xmlns:a16="http://schemas.microsoft.com/office/drawing/2014/main" id="{D35A84B6-C440-4A46-ABB6-042CBD2E3B67}"/>
              </a:ext>
            </a:extLst>
          </p:cNvPr>
          <p:cNvSpPr/>
          <p:nvPr/>
        </p:nvSpPr>
        <p:spPr>
          <a:xfrm rot="10800000" flipV="1">
            <a:off x="3346342" y="2476627"/>
            <a:ext cx="157302" cy="361691"/>
          </a:xfrm>
          <a:prstGeom prst="corner">
            <a:avLst/>
          </a:prstGeom>
          <a:solidFill>
            <a:srgbClr val="4C4E52"/>
          </a:solidFill>
          <a:ln>
            <a:solidFill>
              <a:srgbClr val="4C4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4E9EFD9-F920-4415-A7A1-FE208ED39EF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4195228" y="2207791"/>
            <a:ext cx="198857" cy="144000"/>
          </a:xfrm>
          <a:prstGeom prst="rect">
            <a:avLst/>
          </a:prstGeom>
        </p:spPr>
      </p:pic>
      <p:pic>
        <p:nvPicPr>
          <p:cNvPr id="21" name="Picture 20">
            <a:extLst>
              <a:ext uri="{FF2B5EF4-FFF2-40B4-BE49-F238E27FC236}">
                <a16:creationId xmlns:a16="http://schemas.microsoft.com/office/drawing/2014/main" id="{ADB828A8-3961-4F76-B7EB-12F6939CE673}"/>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3535326" y="2442865"/>
            <a:ext cx="148572" cy="134857"/>
          </a:xfrm>
          <a:prstGeom prst="rect">
            <a:avLst/>
          </a:prstGeom>
        </p:spPr>
      </p:pic>
      <p:sp>
        <p:nvSpPr>
          <p:cNvPr id="37" name="L-Shape 36">
            <a:extLst>
              <a:ext uri="{FF2B5EF4-FFF2-40B4-BE49-F238E27FC236}">
                <a16:creationId xmlns:a16="http://schemas.microsoft.com/office/drawing/2014/main" id="{EFA06047-971E-4A0C-88DF-99C70751B996}"/>
              </a:ext>
            </a:extLst>
          </p:cNvPr>
          <p:cNvSpPr/>
          <p:nvPr/>
        </p:nvSpPr>
        <p:spPr>
          <a:xfrm rot="10800000">
            <a:off x="3975977" y="1695318"/>
            <a:ext cx="172430" cy="417698"/>
          </a:xfrm>
          <a:prstGeom prst="corner">
            <a:avLst/>
          </a:prstGeom>
          <a:solidFill>
            <a:srgbClr val="4C4E52"/>
          </a:solidFill>
          <a:ln>
            <a:solidFill>
              <a:srgbClr val="4C4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Shape 38">
            <a:extLst>
              <a:ext uri="{FF2B5EF4-FFF2-40B4-BE49-F238E27FC236}">
                <a16:creationId xmlns:a16="http://schemas.microsoft.com/office/drawing/2014/main" id="{8C9597B8-9AAB-489D-AC38-7F2983B0786C}"/>
              </a:ext>
            </a:extLst>
          </p:cNvPr>
          <p:cNvSpPr/>
          <p:nvPr/>
        </p:nvSpPr>
        <p:spPr>
          <a:xfrm rot="10800000" flipV="1">
            <a:off x="3975978" y="2088909"/>
            <a:ext cx="172429" cy="749409"/>
          </a:xfrm>
          <a:prstGeom prst="corner">
            <a:avLst/>
          </a:prstGeom>
          <a:solidFill>
            <a:srgbClr val="4C4E52"/>
          </a:solidFill>
          <a:ln>
            <a:solidFill>
              <a:srgbClr val="4C4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B0F17E9-7ECC-49D8-BD25-026DBBC97B7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3219266" y="2338244"/>
            <a:ext cx="148267" cy="180800"/>
          </a:xfrm>
          <a:prstGeom prst="rect">
            <a:avLst/>
          </a:prstGeom>
        </p:spPr>
      </p:pic>
      <p:pic>
        <p:nvPicPr>
          <p:cNvPr id="55" name="Picture 54">
            <a:extLst>
              <a:ext uri="{FF2B5EF4-FFF2-40B4-BE49-F238E27FC236}">
                <a16:creationId xmlns:a16="http://schemas.microsoft.com/office/drawing/2014/main" id="{1D5BB205-1E06-4C97-8203-251DAE930456}"/>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3818018" y="1832477"/>
            <a:ext cx="219733" cy="184000"/>
          </a:xfrm>
          <a:prstGeom prst="rect">
            <a:avLst/>
          </a:prstGeom>
        </p:spPr>
      </p:pic>
      <p:pic>
        <p:nvPicPr>
          <p:cNvPr id="57" name="Picture 56">
            <a:extLst>
              <a:ext uri="{FF2B5EF4-FFF2-40B4-BE49-F238E27FC236}">
                <a16:creationId xmlns:a16="http://schemas.microsoft.com/office/drawing/2014/main" id="{F570FA62-9AF0-4168-9853-133D587B2D9D}"/>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817205" y="1710190"/>
            <a:ext cx="599467" cy="83733"/>
          </a:xfrm>
          <a:prstGeom prst="rect">
            <a:avLst/>
          </a:prstGeom>
        </p:spPr>
      </p:pic>
      <p:pic>
        <p:nvPicPr>
          <p:cNvPr id="63" name="Picture 62">
            <a:extLst>
              <a:ext uri="{FF2B5EF4-FFF2-40B4-BE49-F238E27FC236}">
                <a16:creationId xmlns:a16="http://schemas.microsoft.com/office/drawing/2014/main" id="{4D1440CE-482D-49B3-A995-0D1F631AA917}"/>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195788" y="2215197"/>
            <a:ext cx="557334" cy="83733"/>
          </a:xfrm>
          <a:prstGeom prst="rect">
            <a:avLst/>
          </a:prstGeom>
        </p:spPr>
      </p:pic>
      <p:pic>
        <p:nvPicPr>
          <p:cNvPr id="67" name="Picture 66">
            <a:extLst>
              <a:ext uri="{FF2B5EF4-FFF2-40B4-BE49-F238E27FC236}">
                <a16:creationId xmlns:a16="http://schemas.microsoft.com/office/drawing/2014/main" id="{E9B34F92-7E8D-4DCD-AD6E-B3D80CDE6687}"/>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2567793" y="2852480"/>
            <a:ext cx="440534" cy="83733"/>
          </a:xfrm>
          <a:prstGeom prst="rect">
            <a:avLst/>
          </a:prstGeom>
        </p:spPr>
      </p:pic>
      <p:pic>
        <p:nvPicPr>
          <p:cNvPr id="87" name="Picture 86">
            <a:extLst>
              <a:ext uri="{FF2B5EF4-FFF2-40B4-BE49-F238E27FC236}">
                <a16:creationId xmlns:a16="http://schemas.microsoft.com/office/drawing/2014/main" id="{C1349EAC-A9CA-47A1-BB68-AF2B1342A592}"/>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58749" y="3056248"/>
            <a:ext cx="2079468" cy="89600"/>
          </a:xfrm>
          <a:prstGeom prst="rect">
            <a:avLst/>
          </a:prstGeom>
        </p:spPr>
      </p:pic>
      <p:pic>
        <p:nvPicPr>
          <p:cNvPr id="77" name="Picture 76">
            <a:extLst>
              <a:ext uri="{FF2B5EF4-FFF2-40B4-BE49-F238E27FC236}">
                <a16:creationId xmlns:a16="http://schemas.microsoft.com/office/drawing/2014/main" id="{462CD47F-D563-4226-AF96-C5B02CDDDDEE}"/>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3101361" y="3060788"/>
            <a:ext cx="1093867" cy="89600"/>
          </a:xfrm>
          <a:prstGeom prst="rect">
            <a:avLst/>
          </a:prstGeom>
        </p:spPr>
      </p:pic>
      <p:pic>
        <p:nvPicPr>
          <p:cNvPr id="89" name="Picture 88">
            <a:extLst>
              <a:ext uri="{FF2B5EF4-FFF2-40B4-BE49-F238E27FC236}">
                <a16:creationId xmlns:a16="http://schemas.microsoft.com/office/drawing/2014/main" id="{81385153-CE28-4CD5-81F1-C5FEDA975C76}"/>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2172589" y="3057848"/>
            <a:ext cx="894400" cy="88000"/>
          </a:xfrm>
          <a:prstGeom prst="rect">
            <a:avLst/>
          </a:prstGeom>
        </p:spPr>
      </p:pic>
      <p:pic>
        <p:nvPicPr>
          <p:cNvPr id="20" name="Picture 19">
            <a:extLst>
              <a:ext uri="{FF2B5EF4-FFF2-40B4-BE49-F238E27FC236}">
                <a16:creationId xmlns:a16="http://schemas.microsoft.com/office/drawing/2014/main" id="{96B38423-EEE8-44AA-A00B-565F1E6C0D03}"/>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8362" y="3157411"/>
            <a:ext cx="2346133" cy="89600"/>
          </a:xfrm>
          <a:prstGeom prst="rect">
            <a:avLst/>
          </a:prstGeom>
        </p:spPr>
      </p:pic>
      <p:pic>
        <p:nvPicPr>
          <p:cNvPr id="23" name="Picture 22">
            <a:extLst>
              <a:ext uri="{FF2B5EF4-FFF2-40B4-BE49-F238E27FC236}">
                <a16:creationId xmlns:a16="http://schemas.microsoft.com/office/drawing/2014/main" id="{5827624F-CFA9-43DD-B6E1-2A507879EF71}"/>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2439641" y="3156055"/>
            <a:ext cx="1946667" cy="89600"/>
          </a:xfrm>
          <a:prstGeom prst="rect">
            <a:avLst/>
          </a:prstGeom>
        </p:spPr>
      </p:pic>
    </p:spTree>
    <p:extLst>
      <p:ext uri="{BB962C8B-B14F-4D97-AF65-F5344CB8AC3E}">
        <p14:creationId xmlns:p14="http://schemas.microsoft.com/office/powerpoint/2010/main" val="402861088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33" grpId="0"/>
      <p:bldP spid="15" grpId="0" animBg="1"/>
      <p:bldP spid="17" grpId="0" animBg="1"/>
      <p:bldP spid="37" grpId="0" animBg="1"/>
      <p:bldP spid="3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136</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843508B5-517E-4BEE-9953-2EB739D4111A}"/>
              </a:ext>
            </a:extLst>
          </p:cNvPr>
          <p:cNvPicPr>
            <a:picLocks noChangeAspect="1"/>
          </p:cNvPicPr>
          <p:nvPr>
            <p:custDataLst>
              <p:tags r:id="rId1"/>
            </p:custDataLst>
          </p:nvPr>
        </p:nvPicPr>
        <p:blipFill>
          <a:blip r:embed="rId32" cstate="print">
            <a:extLst>
              <a:ext uri="{28A0092B-C50C-407E-A947-70E740481C1C}">
                <a14:useLocalDpi xmlns:a14="http://schemas.microsoft.com/office/drawing/2010/main" val="0"/>
              </a:ext>
            </a:extLst>
          </a:blip>
          <a:stretch>
            <a:fillRect/>
          </a:stretch>
        </p:blipFill>
        <p:spPr>
          <a:xfrm>
            <a:off x="2609850" y="443078"/>
            <a:ext cx="713905" cy="134095"/>
          </a:xfrm>
          <a:prstGeom prst="rect">
            <a:avLst/>
          </a:prstGeom>
        </p:spPr>
      </p:pic>
      <p:pic>
        <p:nvPicPr>
          <p:cNvPr id="19" name="Picture 18">
            <a:extLst>
              <a:ext uri="{FF2B5EF4-FFF2-40B4-BE49-F238E27FC236}">
                <a16:creationId xmlns:a16="http://schemas.microsoft.com/office/drawing/2014/main" id="{00DCE206-5698-4240-9B36-C7267840E013}"/>
              </a:ext>
            </a:extLst>
          </p:cNvPr>
          <p:cNvPicPr>
            <a:picLocks noChangeAspect="1"/>
          </p:cNvPicPr>
          <p:nvPr>
            <p:custDataLst>
              <p:tags r:id="rId2"/>
            </p:custDataLst>
          </p:nvPr>
        </p:nvPicPr>
        <p:blipFill>
          <a:blip r:embed="rId33" cstate="print">
            <a:extLst>
              <a:ext uri="{28A0092B-C50C-407E-A947-70E740481C1C}">
                <a14:useLocalDpi xmlns:a14="http://schemas.microsoft.com/office/drawing/2010/main" val="0"/>
              </a:ext>
            </a:extLst>
          </a:blip>
          <a:stretch>
            <a:fillRect/>
          </a:stretch>
        </p:blipFill>
        <p:spPr>
          <a:xfrm>
            <a:off x="1019962" y="621982"/>
            <a:ext cx="2370285" cy="153905"/>
          </a:xfrm>
          <a:prstGeom prst="rect">
            <a:avLst/>
          </a:prstGeom>
        </p:spPr>
      </p:pic>
      <p:pic>
        <p:nvPicPr>
          <p:cNvPr id="21" name="Picture 20">
            <a:extLst>
              <a:ext uri="{FF2B5EF4-FFF2-40B4-BE49-F238E27FC236}">
                <a16:creationId xmlns:a16="http://schemas.microsoft.com/office/drawing/2014/main" id="{0F14644E-190D-4307-81AD-B6176A665F39}"/>
              </a:ext>
            </a:extLst>
          </p:cNvPr>
          <p:cNvPicPr>
            <a:picLocks noChangeAspect="1"/>
          </p:cNvPicPr>
          <p:nvPr>
            <p:custDataLst>
              <p:tags r:id="rId3"/>
            </p:custDataLst>
          </p:nvPr>
        </p:nvPicPr>
        <p:blipFill>
          <a:blip r:embed="rId34" cstate="print">
            <a:extLst>
              <a:ext uri="{28A0092B-C50C-407E-A947-70E740481C1C}">
                <a14:useLocalDpi xmlns:a14="http://schemas.microsoft.com/office/drawing/2010/main" val="0"/>
              </a:ext>
            </a:extLst>
          </a:blip>
          <a:stretch>
            <a:fillRect/>
          </a:stretch>
        </p:blipFill>
        <p:spPr>
          <a:xfrm>
            <a:off x="1019962" y="466588"/>
            <a:ext cx="1485714" cy="128000"/>
          </a:xfrm>
          <a:prstGeom prst="rect">
            <a:avLst/>
          </a:prstGeom>
        </p:spPr>
      </p:pic>
      <p:pic>
        <p:nvPicPr>
          <p:cNvPr id="40" name="Picture 39">
            <a:extLst>
              <a:ext uri="{FF2B5EF4-FFF2-40B4-BE49-F238E27FC236}">
                <a16:creationId xmlns:a16="http://schemas.microsoft.com/office/drawing/2014/main" id="{C33E7C9A-2E32-476B-BC18-3CFAEFC9BFEF}"/>
              </a:ext>
            </a:extLst>
          </p:cNvPr>
          <p:cNvPicPr>
            <a:picLocks noChangeAspect="1"/>
          </p:cNvPicPr>
          <p:nvPr>
            <p:custDataLst>
              <p:tags r:id="rId4"/>
            </p:custDataLst>
          </p:nvPr>
        </p:nvPicPr>
        <p:blipFill>
          <a:blip r:embed="rId35" cstate="print">
            <a:extLst>
              <a:ext uri="{28A0092B-C50C-407E-A947-70E740481C1C}">
                <a14:useLocalDpi xmlns:a14="http://schemas.microsoft.com/office/drawing/2010/main" val="0"/>
              </a:ext>
            </a:extLst>
          </a:blip>
          <a:stretch>
            <a:fillRect/>
          </a:stretch>
        </p:blipFill>
        <p:spPr>
          <a:xfrm>
            <a:off x="126659" y="862357"/>
            <a:ext cx="771810" cy="128000"/>
          </a:xfrm>
          <a:prstGeom prst="rect">
            <a:avLst/>
          </a:prstGeom>
        </p:spPr>
      </p:pic>
      <p:pic>
        <p:nvPicPr>
          <p:cNvPr id="31" name="Picture 30">
            <a:extLst>
              <a:ext uri="{FF2B5EF4-FFF2-40B4-BE49-F238E27FC236}">
                <a16:creationId xmlns:a16="http://schemas.microsoft.com/office/drawing/2014/main" id="{9C3D51D6-3B99-4604-AA64-7D5A3BA7AB60}"/>
              </a:ext>
            </a:extLst>
          </p:cNvPr>
          <p:cNvPicPr>
            <a:picLocks noChangeAspect="1"/>
          </p:cNvPicPr>
          <p:nvPr>
            <p:custDataLst>
              <p:tags r:id="rId5"/>
            </p:custDataLst>
          </p:nvPr>
        </p:nvPicPr>
        <p:blipFill>
          <a:blip r:embed="rId36" cstate="print">
            <a:extLst>
              <a:ext uri="{28A0092B-C50C-407E-A947-70E740481C1C}">
                <a14:useLocalDpi xmlns:a14="http://schemas.microsoft.com/office/drawing/2010/main" val="0"/>
              </a:ext>
            </a:extLst>
          </a:blip>
          <a:stretch>
            <a:fillRect/>
          </a:stretch>
        </p:blipFill>
        <p:spPr>
          <a:xfrm>
            <a:off x="4237973" y="1026750"/>
            <a:ext cx="262857" cy="134096"/>
          </a:xfrm>
          <a:prstGeom prst="rect">
            <a:avLst/>
          </a:prstGeom>
        </p:spPr>
      </p:pic>
      <p:pic>
        <p:nvPicPr>
          <p:cNvPr id="37" name="Picture 36">
            <a:extLst>
              <a:ext uri="{FF2B5EF4-FFF2-40B4-BE49-F238E27FC236}">
                <a16:creationId xmlns:a16="http://schemas.microsoft.com/office/drawing/2014/main" id="{6C2A7A76-9083-4758-B9EA-C059031E404E}"/>
              </a:ext>
            </a:extLst>
          </p:cNvPr>
          <p:cNvPicPr>
            <a:picLocks noChangeAspect="1"/>
          </p:cNvPicPr>
          <p:nvPr>
            <p:custDataLst>
              <p:tags r:id="rId6"/>
            </p:custDataLst>
          </p:nvPr>
        </p:nvPicPr>
        <p:blipFill>
          <a:blip r:embed="rId37" cstate="print">
            <a:extLst>
              <a:ext uri="{28A0092B-C50C-407E-A947-70E740481C1C}">
                <a14:useLocalDpi xmlns:a14="http://schemas.microsoft.com/office/drawing/2010/main" val="0"/>
              </a:ext>
            </a:extLst>
          </a:blip>
          <a:stretch>
            <a:fillRect/>
          </a:stretch>
        </p:blipFill>
        <p:spPr>
          <a:xfrm>
            <a:off x="116753" y="1032846"/>
            <a:ext cx="4078475" cy="128000"/>
          </a:xfrm>
          <a:prstGeom prst="rect">
            <a:avLst/>
          </a:prstGeom>
        </p:spPr>
      </p:pic>
      <p:pic>
        <p:nvPicPr>
          <p:cNvPr id="42" name="Picture 41">
            <a:extLst>
              <a:ext uri="{FF2B5EF4-FFF2-40B4-BE49-F238E27FC236}">
                <a16:creationId xmlns:a16="http://schemas.microsoft.com/office/drawing/2014/main" id="{EFDCC6B2-E0C1-414E-8ED7-AC192EDB37F8}"/>
              </a:ext>
            </a:extLst>
          </p:cNvPr>
          <p:cNvPicPr>
            <a:picLocks noChangeAspect="1"/>
          </p:cNvPicPr>
          <p:nvPr>
            <p:custDataLst>
              <p:tags r:id="rId7"/>
            </p:custDataLst>
          </p:nvPr>
        </p:nvPicPr>
        <p:blipFill>
          <a:blip r:embed="rId38" cstate="print">
            <a:extLst>
              <a:ext uri="{28A0092B-C50C-407E-A947-70E740481C1C}">
                <a14:useLocalDpi xmlns:a14="http://schemas.microsoft.com/office/drawing/2010/main" val="0"/>
              </a:ext>
            </a:extLst>
          </a:blip>
          <a:stretch>
            <a:fillRect/>
          </a:stretch>
        </p:blipFill>
        <p:spPr>
          <a:xfrm>
            <a:off x="977579" y="838738"/>
            <a:ext cx="943238" cy="151619"/>
          </a:xfrm>
          <a:prstGeom prst="rect">
            <a:avLst/>
          </a:prstGeom>
        </p:spPr>
      </p:pic>
      <p:pic>
        <p:nvPicPr>
          <p:cNvPr id="44" name="Picture 43">
            <a:extLst>
              <a:ext uri="{FF2B5EF4-FFF2-40B4-BE49-F238E27FC236}">
                <a16:creationId xmlns:a16="http://schemas.microsoft.com/office/drawing/2014/main" id="{DA461437-076A-480A-B33A-371084907C4F}"/>
              </a:ext>
            </a:extLst>
          </p:cNvPr>
          <p:cNvPicPr>
            <a:picLocks noChangeAspect="1"/>
          </p:cNvPicPr>
          <p:nvPr>
            <p:custDataLst>
              <p:tags r:id="rId8"/>
            </p:custDataLst>
          </p:nvPr>
        </p:nvPicPr>
        <p:blipFill>
          <a:blip r:embed="rId39" cstate="print">
            <a:extLst>
              <a:ext uri="{28A0092B-C50C-407E-A947-70E740481C1C}">
                <a14:useLocalDpi xmlns:a14="http://schemas.microsoft.com/office/drawing/2010/main" val="0"/>
              </a:ext>
            </a:extLst>
          </a:blip>
          <a:stretch>
            <a:fillRect/>
          </a:stretch>
        </p:blipFill>
        <p:spPr>
          <a:xfrm>
            <a:off x="1951009" y="823279"/>
            <a:ext cx="1109333" cy="153143"/>
          </a:xfrm>
          <a:prstGeom prst="rect">
            <a:avLst/>
          </a:prstGeom>
        </p:spPr>
      </p:pic>
      <p:pic>
        <p:nvPicPr>
          <p:cNvPr id="16" name="Picture 15">
            <a:extLst>
              <a:ext uri="{FF2B5EF4-FFF2-40B4-BE49-F238E27FC236}">
                <a16:creationId xmlns:a16="http://schemas.microsoft.com/office/drawing/2014/main" id="{A97251F9-674F-4911-9859-00CFBE6660F1}"/>
              </a:ext>
            </a:extLst>
          </p:cNvPr>
          <p:cNvPicPr>
            <a:picLocks noChangeAspect="1"/>
          </p:cNvPicPr>
          <p:nvPr>
            <p:custDataLst>
              <p:tags r:id="rId9"/>
            </p:custDataLst>
          </p:nvPr>
        </p:nvPicPr>
        <p:blipFill>
          <a:blip r:embed="rId40" cstate="print">
            <a:extLst>
              <a:ext uri="{28A0092B-C50C-407E-A947-70E740481C1C}">
                <a14:useLocalDpi xmlns:a14="http://schemas.microsoft.com/office/drawing/2010/main" val="0"/>
              </a:ext>
            </a:extLst>
          </a:blip>
          <a:stretch>
            <a:fillRect/>
          </a:stretch>
        </p:blipFill>
        <p:spPr>
          <a:xfrm>
            <a:off x="2456717" y="1239070"/>
            <a:ext cx="1295238" cy="313143"/>
          </a:xfrm>
          <a:prstGeom prst="rect">
            <a:avLst/>
          </a:prstGeom>
        </p:spPr>
      </p:pic>
      <p:pic>
        <p:nvPicPr>
          <p:cNvPr id="49" name="Picture 48">
            <a:extLst>
              <a:ext uri="{FF2B5EF4-FFF2-40B4-BE49-F238E27FC236}">
                <a16:creationId xmlns:a16="http://schemas.microsoft.com/office/drawing/2014/main" id="{87DCD2E9-DC07-4C9B-9C08-AAF9C47E54E5}"/>
              </a:ext>
            </a:extLst>
          </p:cNvPr>
          <p:cNvPicPr>
            <a:picLocks noChangeAspect="1"/>
          </p:cNvPicPr>
          <p:nvPr>
            <p:custDataLst>
              <p:tags r:id="rId10"/>
            </p:custDataLst>
          </p:nvPr>
        </p:nvPicPr>
        <p:blipFill>
          <a:blip r:embed="rId41" cstate="print">
            <a:extLst>
              <a:ext uri="{28A0092B-C50C-407E-A947-70E740481C1C}">
                <a14:useLocalDpi xmlns:a14="http://schemas.microsoft.com/office/drawing/2010/main" val="0"/>
              </a:ext>
            </a:extLst>
          </a:blip>
          <a:stretch>
            <a:fillRect/>
          </a:stretch>
        </p:blipFill>
        <p:spPr>
          <a:xfrm>
            <a:off x="133365" y="1365045"/>
            <a:ext cx="634667" cy="128000"/>
          </a:xfrm>
          <a:prstGeom prst="rect">
            <a:avLst/>
          </a:prstGeom>
        </p:spPr>
      </p:pic>
      <p:pic>
        <p:nvPicPr>
          <p:cNvPr id="54" name="Picture 53">
            <a:extLst>
              <a:ext uri="{FF2B5EF4-FFF2-40B4-BE49-F238E27FC236}">
                <a16:creationId xmlns:a16="http://schemas.microsoft.com/office/drawing/2014/main" id="{C72FAB32-6D84-449C-B786-723AE3383AC9}"/>
              </a:ext>
            </a:extLst>
          </p:cNvPr>
          <p:cNvPicPr>
            <a:picLocks noChangeAspect="1"/>
          </p:cNvPicPr>
          <p:nvPr>
            <p:custDataLst>
              <p:tags r:id="rId11"/>
            </p:custDataLst>
          </p:nvPr>
        </p:nvPicPr>
        <p:blipFill>
          <a:blip r:embed="rId42" cstate="print">
            <a:extLst>
              <a:ext uri="{28A0092B-C50C-407E-A947-70E740481C1C}">
                <a14:useLocalDpi xmlns:a14="http://schemas.microsoft.com/office/drawing/2010/main" val="0"/>
              </a:ext>
            </a:extLst>
          </a:blip>
          <a:stretch>
            <a:fillRect/>
          </a:stretch>
        </p:blipFill>
        <p:spPr>
          <a:xfrm>
            <a:off x="778510" y="1277544"/>
            <a:ext cx="691809" cy="260571"/>
          </a:xfrm>
          <a:prstGeom prst="rect">
            <a:avLst/>
          </a:prstGeom>
        </p:spPr>
      </p:pic>
      <p:pic>
        <p:nvPicPr>
          <p:cNvPr id="57" name="Picture 56">
            <a:extLst>
              <a:ext uri="{FF2B5EF4-FFF2-40B4-BE49-F238E27FC236}">
                <a16:creationId xmlns:a16="http://schemas.microsoft.com/office/drawing/2014/main" id="{DD7CDD16-2414-4542-9F35-E96C2C03B4E0}"/>
              </a:ext>
            </a:extLst>
          </p:cNvPr>
          <p:cNvPicPr>
            <a:picLocks noChangeAspect="1"/>
          </p:cNvPicPr>
          <p:nvPr>
            <p:custDataLst>
              <p:tags r:id="rId12"/>
            </p:custDataLst>
          </p:nvPr>
        </p:nvPicPr>
        <p:blipFill>
          <a:blip r:embed="rId43" cstate="print">
            <a:extLst>
              <a:ext uri="{28A0092B-C50C-407E-A947-70E740481C1C}">
                <a14:useLocalDpi xmlns:a14="http://schemas.microsoft.com/office/drawing/2010/main" val="0"/>
              </a:ext>
            </a:extLst>
          </a:blip>
          <a:stretch>
            <a:fillRect/>
          </a:stretch>
        </p:blipFill>
        <p:spPr>
          <a:xfrm>
            <a:off x="1480797" y="1372920"/>
            <a:ext cx="595809" cy="107428"/>
          </a:xfrm>
          <a:prstGeom prst="rect">
            <a:avLst/>
          </a:prstGeom>
        </p:spPr>
      </p:pic>
      <p:pic>
        <p:nvPicPr>
          <p:cNvPr id="60" name="Picture 59">
            <a:extLst>
              <a:ext uri="{FF2B5EF4-FFF2-40B4-BE49-F238E27FC236}">
                <a16:creationId xmlns:a16="http://schemas.microsoft.com/office/drawing/2014/main" id="{B88ABA8A-9931-47D8-A290-EB6606ED132C}"/>
              </a:ext>
            </a:extLst>
          </p:cNvPr>
          <p:cNvPicPr>
            <a:picLocks noChangeAspect="1"/>
          </p:cNvPicPr>
          <p:nvPr>
            <p:custDataLst>
              <p:tags r:id="rId13"/>
            </p:custDataLst>
          </p:nvPr>
        </p:nvPicPr>
        <p:blipFill>
          <a:blip r:embed="rId44" cstate="print">
            <a:extLst>
              <a:ext uri="{28A0092B-C50C-407E-A947-70E740481C1C}">
                <a14:useLocalDpi xmlns:a14="http://schemas.microsoft.com/office/drawing/2010/main" val="0"/>
              </a:ext>
            </a:extLst>
          </a:blip>
          <a:stretch>
            <a:fillRect/>
          </a:stretch>
        </p:blipFill>
        <p:spPr>
          <a:xfrm>
            <a:off x="2192729" y="1400321"/>
            <a:ext cx="198857" cy="73143"/>
          </a:xfrm>
          <a:prstGeom prst="rect">
            <a:avLst/>
          </a:prstGeom>
        </p:spPr>
      </p:pic>
      <p:pic>
        <p:nvPicPr>
          <p:cNvPr id="62" name="Picture 61">
            <a:extLst>
              <a:ext uri="{FF2B5EF4-FFF2-40B4-BE49-F238E27FC236}">
                <a16:creationId xmlns:a16="http://schemas.microsoft.com/office/drawing/2014/main" id="{B4E2B7BE-C06A-499B-A39F-A6A230114A05}"/>
              </a:ext>
            </a:extLst>
          </p:cNvPr>
          <p:cNvPicPr>
            <a:picLocks noChangeAspect="1"/>
          </p:cNvPicPr>
          <p:nvPr/>
        </p:nvPicPr>
        <p:blipFill>
          <a:blip r:embed="rId45"/>
          <a:stretch>
            <a:fillRect/>
          </a:stretch>
        </p:blipFill>
        <p:spPr>
          <a:xfrm>
            <a:off x="144647" y="1693755"/>
            <a:ext cx="1246769" cy="1269716"/>
          </a:xfrm>
          <a:prstGeom prst="rect">
            <a:avLst/>
          </a:prstGeom>
        </p:spPr>
      </p:pic>
      <p:pic>
        <p:nvPicPr>
          <p:cNvPr id="2048" name="Picture 2047">
            <a:extLst>
              <a:ext uri="{FF2B5EF4-FFF2-40B4-BE49-F238E27FC236}">
                <a16:creationId xmlns:a16="http://schemas.microsoft.com/office/drawing/2014/main" id="{5AE11AE6-AE8E-4ECB-B9FD-7A7ABE145E49}"/>
              </a:ext>
            </a:extLst>
          </p:cNvPr>
          <p:cNvPicPr>
            <a:picLocks noChangeAspect="1"/>
          </p:cNvPicPr>
          <p:nvPr>
            <p:custDataLst>
              <p:tags r:id="rId14"/>
            </p:custDataLst>
          </p:nvPr>
        </p:nvPicPr>
        <p:blipFill>
          <a:blip r:embed="rId46" cstate="print">
            <a:extLst>
              <a:ext uri="{28A0092B-C50C-407E-A947-70E740481C1C}">
                <a14:useLocalDpi xmlns:a14="http://schemas.microsoft.com/office/drawing/2010/main" val="0"/>
              </a:ext>
            </a:extLst>
          </a:blip>
          <a:stretch>
            <a:fillRect/>
          </a:stretch>
        </p:blipFill>
        <p:spPr>
          <a:xfrm>
            <a:off x="1276511" y="1701604"/>
            <a:ext cx="80000" cy="88381"/>
          </a:xfrm>
          <a:prstGeom prst="rect">
            <a:avLst/>
          </a:prstGeom>
        </p:spPr>
      </p:pic>
      <p:pic>
        <p:nvPicPr>
          <p:cNvPr id="2050" name="Picture 2049">
            <a:extLst>
              <a:ext uri="{FF2B5EF4-FFF2-40B4-BE49-F238E27FC236}">
                <a16:creationId xmlns:a16="http://schemas.microsoft.com/office/drawing/2014/main" id="{4B2A3F82-EAE1-42D9-93C4-0ED89E12CFEA}"/>
              </a:ext>
            </a:extLst>
          </p:cNvPr>
          <p:cNvPicPr>
            <a:picLocks noChangeAspect="1"/>
          </p:cNvPicPr>
          <p:nvPr>
            <p:custDataLst>
              <p:tags r:id="rId15"/>
            </p:custDataLst>
          </p:nvPr>
        </p:nvPicPr>
        <p:blipFill>
          <a:blip r:embed="rId47" cstate="print">
            <a:extLst>
              <a:ext uri="{28A0092B-C50C-407E-A947-70E740481C1C}">
                <a14:useLocalDpi xmlns:a14="http://schemas.microsoft.com/office/drawing/2010/main" val="0"/>
              </a:ext>
            </a:extLst>
          </a:blip>
          <a:stretch>
            <a:fillRect/>
          </a:stretch>
        </p:blipFill>
        <p:spPr>
          <a:xfrm>
            <a:off x="1393849" y="1699936"/>
            <a:ext cx="3145905" cy="128000"/>
          </a:xfrm>
          <a:prstGeom prst="rect">
            <a:avLst/>
          </a:prstGeom>
        </p:spPr>
      </p:pic>
      <p:pic>
        <p:nvPicPr>
          <p:cNvPr id="2055" name="Picture 2054">
            <a:extLst>
              <a:ext uri="{FF2B5EF4-FFF2-40B4-BE49-F238E27FC236}">
                <a16:creationId xmlns:a16="http://schemas.microsoft.com/office/drawing/2014/main" id="{69C89548-929F-4B43-B3EF-75E8D432DC1A}"/>
              </a:ext>
            </a:extLst>
          </p:cNvPr>
          <p:cNvPicPr>
            <a:picLocks noChangeAspect="1"/>
          </p:cNvPicPr>
          <p:nvPr>
            <p:custDataLst>
              <p:tags r:id="rId16"/>
            </p:custDataLst>
          </p:nvPr>
        </p:nvPicPr>
        <p:blipFill>
          <a:blip r:embed="rId48" cstate="print">
            <a:extLst>
              <a:ext uri="{28A0092B-C50C-407E-A947-70E740481C1C}">
                <a14:useLocalDpi xmlns:a14="http://schemas.microsoft.com/office/drawing/2010/main" val="0"/>
              </a:ext>
            </a:extLst>
          </a:blip>
          <a:stretch>
            <a:fillRect/>
          </a:stretch>
        </p:blipFill>
        <p:spPr>
          <a:xfrm>
            <a:off x="1575542" y="1876080"/>
            <a:ext cx="1814857" cy="128000"/>
          </a:xfrm>
          <a:prstGeom prst="rect">
            <a:avLst/>
          </a:prstGeom>
        </p:spPr>
      </p:pic>
      <p:pic>
        <p:nvPicPr>
          <p:cNvPr id="2058" name="Picture 2057">
            <a:extLst>
              <a:ext uri="{FF2B5EF4-FFF2-40B4-BE49-F238E27FC236}">
                <a16:creationId xmlns:a16="http://schemas.microsoft.com/office/drawing/2014/main" id="{88004199-33C9-40B0-98D8-8F0CC56DCEDC}"/>
              </a:ext>
            </a:extLst>
          </p:cNvPr>
          <p:cNvPicPr>
            <a:picLocks noChangeAspect="1"/>
          </p:cNvPicPr>
          <p:nvPr>
            <p:custDataLst>
              <p:tags r:id="rId17"/>
            </p:custDataLst>
          </p:nvPr>
        </p:nvPicPr>
        <p:blipFill>
          <a:blip r:embed="rId49" cstate="print">
            <a:extLst>
              <a:ext uri="{28A0092B-C50C-407E-A947-70E740481C1C}">
                <a14:useLocalDpi xmlns:a14="http://schemas.microsoft.com/office/drawing/2010/main" val="0"/>
              </a:ext>
            </a:extLst>
          </a:blip>
          <a:stretch>
            <a:fillRect/>
          </a:stretch>
        </p:blipFill>
        <p:spPr>
          <a:xfrm>
            <a:off x="1747608" y="2031595"/>
            <a:ext cx="1344762" cy="130286"/>
          </a:xfrm>
          <a:prstGeom prst="rect">
            <a:avLst/>
          </a:prstGeom>
        </p:spPr>
      </p:pic>
      <p:pic>
        <p:nvPicPr>
          <p:cNvPr id="2062" name="Picture 2061">
            <a:extLst>
              <a:ext uri="{FF2B5EF4-FFF2-40B4-BE49-F238E27FC236}">
                <a16:creationId xmlns:a16="http://schemas.microsoft.com/office/drawing/2014/main" id="{09C5CC06-24B4-4D7D-85E4-AE005FDC3267}"/>
              </a:ext>
            </a:extLst>
          </p:cNvPr>
          <p:cNvPicPr>
            <a:picLocks noChangeAspect="1"/>
          </p:cNvPicPr>
          <p:nvPr>
            <p:custDataLst>
              <p:tags r:id="rId18"/>
            </p:custDataLst>
          </p:nvPr>
        </p:nvPicPr>
        <p:blipFill>
          <a:blip r:embed="rId50" cstate="print">
            <a:extLst>
              <a:ext uri="{28A0092B-C50C-407E-A947-70E740481C1C}">
                <a14:useLocalDpi xmlns:a14="http://schemas.microsoft.com/office/drawing/2010/main" val="0"/>
              </a:ext>
            </a:extLst>
          </a:blip>
          <a:stretch>
            <a:fillRect/>
          </a:stretch>
        </p:blipFill>
        <p:spPr>
          <a:xfrm>
            <a:off x="3168690" y="2076542"/>
            <a:ext cx="688762" cy="91429"/>
          </a:xfrm>
          <a:prstGeom prst="rect">
            <a:avLst/>
          </a:prstGeom>
        </p:spPr>
      </p:pic>
      <p:pic>
        <p:nvPicPr>
          <p:cNvPr id="2064" name="Picture 2063">
            <a:extLst>
              <a:ext uri="{FF2B5EF4-FFF2-40B4-BE49-F238E27FC236}">
                <a16:creationId xmlns:a16="http://schemas.microsoft.com/office/drawing/2014/main" id="{4334E657-444D-4AEC-BCEA-0389C4CB6EF2}"/>
              </a:ext>
            </a:extLst>
          </p:cNvPr>
          <p:cNvPicPr>
            <a:picLocks noChangeAspect="1"/>
          </p:cNvPicPr>
          <p:nvPr>
            <p:custDataLst>
              <p:tags r:id="rId19"/>
            </p:custDataLst>
          </p:nvPr>
        </p:nvPicPr>
        <p:blipFill>
          <a:blip r:embed="rId51" cstate="print">
            <a:extLst>
              <a:ext uri="{28A0092B-C50C-407E-A947-70E740481C1C}">
                <a14:useLocalDpi xmlns:a14="http://schemas.microsoft.com/office/drawing/2010/main" val="0"/>
              </a:ext>
            </a:extLst>
          </a:blip>
          <a:stretch>
            <a:fillRect/>
          </a:stretch>
        </p:blipFill>
        <p:spPr>
          <a:xfrm>
            <a:off x="3958431" y="2069264"/>
            <a:ext cx="528762" cy="105905"/>
          </a:xfrm>
          <a:prstGeom prst="rect">
            <a:avLst/>
          </a:prstGeom>
        </p:spPr>
      </p:pic>
      <p:pic>
        <p:nvPicPr>
          <p:cNvPr id="2066" name="Picture 2065">
            <a:extLst>
              <a:ext uri="{FF2B5EF4-FFF2-40B4-BE49-F238E27FC236}">
                <a16:creationId xmlns:a16="http://schemas.microsoft.com/office/drawing/2014/main" id="{76B69D97-4F81-4607-81D7-230BCF3311BC}"/>
              </a:ext>
            </a:extLst>
          </p:cNvPr>
          <p:cNvPicPr>
            <a:picLocks noChangeAspect="1"/>
          </p:cNvPicPr>
          <p:nvPr>
            <p:custDataLst>
              <p:tags r:id="rId20"/>
            </p:custDataLst>
          </p:nvPr>
        </p:nvPicPr>
        <p:blipFill>
          <a:blip r:embed="rId52" cstate="print">
            <a:extLst>
              <a:ext uri="{28A0092B-C50C-407E-A947-70E740481C1C}">
                <a14:useLocalDpi xmlns:a14="http://schemas.microsoft.com/office/drawing/2010/main" val="0"/>
              </a:ext>
            </a:extLst>
          </a:blip>
          <a:stretch>
            <a:fillRect/>
          </a:stretch>
        </p:blipFill>
        <p:spPr>
          <a:xfrm>
            <a:off x="1729121" y="2274472"/>
            <a:ext cx="2751238" cy="128762"/>
          </a:xfrm>
          <a:prstGeom prst="rect">
            <a:avLst/>
          </a:prstGeom>
        </p:spPr>
      </p:pic>
      <p:pic>
        <p:nvPicPr>
          <p:cNvPr id="2069" name="Picture 2068">
            <a:extLst>
              <a:ext uri="{FF2B5EF4-FFF2-40B4-BE49-F238E27FC236}">
                <a16:creationId xmlns:a16="http://schemas.microsoft.com/office/drawing/2014/main" id="{CB192D56-CBB9-4054-956E-25B576C576AE}"/>
              </a:ext>
            </a:extLst>
          </p:cNvPr>
          <p:cNvPicPr>
            <a:picLocks noChangeAspect="1"/>
          </p:cNvPicPr>
          <p:nvPr>
            <p:custDataLst>
              <p:tags r:id="rId21"/>
            </p:custDataLst>
          </p:nvPr>
        </p:nvPicPr>
        <p:blipFill>
          <a:blip r:embed="rId53" cstate="print">
            <a:extLst>
              <a:ext uri="{28A0092B-C50C-407E-A947-70E740481C1C}">
                <a14:useLocalDpi xmlns:a14="http://schemas.microsoft.com/office/drawing/2010/main" val="0"/>
              </a:ext>
            </a:extLst>
          </a:blip>
          <a:stretch>
            <a:fillRect/>
          </a:stretch>
        </p:blipFill>
        <p:spPr>
          <a:xfrm>
            <a:off x="1578316" y="2293901"/>
            <a:ext cx="85333" cy="89905"/>
          </a:xfrm>
          <a:prstGeom prst="rect">
            <a:avLst/>
          </a:prstGeom>
        </p:spPr>
      </p:pic>
      <p:pic>
        <p:nvPicPr>
          <p:cNvPr id="2098" name="Picture 2097">
            <a:extLst>
              <a:ext uri="{FF2B5EF4-FFF2-40B4-BE49-F238E27FC236}">
                <a16:creationId xmlns:a16="http://schemas.microsoft.com/office/drawing/2014/main" id="{97A0A874-373F-4C4E-9683-12B866DD9909}"/>
              </a:ext>
            </a:extLst>
          </p:cNvPr>
          <p:cNvPicPr>
            <a:picLocks noChangeAspect="1"/>
          </p:cNvPicPr>
          <p:nvPr>
            <p:custDataLst>
              <p:tags r:id="rId22"/>
            </p:custDataLst>
          </p:nvPr>
        </p:nvPicPr>
        <p:blipFill>
          <a:blip r:embed="rId54" cstate="print">
            <a:extLst>
              <a:ext uri="{28A0092B-C50C-407E-A947-70E740481C1C}">
                <a14:useLocalDpi xmlns:a14="http://schemas.microsoft.com/office/drawing/2010/main" val="0"/>
              </a:ext>
            </a:extLst>
          </a:blip>
          <a:stretch>
            <a:fillRect/>
          </a:stretch>
        </p:blipFill>
        <p:spPr>
          <a:xfrm>
            <a:off x="1601587" y="2457539"/>
            <a:ext cx="2875733" cy="270019"/>
          </a:xfrm>
          <a:prstGeom prst="rect">
            <a:avLst/>
          </a:prstGeom>
        </p:spPr>
      </p:pic>
      <p:pic>
        <p:nvPicPr>
          <p:cNvPr id="2082" name="Picture 2081">
            <a:extLst>
              <a:ext uri="{FF2B5EF4-FFF2-40B4-BE49-F238E27FC236}">
                <a16:creationId xmlns:a16="http://schemas.microsoft.com/office/drawing/2014/main" id="{6FE5A81E-B008-4F58-8533-E4032A6A024F}"/>
              </a:ext>
            </a:extLst>
          </p:cNvPr>
          <p:cNvPicPr>
            <a:picLocks noChangeAspect="1"/>
          </p:cNvPicPr>
          <p:nvPr>
            <p:custDataLst>
              <p:tags r:id="rId23"/>
            </p:custDataLst>
          </p:nvPr>
        </p:nvPicPr>
        <p:blipFill>
          <a:blip r:embed="rId55" cstate="print">
            <a:extLst>
              <a:ext uri="{28A0092B-C50C-407E-A947-70E740481C1C}">
                <a14:useLocalDpi xmlns:a14="http://schemas.microsoft.com/office/drawing/2010/main" val="0"/>
              </a:ext>
            </a:extLst>
          </a:blip>
          <a:stretch>
            <a:fillRect/>
          </a:stretch>
        </p:blipFill>
        <p:spPr>
          <a:xfrm>
            <a:off x="1489467" y="2781568"/>
            <a:ext cx="3084952" cy="128000"/>
          </a:xfrm>
          <a:prstGeom prst="rect">
            <a:avLst/>
          </a:prstGeom>
        </p:spPr>
      </p:pic>
      <p:pic>
        <p:nvPicPr>
          <p:cNvPr id="2078" name="Picture 2077">
            <a:extLst>
              <a:ext uri="{FF2B5EF4-FFF2-40B4-BE49-F238E27FC236}">
                <a16:creationId xmlns:a16="http://schemas.microsoft.com/office/drawing/2014/main" id="{E7EED7B2-2BE5-4E12-A7C9-7E3C0E2BCA0D}"/>
              </a:ext>
            </a:extLst>
          </p:cNvPr>
          <p:cNvPicPr>
            <a:picLocks noChangeAspect="1"/>
          </p:cNvPicPr>
          <p:nvPr>
            <p:custDataLst>
              <p:tags r:id="rId24"/>
            </p:custDataLst>
          </p:nvPr>
        </p:nvPicPr>
        <p:blipFill>
          <a:blip r:embed="rId56" cstate="print">
            <a:extLst>
              <a:ext uri="{28A0092B-C50C-407E-A947-70E740481C1C}">
                <a14:useLocalDpi xmlns:a14="http://schemas.microsoft.com/office/drawing/2010/main" val="0"/>
              </a:ext>
            </a:extLst>
          </a:blip>
          <a:stretch>
            <a:fillRect/>
          </a:stretch>
        </p:blipFill>
        <p:spPr>
          <a:xfrm>
            <a:off x="1850394" y="2955578"/>
            <a:ext cx="2351238" cy="128000"/>
          </a:xfrm>
          <a:prstGeom prst="rect">
            <a:avLst/>
          </a:prstGeom>
        </p:spPr>
      </p:pic>
      <p:pic>
        <p:nvPicPr>
          <p:cNvPr id="2084" name="Picture 2083">
            <a:extLst>
              <a:ext uri="{FF2B5EF4-FFF2-40B4-BE49-F238E27FC236}">
                <a16:creationId xmlns:a16="http://schemas.microsoft.com/office/drawing/2014/main" id="{62CF67B0-34E4-4382-83C5-9DDEDA39F5F8}"/>
              </a:ext>
            </a:extLst>
          </p:cNvPr>
          <p:cNvPicPr>
            <a:picLocks noChangeAspect="1"/>
          </p:cNvPicPr>
          <p:nvPr>
            <p:custDataLst>
              <p:tags r:id="rId25"/>
            </p:custDataLst>
          </p:nvPr>
        </p:nvPicPr>
        <p:blipFill>
          <a:blip r:embed="rId57" cstate="print">
            <a:extLst>
              <a:ext uri="{28A0092B-C50C-407E-A947-70E740481C1C}">
                <a14:useLocalDpi xmlns:a14="http://schemas.microsoft.com/office/drawing/2010/main" val="0"/>
              </a:ext>
            </a:extLst>
          </a:blip>
          <a:stretch>
            <a:fillRect/>
          </a:stretch>
        </p:blipFill>
        <p:spPr>
          <a:xfrm>
            <a:off x="1515458" y="2956249"/>
            <a:ext cx="296381" cy="94476"/>
          </a:xfrm>
          <a:prstGeom prst="rect">
            <a:avLst/>
          </a:prstGeom>
        </p:spPr>
      </p:pic>
      <p:pic>
        <p:nvPicPr>
          <p:cNvPr id="2088" name="Picture 2087">
            <a:extLst>
              <a:ext uri="{FF2B5EF4-FFF2-40B4-BE49-F238E27FC236}">
                <a16:creationId xmlns:a16="http://schemas.microsoft.com/office/drawing/2014/main" id="{64FE3749-142F-4AC1-83DF-6AD8BE64088B}"/>
              </a:ext>
            </a:extLst>
          </p:cNvPr>
          <p:cNvPicPr>
            <a:picLocks noChangeAspect="1"/>
          </p:cNvPicPr>
          <p:nvPr>
            <p:custDataLst>
              <p:tags r:id="rId26"/>
            </p:custDataLst>
          </p:nvPr>
        </p:nvPicPr>
        <p:blipFill>
          <a:blip r:embed="rId58" cstate="print">
            <a:extLst>
              <a:ext uri="{28A0092B-C50C-407E-A947-70E740481C1C}">
                <a14:useLocalDpi xmlns:a14="http://schemas.microsoft.com/office/drawing/2010/main" val="0"/>
              </a:ext>
            </a:extLst>
          </a:blip>
          <a:stretch>
            <a:fillRect/>
          </a:stretch>
        </p:blipFill>
        <p:spPr>
          <a:xfrm>
            <a:off x="126659" y="3138259"/>
            <a:ext cx="2915733" cy="89600"/>
          </a:xfrm>
          <a:prstGeom prst="rect">
            <a:avLst/>
          </a:prstGeom>
        </p:spPr>
      </p:pic>
      <p:pic>
        <p:nvPicPr>
          <p:cNvPr id="2092" name="Picture 2091">
            <a:extLst>
              <a:ext uri="{FF2B5EF4-FFF2-40B4-BE49-F238E27FC236}">
                <a16:creationId xmlns:a16="http://schemas.microsoft.com/office/drawing/2014/main" id="{E52C94F1-63E0-4FE2-8CD9-F8B64B9132FB}"/>
              </a:ext>
            </a:extLst>
          </p:cNvPr>
          <p:cNvPicPr>
            <a:picLocks noChangeAspect="1"/>
          </p:cNvPicPr>
          <p:nvPr>
            <p:custDataLst>
              <p:tags r:id="rId27"/>
            </p:custDataLst>
          </p:nvPr>
        </p:nvPicPr>
        <p:blipFill>
          <a:blip r:embed="rId59" cstate="print">
            <a:extLst>
              <a:ext uri="{28A0092B-C50C-407E-A947-70E740481C1C}">
                <a14:useLocalDpi xmlns:a14="http://schemas.microsoft.com/office/drawing/2010/main" val="0"/>
              </a:ext>
            </a:extLst>
          </a:blip>
          <a:stretch>
            <a:fillRect/>
          </a:stretch>
        </p:blipFill>
        <p:spPr>
          <a:xfrm>
            <a:off x="3071952" y="3140804"/>
            <a:ext cx="1475200" cy="66133"/>
          </a:xfrm>
          <a:prstGeom prst="rect">
            <a:avLst/>
          </a:prstGeom>
        </p:spPr>
      </p:pic>
      <p:cxnSp>
        <p:nvCxnSpPr>
          <p:cNvPr id="124" name="Straight Arrow Connector 123">
            <a:extLst>
              <a:ext uri="{FF2B5EF4-FFF2-40B4-BE49-F238E27FC236}">
                <a16:creationId xmlns:a16="http://schemas.microsoft.com/office/drawing/2014/main" id="{62188324-65E6-44C4-B9ED-A6C0CAC66267}"/>
              </a:ext>
            </a:extLst>
          </p:cNvPr>
          <p:cNvCxnSpPr>
            <a:cxnSpLocks/>
          </p:cNvCxnSpPr>
          <p:nvPr/>
        </p:nvCxnSpPr>
        <p:spPr>
          <a:xfrm>
            <a:off x="323850" y="2770894"/>
            <a:ext cx="88799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3959561-A809-4140-A06E-9B484AB3DFF5}"/>
              </a:ext>
            </a:extLst>
          </p:cNvPr>
          <p:cNvCxnSpPr>
            <a:cxnSpLocks/>
          </p:cNvCxnSpPr>
          <p:nvPr/>
        </p:nvCxnSpPr>
        <p:spPr>
          <a:xfrm flipV="1">
            <a:off x="704850" y="2568575"/>
            <a:ext cx="0" cy="212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11" name="Picture 2110">
            <a:extLst>
              <a:ext uri="{FF2B5EF4-FFF2-40B4-BE49-F238E27FC236}">
                <a16:creationId xmlns:a16="http://schemas.microsoft.com/office/drawing/2014/main" id="{191836BA-DCF0-4F81-AA0B-7B49DC4F1239}"/>
              </a:ext>
            </a:extLst>
          </p:cNvPr>
          <p:cNvPicPr>
            <a:picLocks noChangeAspect="1"/>
          </p:cNvPicPr>
          <p:nvPr>
            <p:custDataLst>
              <p:tags r:id="rId28"/>
            </p:custDataLst>
          </p:nvPr>
        </p:nvPicPr>
        <p:blipFill>
          <a:blip r:embed="rId60" cstate="print">
            <a:extLst>
              <a:ext uri="{28A0092B-C50C-407E-A947-70E740481C1C}">
                <a14:useLocalDpi xmlns:a14="http://schemas.microsoft.com/office/drawing/2010/main" val="0"/>
              </a:ext>
            </a:extLst>
          </a:blip>
          <a:stretch>
            <a:fillRect/>
          </a:stretch>
        </p:blipFill>
        <p:spPr>
          <a:xfrm>
            <a:off x="735062" y="2568575"/>
            <a:ext cx="63619" cy="64000"/>
          </a:xfrm>
          <a:prstGeom prst="rect">
            <a:avLst/>
          </a:prstGeom>
        </p:spPr>
      </p:pic>
      <p:pic>
        <p:nvPicPr>
          <p:cNvPr id="66" name="Picture 65">
            <a:extLst>
              <a:ext uri="{FF2B5EF4-FFF2-40B4-BE49-F238E27FC236}">
                <a16:creationId xmlns:a16="http://schemas.microsoft.com/office/drawing/2014/main" id="{1C9317EE-8DED-4D03-81A1-31F464B551D6}"/>
              </a:ext>
            </a:extLst>
          </p:cNvPr>
          <p:cNvPicPr>
            <a:picLocks noChangeAspect="1"/>
          </p:cNvPicPr>
          <p:nvPr>
            <p:custDataLst>
              <p:tags r:id="rId29"/>
            </p:custDataLst>
          </p:nvPr>
        </p:nvPicPr>
        <p:blipFill>
          <a:blip r:embed="rId61" cstate="print">
            <a:extLst>
              <a:ext uri="{28A0092B-C50C-407E-A947-70E740481C1C}">
                <a14:useLocalDpi xmlns:a14="http://schemas.microsoft.com/office/drawing/2010/main" val="0"/>
              </a:ext>
            </a:extLst>
          </a:blip>
          <a:stretch>
            <a:fillRect/>
          </a:stretch>
        </p:blipFill>
        <p:spPr>
          <a:xfrm>
            <a:off x="1117236" y="2696316"/>
            <a:ext cx="64381" cy="47238"/>
          </a:xfrm>
          <a:prstGeom prst="rect">
            <a:avLst/>
          </a:prstGeom>
        </p:spPr>
      </p:pic>
    </p:spTree>
    <p:extLst>
      <p:ext uri="{BB962C8B-B14F-4D97-AF65-F5344CB8AC3E}">
        <p14:creationId xmlns:p14="http://schemas.microsoft.com/office/powerpoint/2010/main" val="337518632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(example 2)</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137</a:t>
            </a:fld>
            <a:r>
              <a:rPr spc="-55" dirty="0"/>
              <a:t> </a:t>
            </a:r>
            <a:r>
              <a:rPr spc="35" dirty="0"/>
              <a:t>/</a:t>
            </a:r>
            <a:r>
              <a:rPr spc="-15" dirty="0"/>
              <a:t> </a:t>
            </a:r>
            <a:r>
              <a:rPr lang="en-US" spc="-55" dirty="0"/>
              <a:t>11</a:t>
            </a:r>
            <a:endParaRPr spc="-55" dirty="0"/>
          </a:p>
        </p:txBody>
      </p:sp>
      <p:pic>
        <p:nvPicPr>
          <p:cNvPr id="21" name="Picture 20">
            <a:extLst>
              <a:ext uri="{FF2B5EF4-FFF2-40B4-BE49-F238E27FC236}">
                <a16:creationId xmlns:a16="http://schemas.microsoft.com/office/drawing/2014/main" id="{585E396D-1669-4934-BB00-92F232277D06}"/>
              </a:ext>
            </a:extLst>
          </p:cNvPr>
          <p:cNvPicPr>
            <a:picLocks noChangeAspect="1"/>
          </p:cNvPicPr>
          <p:nvPr>
            <p:custDataLst>
              <p:tags r:id="rId1"/>
            </p:custDataLst>
          </p:nvPr>
        </p:nvPicPr>
        <p:blipFill>
          <a:blip r:embed="rId33" cstate="print">
            <a:extLst>
              <a:ext uri="{28A0092B-C50C-407E-A947-70E740481C1C}">
                <a14:useLocalDpi xmlns:a14="http://schemas.microsoft.com/office/drawing/2010/main" val="0"/>
              </a:ext>
            </a:extLst>
          </a:blip>
          <a:stretch>
            <a:fillRect/>
          </a:stretch>
        </p:blipFill>
        <p:spPr>
          <a:xfrm>
            <a:off x="1847850" y="438540"/>
            <a:ext cx="2112762" cy="153905"/>
          </a:xfrm>
          <a:prstGeom prst="rect">
            <a:avLst/>
          </a:prstGeom>
        </p:spPr>
      </p:pic>
      <p:pic>
        <p:nvPicPr>
          <p:cNvPr id="19" name="Picture 18">
            <a:extLst>
              <a:ext uri="{FF2B5EF4-FFF2-40B4-BE49-F238E27FC236}">
                <a16:creationId xmlns:a16="http://schemas.microsoft.com/office/drawing/2014/main" id="{3082583E-6AC8-436C-8EE4-579395F21A3B}"/>
              </a:ext>
            </a:extLst>
          </p:cNvPr>
          <p:cNvPicPr>
            <a:picLocks noChangeAspect="1"/>
          </p:cNvPicPr>
          <p:nvPr>
            <p:custDataLst>
              <p:tags r:id="rId2"/>
            </p:custDataLst>
          </p:nvPr>
        </p:nvPicPr>
        <p:blipFill>
          <a:blip r:embed="rId34" cstate="print">
            <a:extLst>
              <a:ext uri="{28A0092B-C50C-407E-A947-70E740481C1C}">
                <a14:useLocalDpi xmlns:a14="http://schemas.microsoft.com/office/drawing/2010/main" val="0"/>
              </a:ext>
            </a:extLst>
          </a:blip>
          <a:stretch>
            <a:fillRect/>
          </a:stretch>
        </p:blipFill>
        <p:spPr>
          <a:xfrm>
            <a:off x="732405" y="468254"/>
            <a:ext cx="1064381" cy="94476"/>
          </a:xfrm>
          <a:prstGeom prst="rect">
            <a:avLst/>
          </a:prstGeom>
        </p:spPr>
      </p:pic>
      <p:pic>
        <p:nvPicPr>
          <p:cNvPr id="22" name="Picture 21">
            <a:extLst>
              <a:ext uri="{FF2B5EF4-FFF2-40B4-BE49-F238E27FC236}">
                <a16:creationId xmlns:a16="http://schemas.microsoft.com/office/drawing/2014/main" id="{7182B655-DDA6-41CA-B178-531A4A5CD96D}"/>
              </a:ext>
            </a:extLst>
          </p:cNvPr>
          <p:cNvPicPr>
            <a:picLocks noChangeAspect="1"/>
          </p:cNvPicPr>
          <p:nvPr/>
        </p:nvPicPr>
        <p:blipFill>
          <a:blip r:embed="rId35"/>
          <a:stretch>
            <a:fillRect/>
          </a:stretch>
        </p:blipFill>
        <p:spPr>
          <a:xfrm>
            <a:off x="130231" y="1662712"/>
            <a:ext cx="1204347" cy="1574282"/>
          </a:xfrm>
          <a:prstGeom prst="rect">
            <a:avLst/>
          </a:prstGeom>
        </p:spPr>
      </p:pic>
      <p:pic>
        <p:nvPicPr>
          <p:cNvPr id="23" name="Picture 22">
            <a:extLst>
              <a:ext uri="{FF2B5EF4-FFF2-40B4-BE49-F238E27FC236}">
                <a16:creationId xmlns:a16="http://schemas.microsoft.com/office/drawing/2014/main" id="{157AA2EB-3B4A-490B-A8A9-66192F1DAE05}"/>
              </a:ext>
            </a:extLst>
          </p:cNvPr>
          <p:cNvPicPr>
            <a:picLocks noChangeAspect="1"/>
          </p:cNvPicPr>
          <p:nvPr>
            <p:custDataLst>
              <p:tags r:id="rId3"/>
            </p:custDataLst>
          </p:nvPr>
        </p:nvPicPr>
        <p:blipFill>
          <a:blip r:embed="rId36" cstate="print">
            <a:extLst>
              <a:ext uri="{28A0092B-C50C-407E-A947-70E740481C1C}">
                <a14:useLocalDpi xmlns:a14="http://schemas.microsoft.com/office/drawing/2010/main" val="0"/>
              </a:ext>
            </a:extLst>
          </a:blip>
          <a:stretch>
            <a:fillRect/>
          </a:stretch>
        </p:blipFill>
        <p:spPr>
          <a:xfrm>
            <a:off x="95300" y="670493"/>
            <a:ext cx="771810" cy="128000"/>
          </a:xfrm>
          <a:prstGeom prst="rect">
            <a:avLst/>
          </a:prstGeom>
        </p:spPr>
      </p:pic>
      <p:pic>
        <p:nvPicPr>
          <p:cNvPr id="30" name="Picture 29">
            <a:extLst>
              <a:ext uri="{FF2B5EF4-FFF2-40B4-BE49-F238E27FC236}">
                <a16:creationId xmlns:a16="http://schemas.microsoft.com/office/drawing/2014/main" id="{D3FF0F10-A110-4017-8BB9-35865BB4EA2F}"/>
              </a:ext>
            </a:extLst>
          </p:cNvPr>
          <p:cNvPicPr>
            <a:picLocks noChangeAspect="1"/>
          </p:cNvPicPr>
          <p:nvPr>
            <p:custDataLst>
              <p:tags r:id="rId4"/>
            </p:custDataLst>
          </p:nvPr>
        </p:nvPicPr>
        <p:blipFill>
          <a:blip r:embed="rId37" cstate="print">
            <a:extLst>
              <a:ext uri="{28A0092B-C50C-407E-A947-70E740481C1C}">
                <a14:useLocalDpi xmlns:a14="http://schemas.microsoft.com/office/drawing/2010/main" val="0"/>
              </a:ext>
            </a:extLst>
          </a:blip>
          <a:stretch>
            <a:fillRect/>
          </a:stretch>
        </p:blipFill>
        <p:spPr>
          <a:xfrm>
            <a:off x="934607" y="670493"/>
            <a:ext cx="754286" cy="105905"/>
          </a:xfrm>
          <a:prstGeom prst="rect">
            <a:avLst/>
          </a:prstGeom>
        </p:spPr>
      </p:pic>
      <p:pic>
        <p:nvPicPr>
          <p:cNvPr id="32" name="Picture 31">
            <a:extLst>
              <a:ext uri="{FF2B5EF4-FFF2-40B4-BE49-F238E27FC236}">
                <a16:creationId xmlns:a16="http://schemas.microsoft.com/office/drawing/2014/main" id="{A21DE0A7-271D-4DD8-AB6D-024DC69C4539}"/>
              </a:ext>
            </a:extLst>
          </p:cNvPr>
          <p:cNvPicPr>
            <a:picLocks noChangeAspect="1"/>
          </p:cNvPicPr>
          <p:nvPr>
            <p:custDataLst>
              <p:tags r:id="rId5"/>
            </p:custDataLst>
          </p:nvPr>
        </p:nvPicPr>
        <p:blipFill>
          <a:blip r:embed="rId38" cstate="print">
            <a:extLst>
              <a:ext uri="{28A0092B-C50C-407E-A947-70E740481C1C}">
                <a14:useLocalDpi xmlns:a14="http://schemas.microsoft.com/office/drawing/2010/main" val="0"/>
              </a:ext>
            </a:extLst>
          </a:blip>
          <a:stretch>
            <a:fillRect/>
          </a:stretch>
        </p:blipFill>
        <p:spPr>
          <a:xfrm>
            <a:off x="1692021" y="668969"/>
            <a:ext cx="921142" cy="107429"/>
          </a:xfrm>
          <a:prstGeom prst="rect">
            <a:avLst/>
          </a:prstGeom>
        </p:spPr>
      </p:pic>
      <p:pic>
        <p:nvPicPr>
          <p:cNvPr id="33" name="Picture 32">
            <a:extLst>
              <a:ext uri="{FF2B5EF4-FFF2-40B4-BE49-F238E27FC236}">
                <a16:creationId xmlns:a16="http://schemas.microsoft.com/office/drawing/2014/main" id="{2B789046-0A2C-46F0-A631-DBC15FE54E95}"/>
              </a:ext>
            </a:extLst>
          </p:cNvPr>
          <p:cNvPicPr>
            <a:picLocks noChangeAspect="1"/>
          </p:cNvPicPr>
          <p:nvPr>
            <p:custDataLst>
              <p:tags r:id="rId6"/>
            </p:custDataLst>
          </p:nvPr>
        </p:nvPicPr>
        <p:blipFill>
          <a:blip r:embed="rId39" cstate="print">
            <a:extLst>
              <a:ext uri="{28A0092B-C50C-407E-A947-70E740481C1C}">
                <a14:useLocalDpi xmlns:a14="http://schemas.microsoft.com/office/drawing/2010/main" val="0"/>
              </a:ext>
            </a:extLst>
          </a:blip>
          <a:stretch>
            <a:fillRect/>
          </a:stretch>
        </p:blipFill>
        <p:spPr>
          <a:xfrm>
            <a:off x="97738" y="1102879"/>
            <a:ext cx="634667" cy="128000"/>
          </a:xfrm>
          <a:prstGeom prst="rect">
            <a:avLst/>
          </a:prstGeom>
        </p:spPr>
      </p:pic>
      <p:pic>
        <p:nvPicPr>
          <p:cNvPr id="39" name="Picture 38">
            <a:extLst>
              <a:ext uri="{FF2B5EF4-FFF2-40B4-BE49-F238E27FC236}">
                <a16:creationId xmlns:a16="http://schemas.microsoft.com/office/drawing/2014/main" id="{6A564B7D-BA1E-4578-A5DC-9AADCCC39E89}"/>
              </a:ext>
            </a:extLst>
          </p:cNvPr>
          <p:cNvPicPr>
            <a:picLocks noChangeAspect="1"/>
          </p:cNvPicPr>
          <p:nvPr>
            <p:custDataLst>
              <p:tags r:id="rId7"/>
            </p:custDataLst>
          </p:nvPr>
        </p:nvPicPr>
        <p:blipFill>
          <a:blip r:embed="rId40" cstate="print">
            <a:extLst>
              <a:ext uri="{28A0092B-C50C-407E-A947-70E740481C1C}">
                <a14:useLocalDpi xmlns:a14="http://schemas.microsoft.com/office/drawing/2010/main" val="0"/>
              </a:ext>
            </a:extLst>
          </a:blip>
          <a:stretch>
            <a:fillRect/>
          </a:stretch>
        </p:blipFill>
        <p:spPr>
          <a:xfrm>
            <a:off x="754514" y="1082603"/>
            <a:ext cx="864761" cy="153904"/>
          </a:xfrm>
          <a:prstGeom prst="rect">
            <a:avLst/>
          </a:prstGeom>
        </p:spPr>
      </p:pic>
      <p:pic>
        <p:nvPicPr>
          <p:cNvPr id="43" name="Picture 42">
            <a:extLst>
              <a:ext uri="{FF2B5EF4-FFF2-40B4-BE49-F238E27FC236}">
                <a16:creationId xmlns:a16="http://schemas.microsoft.com/office/drawing/2014/main" id="{F57AA85F-5C52-439F-A461-D64165FAE795}"/>
              </a:ext>
            </a:extLst>
          </p:cNvPr>
          <p:cNvPicPr>
            <a:picLocks noChangeAspect="1"/>
          </p:cNvPicPr>
          <p:nvPr>
            <p:custDataLst>
              <p:tags r:id="rId8"/>
            </p:custDataLst>
          </p:nvPr>
        </p:nvPicPr>
        <p:blipFill>
          <a:blip r:embed="rId41" cstate="print">
            <a:extLst>
              <a:ext uri="{28A0092B-C50C-407E-A947-70E740481C1C}">
                <a14:useLocalDpi xmlns:a14="http://schemas.microsoft.com/office/drawing/2010/main" val="0"/>
              </a:ext>
            </a:extLst>
          </a:blip>
          <a:stretch>
            <a:fillRect/>
          </a:stretch>
        </p:blipFill>
        <p:spPr>
          <a:xfrm>
            <a:off x="1619275" y="1123396"/>
            <a:ext cx="697904" cy="122666"/>
          </a:xfrm>
          <a:prstGeom prst="rect">
            <a:avLst/>
          </a:prstGeom>
        </p:spPr>
      </p:pic>
      <p:pic>
        <p:nvPicPr>
          <p:cNvPr id="45" name="Picture 44">
            <a:extLst>
              <a:ext uri="{FF2B5EF4-FFF2-40B4-BE49-F238E27FC236}">
                <a16:creationId xmlns:a16="http://schemas.microsoft.com/office/drawing/2014/main" id="{34E0406D-2D93-4537-9C97-F1CEC1E43DB8}"/>
              </a:ext>
            </a:extLst>
          </p:cNvPr>
          <p:cNvPicPr>
            <a:picLocks noChangeAspect="1"/>
          </p:cNvPicPr>
          <p:nvPr>
            <p:custDataLst>
              <p:tags r:id="rId9"/>
            </p:custDataLst>
          </p:nvPr>
        </p:nvPicPr>
        <p:blipFill>
          <a:blip r:embed="rId42" cstate="print">
            <a:extLst>
              <a:ext uri="{28A0092B-C50C-407E-A947-70E740481C1C}">
                <a14:useLocalDpi xmlns:a14="http://schemas.microsoft.com/office/drawing/2010/main" val="0"/>
              </a:ext>
            </a:extLst>
          </a:blip>
          <a:stretch>
            <a:fillRect/>
          </a:stretch>
        </p:blipFill>
        <p:spPr>
          <a:xfrm>
            <a:off x="2391587" y="1137183"/>
            <a:ext cx="198857" cy="73143"/>
          </a:xfrm>
          <a:prstGeom prst="rect">
            <a:avLst/>
          </a:prstGeom>
        </p:spPr>
      </p:pic>
      <p:pic>
        <p:nvPicPr>
          <p:cNvPr id="47" name="Picture 46">
            <a:extLst>
              <a:ext uri="{FF2B5EF4-FFF2-40B4-BE49-F238E27FC236}">
                <a16:creationId xmlns:a16="http://schemas.microsoft.com/office/drawing/2014/main" id="{AE1424F1-4704-4FB6-AD8C-9A4A3BFF5540}"/>
              </a:ext>
            </a:extLst>
          </p:cNvPr>
          <p:cNvPicPr>
            <a:picLocks noChangeAspect="1"/>
          </p:cNvPicPr>
          <p:nvPr>
            <p:custDataLst>
              <p:tags r:id="rId10"/>
            </p:custDataLst>
          </p:nvPr>
        </p:nvPicPr>
        <p:blipFill>
          <a:blip r:embed="rId43" cstate="print">
            <a:extLst>
              <a:ext uri="{28A0092B-C50C-407E-A947-70E740481C1C}">
                <a14:useLocalDpi xmlns:a14="http://schemas.microsoft.com/office/drawing/2010/main" val="0"/>
              </a:ext>
            </a:extLst>
          </a:blip>
          <a:stretch>
            <a:fillRect/>
          </a:stretch>
        </p:blipFill>
        <p:spPr>
          <a:xfrm>
            <a:off x="67720" y="814686"/>
            <a:ext cx="4078475" cy="128000"/>
          </a:xfrm>
          <a:prstGeom prst="rect">
            <a:avLst/>
          </a:prstGeom>
        </p:spPr>
      </p:pic>
      <p:pic>
        <p:nvPicPr>
          <p:cNvPr id="49" name="Picture 48">
            <a:extLst>
              <a:ext uri="{FF2B5EF4-FFF2-40B4-BE49-F238E27FC236}">
                <a16:creationId xmlns:a16="http://schemas.microsoft.com/office/drawing/2014/main" id="{009F820A-5BBD-4765-A02D-C49583F4E703}"/>
              </a:ext>
            </a:extLst>
          </p:cNvPr>
          <p:cNvPicPr>
            <a:picLocks noChangeAspect="1"/>
          </p:cNvPicPr>
          <p:nvPr>
            <p:custDataLst>
              <p:tags r:id="rId11"/>
            </p:custDataLst>
          </p:nvPr>
        </p:nvPicPr>
        <p:blipFill>
          <a:blip r:embed="rId44" cstate="print">
            <a:extLst>
              <a:ext uri="{28A0092B-C50C-407E-A947-70E740481C1C}">
                <a14:useLocalDpi xmlns:a14="http://schemas.microsoft.com/office/drawing/2010/main" val="0"/>
              </a:ext>
            </a:extLst>
          </a:blip>
          <a:stretch>
            <a:fillRect/>
          </a:stretch>
        </p:blipFill>
        <p:spPr>
          <a:xfrm>
            <a:off x="4183442" y="808590"/>
            <a:ext cx="262857" cy="134096"/>
          </a:xfrm>
          <a:prstGeom prst="rect">
            <a:avLst/>
          </a:prstGeom>
        </p:spPr>
      </p:pic>
      <p:pic>
        <p:nvPicPr>
          <p:cNvPr id="110" name="Picture 109">
            <a:extLst>
              <a:ext uri="{FF2B5EF4-FFF2-40B4-BE49-F238E27FC236}">
                <a16:creationId xmlns:a16="http://schemas.microsoft.com/office/drawing/2014/main" id="{2B6C2CCB-0572-4A7D-9EDD-7064C92A4F28}"/>
              </a:ext>
            </a:extLst>
          </p:cNvPr>
          <p:cNvPicPr>
            <a:picLocks noChangeAspect="1"/>
          </p:cNvPicPr>
          <p:nvPr>
            <p:custDataLst>
              <p:tags r:id="rId12"/>
            </p:custDataLst>
          </p:nvPr>
        </p:nvPicPr>
        <p:blipFill>
          <a:blip r:embed="rId45" cstate="print">
            <a:extLst>
              <a:ext uri="{28A0092B-C50C-407E-A947-70E740481C1C}">
                <a14:useLocalDpi xmlns:a14="http://schemas.microsoft.com/office/drawing/2010/main" val="0"/>
              </a:ext>
            </a:extLst>
          </a:blip>
          <a:stretch>
            <a:fillRect/>
          </a:stretch>
        </p:blipFill>
        <p:spPr>
          <a:xfrm>
            <a:off x="1433717" y="2549784"/>
            <a:ext cx="2941028" cy="301714"/>
          </a:xfrm>
          <a:prstGeom prst="rect">
            <a:avLst/>
          </a:prstGeom>
        </p:spPr>
      </p:pic>
      <p:pic>
        <p:nvPicPr>
          <p:cNvPr id="15" name="Picture 14">
            <a:extLst>
              <a:ext uri="{FF2B5EF4-FFF2-40B4-BE49-F238E27FC236}">
                <a16:creationId xmlns:a16="http://schemas.microsoft.com/office/drawing/2014/main" id="{2F2F46E6-2213-414B-9C4E-B394DE7475F5}"/>
              </a:ext>
            </a:extLst>
          </p:cNvPr>
          <p:cNvPicPr>
            <a:picLocks noChangeAspect="1"/>
          </p:cNvPicPr>
          <p:nvPr>
            <p:custDataLst>
              <p:tags r:id="rId13"/>
            </p:custDataLst>
          </p:nvPr>
        </p:nvPicPr>
        <p:blipFill>
          <a:blip r:embed="rId46" cstate="print">
            <a:extLst>
              <a:ext uri="{28A0092B-C50C-407E-A947-70E740481C1C}">
                <a14:useLocalDpi xmlns:a14="http://schemas.microsoft.com/office/drawing/2010/main" val="0"/>
              </a:ext>
            </a:extLst>
          </a:blip>
          <a:stretch>
            <a:fillRect/>
          </a:stretch>
        </p:blipFill>
        <p:spPr>
          <a:xfrm>
            <a:off x="2700538" y="1021736"/>
            <a:ext cx="1150476" cy="290286"/>
          </a:xfrm>
          <a:prstGeom prst="rect">
            <a:avLst/>
          </a:prstGeom>
        </p:spPr>
      </p:pic>
      <p:pic>
        <p:nvPicPr>
          <p:cNvPr id="59" name="Picture 58">
            <a:extLst>
              <a:ext uri="{FF2B5EF4-FFF2-40B4-BE49-F238E27FC236}">
                <a16:creationId xmlns:a16="http://schemas.microsoft.com/office/drawing/2014/main" id="{C3EBE6B5-5873-44EF-A636-C165358A1B8F}"/>
              </a:ext>
            </a:extLst>
          </p:cNvPr>
          <p:cNvPicPr>
            <a:picLocks noChangeAspect="1"/>
          </p:cNvPicPr>
          <p:nvPr>
            <p:custDataLst>
              <p:tags r:id="rId14"/>
            </p:custDataLst>
          </p:nvPr>
        </p:nvPicPr>
        <p:blipFill>
          <a:blip r:embed="rId47" cstate="print">
            <a:extLst>
              <a:ext uri="{28A0092B-C50C-407E-A947-70E740481C1C}">
                <a14:useLocalDpi xmlns:a14="http://schemas.microsoft.com/office/drawing/2010/main" val="0"/>
              </a:ext>
            </a:extLst>
          </a:blip>
          <a:stretch>
            <a:fillRect/>
          </a:stretch>
        </p:blipFill>
        <p:spPr>
          <a:xfrm>
            <a:off x="274897" y="1338844"/>
            <a:ext cx="3145905" cy="128000"/>
          </a:xfrm>
          <a:prstGeom prst="rect">
            <a:avLst/>
          </a:prstGeom>
        </p:spPr>
      </p:pic>
      <p:pic>
        <p:nvPicPr>
          <p:cNvPr id="61" name="Picture 60">
            <a:extLst>
              <a:ext uri="{FF2B5EF4-FFF2-40B4-BE49-F238E27FC236}">
                <a16:creationId xmlns:a16="http://schemas.microsoft.com/office/drawing/2014/main" id="{A999056A-A430-4B4A-8EE4-9EFED1C3A52E}"/>
              </a:ext>
            </a:extLst>
          </p:cNvPr>
          <p:cNvPicPr>
            <a:picLocks noChangeAspect="1"/>
          </p:cNvPicPr>
          <p:nvPr>
            <p:custDataLst>
              <p:tags r:id="rId15"/>
            </p:custDataLst>
          </p:nvPr>
        </p:nvPicPr>
        <p:blipFill>
          <a:blip r:embed="rId48" cstate="print">
            <a:extLst>
              <a:ext uri="{28A0092B-C50C-407E-A947-70E740481C1C}">
                <a14:useLocalDpi xmlns:a14="http://schemas.microsoft.com/office/drawing/2010/main" val="0"/>
              </a:ext>
            </a:extLst>
          </a:blip>
          <a:stretch>
            <a:fillRect/>
          </a:stretch>
        </p:blipFill>
        <p:spPr>
          <a:xfrm>
            <a:off x="133869" y="1346881"/>
            <a:ext cx="80000" cy="88381"/>
          </a:xfrm>
          <a:prstGeom prst="rect">
            <a:avLst/>
          </a:prstGeom>
        </p:spPr>
      </p:pic>
      <p:pic>
        <p:nvPicPr>
          <p:cNvPr id="120" name="Picture 119">
            <a:extLst>
              <a:ext uri="{FF2B5EF4-FFF2-40B4-BE49-F238E27FC236}">
                <a16:creationId xmlns:a16="http://schemas.microsoft.com/office/drawing/2014/main" id="{7A75D96E-A82F-452E-AC21-D3ADA121FBA8}"/>
              </a:ext>
            </a:extLst>
          </p:cNvPr>
          <p:cNvPicPr>
            <a:picLocks noChangeAspect="1"/>
          </p:cNvPicPr>
          <p:nvPr>
            <p:custDataLst>
              <p:tags r:id="rId16"/>
            </p:custDataLst>
          </p:nvPr>
        </p:nvPicPr>
        <p:blipFill>
          <a:blip r:embed="rId49" cstate="print">
            <a:extLst>
              <a:ext uri="{28A0092B-C50C-407E-A947-70E740481C1C}">
                <a14:useLocalDpi xmlns:a14="http://schemas.microsoft.com/office/drawing/2010/main" val="0"/>
              </a:ext>
            </a:extLst>
          </a:blip>
          <a:stretch>
            <a:fillRect/>
          </a:stretch>
        </p:blipFill>
        <p:spPr>
          <a:xfrm>
            <a:off x="133871" y="1507889"/>
            <a:ext cx="4006857" cy="128000"/>
          </a:xfrm>
          <a:prstGeom prst="rect">
            <a:avLst/>
          </a:prstGeom>
        </p:spPr>
      </p:pic>
      <p:pic>
        <p:nvPicPr>
          <p:cNvPr id="71" name="Picture 70">
            <a:extLst>
              <a:ext uri="{FF2B5EF4-FFF2-40B4-BE49-F238E27FC236}">
                <a16:creationId xmlns:a16="http://schemas.microsoft.com/office/drawing/2014/main" id="{E5D7A2DE-D1A9-462B-9795-645EEC5B20FF}"/>
              </a:ext>
            </a:extLst>
          </p:cNvPr>
          <p:cNvPicPr>
            <a:picLocks noChangeAspect="1"/>
          </p:cNvPicPr>
          <p:nvPr>
            <p:custDataLst>
              <p:tags r:id="rId17"/>
            </p:custDataLst>
          </p:nvPr>
        </p:nvPicPr>
        <p:blipFill>
          <a:blip r:embed="rId50" cstate="print">
            <a:extLst>
              <a:ext uri="{28A0092B-C50C-407E-A947-70E740481C1C}">
                <a14:useLocalDpi xmlns:a14="http://schemas.microsoft.com/office/drawing/2010/main" val="0"/>
              </a:ext>
            </a:extLst>
          </a:blip>
          <a:stretch>
            <a:fillRect/>
          </a:stretch>
        </p:blipFill>
        <p:spPr>
          <a:xfrm>
            <a:off x="1430299" y="1689556"/>
            <a:ext cx="2884571" cy="128000"/>
          </a:xfrm>
          <a:prstGeom prst="rect">
            <a:avLst/>
          </a:prstGeom>
        </p:spPr>
      </p:pic>
      <p:pic>
        <p:nvPicPr>
          <p:cNvPr id="74" name="Picture 73">
            <a:extLst>
              <a:ext uri="{FF2B5EF4-FFF2-40B4-BE49-F238E27FC236}">
                <a16:creationId xmlns:a16="http://schemas.microsoft.com/office/drawing/2014/main" id="{3ED9DA07-2031-45A9-914C-CA40B279D160}"/>
              </a:ext>
            </a:extLst>
          </p:cNvPr>
          <p:cNvPicPr>
            <a:picLocks noChangeAspect="1"/>
          </p:cNvPicPr>
          <p:nvPr>
            <p:custDataLst>
              <p:tags r:id="rId18"/>
            </p:custDataLst>
          </p:nvPr>
        </p:nvPicPr>
        <p:blipFill>
          <a:blip r:embed="rId51" cstate="print">
            <a:extLst>
              <a:ext uri="{28A0092B-C50C-407E-A947-70E740481C1C}">
                <a14:useLocalDpi xmlns:a14="http://schemas.microsoft.com/office/drawing/2010/main" val="0"/>
              </a:ext>
            </a:extLst>
          </a:blip>
          <a:stretch>
            <a:fillRect/>
          </a:stretch>
        </p:blipFill>
        <p:spPr>
          <a:xfrm>
            <a:off x="1511452" y="1856135"/>
            <a:ext cx="570667" cy="153905"/>
          </a:xfrm>
          <a:prstGeom prst="rect">
            <a:avLst/>
          </a:prstGeom>
        </p:spPr>
      </p:pic>
      <p:pic>
        <p:nvPicPr>
          <p:cNvPr id="82" name="Picture 81">
            <a:extLst>
              <a:ext uri="{FF2B5EF4-FFF2-40B4-BE49-F238E27FC236}">
                <a16:creationId xmlns:a16="http://schemas.microsoft.com/office/drawing/2014/main" id="{9FAB6087-3290-4234-A125-33C67D2FB391}"/>
              </a:ext>
            </a:extLst>
          </p:cNvPr>
          <p:cNvPicPr>
            <a:picLocks noChangeAspect="1"/>
          </p:cNvPicPr>
          <p:nvPr>
            <p:custDataLst>
              <p:tags r:id="rId19"/>
            </p:custDataLst>
          </p:nvPr>
        </p:nvPicPr>
        <p:blipFill>
          <a:blip r:embed="rId52" cstate="print">
            <a:extLst>
              <a:ext uri="{28A0092B-C50C-407E-A947-70E740481C1C}">
                <a14:useLocalDpi xmlns:a14="http://schemas.microsoft.com/office/drawing/2010/main" val="0"/>
              </a:ext>
            </a:extLst>
          </a:blip>
          <a:stretch>
            <a:fillRect/>
          </a:stretch>
        </p:blipFill>
        <p:spPr>
          <a:xfrm>
            <a:off x="3071952" y="1860219"/>
            <a:ext cx="565334" cy="153905"/>
          </a:xfrm>
          <a:prstGeom prst="rect">
            <a:avLst/>
          </a:prstGeom>
        </p:spPr>
      </p:pic>
      <p:pic>
        <p:nvPicPr>
          <p:cNvPr id="78" name="Picture 77">
            <a:extLst>
              <a:ext uri="{FF2B5EF4-FFF2-40B4-BE49-F238E27FC236}">
                <a16:creationId xmlns:a16="http://schemas.microsoft.com/office/drawing/2014/main" id="{5D95C2A6-5611-40A1-B24A-7B423A693BDB}"/>
              </a:ext>
            </a:extLst>
          </p:cNvPr>
          <p:cNvPicPr>
            <a:picLocks noChangeAspect="1"/>
          </p:cNvPicPr>
          <p:nvPr>
            <p:custDataLst>
              <p:tags r:id="rId20"/>
            </p:custDataLst>
          </p:nvPr>
        </p:nvPicPr>
        <p:blipFill>
          <a:blip r:embed="rId53" cstate="print">
            <a:extLst>
              <a:ext uri="{28A0092B-C50C-407E-A947-70E740481C1C}">
                <a14:useLocalDpi xmlns:a14="http://schemas.microsoft.com/office/drawing/2010/main" val="0"/>
              </a:ext>
            </a:extLst>
          </a:blip>
          <a:stretch>
            <a:fillRect/>
          </a:stretch>
        </p:blipFill>
        <p:spPr>
          <a:xfrm>
            <a:off x="2152592" y="1887432"/>
            <a:ext cx="614857" cy="89905"/>
          </a:xfrm>
          <a:prstGeom prst="rect">
            <a:avLst/>
          </a:prstGeom>
        </p:spPr>
      </p:pic>
      <p:pic>
        <p:nvPicPr>
          <p:cNvPr id="80" name="Picture 79">
            <a:extLst>
              <a:ext uri="{FF2B5EF4-FFF2-40B4-BE49-F238E27FC236}">
                <a16:creationId xmlns:a16="http://schemas.microsoft.com/office/drawing/2014/main" id="{EFE1B064-8CBD-4F77-B70D-E22DE2276A30}"/>
              </a:ext>
            </a:extLst>
          </p:cNvPr>
          <p:cNvPicPr>
            <a:picLocks noChangeAspect="1"/>
          </p:cNvPicPr>
          <p:nvPr>
            <p:custDataLst>
              <p:tags r:id="rId21"/>
            </p:custDataLst>
          </p:nvPr>
        </p:nvPicPr>
        <p:blipFill>
          <a:blip r:embed="rId42" cstate="print">
            <a:extLst>
              <a:ext uri="{28A0092B-C50C-407E-A947-70E740481C1C}">
                <a14:useLocalDpi xmlns:a14="http://schemas.microsoft.com/office/drawing/2010/main" val="0"/>
              </a:ext>
            </a:extLst>
          </a:blip>
          <a:stretch>
            <a:fillRect/>
          </a:stretch>
        </p:blipFill>
        <p:spPr>
          <a:xfrm>
            <a:off x="2830642" y="1896278"/>
            <a:ext cx="198857" cy="73143"/>
          </a:xfrm>
          <a:prstGeom prst="rect">
            <a:avLst/>
          </a:prstGeom>
        </p:spPr>
      </p:pic>
      <p:pic>
        <p:nvPicPr>
          <p:cNvPr id="84" name="Picture 83">
            <a:extLst>
              <a:ext uri="{FF2B5EF4-FFF2-40B4-BE49-F238E27FC236}">
                <a16:creationId xmlns:a16="http://schemas.microsoft.com/office/drawing/2014/main" id="{3FB1612E-EB4B-4CCA-9FEB-28D916D1E61D}"/>
              </a:ext>
            </a:extLst>
          </p:cNvPr>
          <p:cNvPicPr>
            <a:picLocks noChangeAspect="1"/>
          </p:cNvPicPr>
          <p:nvPr>
            <p:custDataLst>
              <p:tags r:id="rId22"/>
            </p:custDataLst>
          </p:nvPr>
        </p:nvPicPr>
        <p:blipFill>
          <a:blip r:embed="rId42" cstate="print">
            <a:extLst>
              <a:ext uri="{28A0092B-C50C-407E-A947-70E740481C1C}">
                <a14:useLocalDpi xmlns:a14="http://schemas.microsoft.com/office/drawing/2010/main" val="0"/>
              </a:ext>
            </a:extLst>
          </a:blip>
          <a:stretch>
            <a:fillRect/>
          </a:stretch>
        </p:blipFill>
        <p:spPr>
          <a:xfrm>
            <a:off x="3701414" y="1904194"/>
            <a:ext cx="198857" cy="73143"/>
          </a:xfrm>
          <a:prstGeom prst="rect">
            <a:avLst/>
          </a:prstGeom>
        </p:spPr>
      </p:pic>
      <p:pic>
        <p:nvPicPr>
          <p:cNvPr id="86" name="Picture 85">
            <a:extLst>
              <a:ext uri="{FF2B5EF4-FFF2-40B4-BE49-F238E27FC236}">
                <a16:creationId xmlns:a16="http://schemas.microsoft.com/office/drawing/2014/main" id="{4B9ADADA-52B9-476C-BF26-98A2FB4546DD}"/>
              </a:ext>
            </a:extLst>
          </p:cNvPr>
          <p:cNvPicPr>
            <a:picLocks noChangeAspect="1"/>
          </p:cNvPicPr>
          <p:nvPr>
            <p:custDataLst>
              <p:tags r:id="rId23"/>
            </p:custDataLst>
          </p:nvPr>
        </p:nvPicPr>
        <p:blipFill>
          <a:blip r:embed="rId54" cstate="print">
            <a:extLst>
              <a:ext uri="{28A0092B-C50C-407E-A947-70E740481C1C}">
                <a14:useLocalDpi xmlns:a14="http://schemas.microsoft.com/office/drawing/2010/main" val="0"/>
              </a:ext>
            </a:extLst>
          </a:blip>
          <a:stretch>
            <a:fillRect/>
          </a:stretch>
        </p:blipFill>
        <p:spPr>
          <a:xfrm>
            <a:off x="3960612" y="1884693"/>
            <a:ext cx="407619" cy="122667"/>
          </a:xfrm>
          <a:prstGeom prst="rect">
            <a:avLst/>
          </a:prstGeom>
        </p:spPr>
      </p:pic>
      <p:pic>
        <p:nvPicPr>
          <p:cNvPr id="92" name="Picture 91">
            <a:extLst>
              <a:ext uri="{FF2B5EF4-FFF2-40B4-BE49-F238E27FC236}">
                <a16:creationId xmlns:a16="http://schemas.microsoft.com/office/drawing/2014/main" id="{2763F2F9-528B-40AE-B85C-6E5B8DB05262}"/>
              </a:ext>
            </a:extLst>
          </p:cNvPr>
          <p:cNvPicPr>
            <a:picLocks noChangeAspect="1"/>
          </p:cNvPicPr>
          <p:nvPr>
            <p:custDataLst>
              <p:tags r:id="rId24"/>
            </p:custDataLst>
          </p:nvPr>
        </p:nvPicPr>
        <p:blipFill>
          <a:blip r:embed="rId55" cstate="print">
            <a:extLst>
              <a:ext uri="{28A0092B-C50C-407E-A947-70E740481C1C}">
                <a14:useLocalDpi xmlns:a14="http://schemas.microsoft.com/office/drawing/2010/main" val="0"/>
              </a:ext>
            </a:extLst>
          </a:blip>
          <a:stretch>
            <a:fillRect/>
          </a:stretch>
        </p:blipFill>
        <p:spPr>
          <a:xfrm>
            <a:off x="1430299" y="2090529"/>
            <a:ext cx="2847238" cy="128762"/>
          </a:xfrm>
          <a:prstGeom prst="rect">
            <a:avLst/>
          </a:prstGeom>
        </p:spPr>
      </p:pic>
      <p:pic>
        <p:nvPicPr>
          <p:cNvPr id="94" name="Picture 93">
            <a:extLst>
              <a:ext uri="{FF2B5EF4-FFF2-40B4-BE49-F238E27FC236}">
                <a16:creationId xmlns:a16="http://schemas.microsoft.com/office/drawing/2014/main" id="{00593BEB-13B3-4EC8-89AA-63A222D89E69}"/>
              </a:ext>
            </a:extLst>
          </p:cNvPr>
          <p:cNvPicPr>
            <a:picLocks noChangeAspect="1"/>
          </p:cNvPicPr>
          <p:nvPr>
            <p:custDataLst>
              <p:tags r:id="rId25"/>
            </p:custDataLst>
          </p:nvPr>
        </p:nvPicPr>
        <p:blipFill>
          <a:blip r:embed="rId56" cstate="print">
            <a:extLst>
              <a:ext uri="{28A0092B-C50C-407E-A947-70E740481C1C}">
                <a14:useLocalDpi xmlns:a14="http://schemas.microsoft.com/office/drawing/2010/main" val="0"/>
              </a:ext>
            </a:extLst>
          </a:blip>
          <a:stretch>
            <a:fillRect/>
          </a:stretch>
        </p:blipFill>
        <p:spPr>
          <a:xfrm>
            <a:off x="1430299" y="2242210"/>
            <a:ext cx="791619" cy="94476"/>
          </a:xfrm>
          <a:prstGeom prst="rect">
            <a:avLst/>
          </a:prstGeom>
        </p:spPr>
      </p:pic>
      <p:cxnSp>
        <p:nvCxnSpPr>
          <p:cNvPr id="95" name="Straight Arrow Connector 94">
            <a:extLst>
              <a:ext uri="{FF2B5EF4-FFF2-40B4-BE49-F238E27FC236}">
                <a16:creationId xmlns:a16="http://schemas.microsoft.com/office/drawing/2014/main" id="{E5719B77-5634-4132-A020-CF67BB4EC598}"/>
              </a:ext>
            </a:extLst>
          </p:cNvPr>
          <p:cNvCxnSpPr>
            <a:cxnSpLocks/>
          </p:cNvCxnSpPr>
          <p:nvPr/>
        </p:nvCxnSpPr>
        <p:spPr>
          <a:xfrm>
            <a:off x="207680" y="2207952"/>
            <a:ext cx="699634"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3C66EAD0-A2BC-4580-A167-24A5CCD523DF}"/>
              </a:ext>
            </a:extLst>
          </p:cNvPr>
          <p:cNvPicPr>
            <a:picLocks noChangeAspect="1"/>
          </p:cNvPicPr>
          <p:nvPr>
            <p:custDataLst>
              <p:tags r:id="rId26"/>
            </p:custDataLst>
          </p:nvPr>
        </p:nvPicPr>
        <p:blipFill>
          <a:blip r:embed="rId57" cstate="print">
            <a:extLst>
              <a:ext uri="{28A0092B-C50C-407E-A947-70E740481C1C}">
                <a14:useLocalDpi xmlns:a14="http://schemas.microsoft.com/office/drawing/2010/main" val="0"/>
              </a:ext>
            </a:extLst>
          </a:blip>
          <a:stretch>
            <a:fillRect/>
          </a:stretch>
        </p:blipFill>
        <p:spPr>
          <a:xfrm>
            <a:off x="873087" y="2131291"/>
            <a:ext cx="64381" cy="47238"/>
          </a:xfrm>
          <a:prstGeom prst="rect">
            <a:avLst/>
          </a:prstGeom>
        </p:spPr>
      </p:pic>
      <p:cxnSp>
        <p:nvCxnSpPr>
          <p:cNvPr id="99" name="Straight Arrow Connector 98">
            <a:extLst>
              <a:ext uri="{FF2B5EF4-FFF2-40B4-BE49-F238E27FC236}">
                <a16:creationId xmlns:a16="http://schemas.microsoft.com/office/drawing/2014/main" id="{941D982B-0DA2-4AC1-9242-05628848E4C4}"/>
              </a:ext>
            </a:extLst>
          </p:cNvPr>
          <p:cNvCxnSpPr>
            <a:cxnSpLocks/>
          </p:cNvCxnSpPr>
          <p:nvPr/>
        </p:nvCxnSpPr>
        <p:spPr>
          <a:xfrm flipV="1">
            <a:off x="400050" y="2035175"/>
            <a:ext cx="0" cy="934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F53FAAD0-7953-4A7C-BAEE-40E6658C9566}"/>
              </a:ext>
            </a:extLst>
          </p:cNvPr>
          <p:cNvPicPr>
            <a:picLocks noChangeAspect="1"/>
          </p:cNvPicPr>
          <p:nvPr>
            <p:custDataLst>
              <p:tags r:id="rId27"/>
            </p:custDataLst>
          </p:nvPr>
        </p:nvPicPr>
        <p:blipFill>
          <a:blip r:embed="rId58" cstate="print">
            <a:extLst>
              <a:ext uri="{28A0092B-C50C-407E-A947-70E740481C1C}">
                <a14:useLocalDpi xmlns:a14="http://schemas.microsoft.com/office/drawing/2010/main" val="0"/>
              </a:ext>
            </a:extLst>
          </a:blip>
          <a:stretch>
            <a:fillRect/>
          </a:stretch>
        </p:blipFill>
        <p:spPr>
          <a:xfrm>
            <a:off x="451895" y="2103699"/>
            <a:ext cx="63619" cy="64000"/>
          </a:xfrm>
          <a:prstGeom prst="rect">
            <a:avLst/>
          </a:prstGeom>
        </p:spPr>
      </p:pic>
      <p:pic>
        <p:nvPicPr>
          <p:cNvPr id="112" name="Picture 111">
            <a:extLst>
              <a:ext uri="{FF2B5EF4-FFF2-40B4-BE49-F238E27FC236}">
                <a16:creationId xmlns:a16="http://schemas.microsoft.com/office/drawing/2014/main" id="{8182FB59-948E-4837-8E0C-3943FB1BADBC}"/>
              </a:ext>
            </a:extLst>
          </p:cNvPr>
          <p:cNvPicPr>
            <a:picLocks noChangeAspect="1"/>
          </p:cNvPicPr>
          <p:nvPr>
            <p:custDataLst>
              <p:tags r:id="rId28"/>
            </p:custDataLst>
          </p:nvPr>
        </p:nvPicPr>
        <p:blipFill>
          <a:blip r:embed="rId59" cstate="print">
            <a:extLst>
              <a:ext uri="{28A0092B-C50C-407E-A947-70E740481C1C}">
                <a14:useLocalDpi xmlns:a14="http://schemas.microsoft.com/office/drawing/2010/main" val="0"/>
              </a:ext>
            </a:extLst>
          </a:blip>
          <a:stretch>
            <a:fillRect/>
          </a:stretch>
        </p:blipFill>
        <p:spPr>
          <a:xfrm>
            <a:off x="3050214" y="2892081"/>
            <a:ext cx="303771" cy="236571"/>
          </a:xfrm>
          <a:prstGeom prst="rect">
            <a:avLst/>
          </a:prstGeom>
        </p:spPr>
      </p:pic>
      <p:pic>
        <p:nvPicPr>
          <p:cNvPr id="116" name="Picture 115">
            <a:extLst>
              <a:ext uri="{FF2B5EF4-FFF2-40B4-BE49-F238E27FC236}">
                <a16:creationId xmlns:a16="http://schemas.microsoft.com/office/drawing/2014/main" id="{DFFC85FD-6E18-4E40-B86A-4B1E8856FA52}"/>
              </a:ext>
            </a:extLst>
          </p:cNvPr>
          <p:cNvPicPr>
            <a:picLocks noChangeAspect="1"/>
          </p:cNvPicPr>
          <p:nvPr>
            <p:custDataLst>
              <p:tags r:id="rId29"/>
            </p:custDataLst>
          </p:nvPr>
        </p:nvPicPr>
        <p:blipFill>
          <a:blip r:embed="rId60" cstate="print">
            <a:extLst>
              <a:ext uri="{28A0092B-C50C-407E-A947-70E740481C1C}">
                <a14:useLocalDpi xmlns:a14="http://schemas.microsoft.com/office/drawing/2010/main" val="0"/>
              </a:ext>
            </a:extLst>
          </a:blip>
          <a:stretch>
            <a:fillRect/>
          </a:stretch>
        </p:blipFill>
        <p:spPr>
          <a:xfrm>
            <a:off x="2257223" y="2238460"/>
            <a:ext cx="2193524" cy="128000"/>
          </a:xfrm>
          <a:prstGeom prst="rect">
            <a:avLst/>
          </a:prstGeom>
        </p:spPr>
      </p:pic>
      <p:pic>
        <p:nvPicPr>
          <p:cNvPr id="118" name="Picture 117">
            <a:extLst>
              <a:ext uri="{FF2B5EF4-FFF2-40B4-BE49-F238E27FC236}">
                <a16:creationId xmlns:a16="http://schemas.microsoft.com/office/drawing/2014/main" id="{C9DCF133-95EA-4EEA-BD62-687CDF904402}"/>
              </a:ext>
            </a:extLst>
          </p:cNvPr>
          <p:cNvPicPr>
            <a:picLocks noChangeAspect="1"/>
          </p:cNvPicPr>
          <p:nvPr>
            <p:custDataLst>
              <p:tags r:id="rId30"/>
            </p:custDataLst>
          </p:nvPr>
        </p:nvPicPr>
        <p:blipFill>
          <a:blip r:embed="rId61" cstate="print">
            <a:extLst>
              <a:ext uri="{28A0092B-C50C-407E-A947-70E740481C1C}">
                <a14:useLocalDpi xmlns:a14="http://schemas.microsoft.com/office/drawing/2010/main" val="0"/>
              </a:ext>
            </a:extLst>
          </a:blip>
          <a:stretch>
            <a:fillRect/>
          </a:stretch>
        </p:blipFill>
        <p:spPr>
          <a:xfrm>
            <a:off x="1430299" y="2402615"/>
            <a:ext cx="856381" cy="94476"/>
          </a:xfrm>
          <a:prstGeom prst="rect">
            <a:avLst/>
          </a:prstGeom>
        </p:spPr>
      </p:pic>
    </p:spTree>
    <p:extLst>
      <p:ext uri="{BB962C8B-B14F-4D97-AF65-F5344CB8AC3E}">
        <p14:creationId xmlns:p14="http://schemas.microsoft.com/office/powerpoint/2010/main" val="8626551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(example 3)</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138</a:t>
            </a:fld>
            <a:r>
              <a:rPr spc="-55" dirty="0"/>
              <a:t> </a:t>
            </a:r>
            <a:r>
              <a:rPr spc="35" dirty="0"/>
              <a:t>/</a:t>
            </a:r>
            <a:r>
              <a:rPr spc="-15" dirty="0"/>
              <a:t> </a:t>
            </a:r>
            <a:r>
              <a:rPr lang="en-US" spc="-55" dirty="0"/>
              <a:t>11</a:t>
            </a:r>
            <a:endParaRPr spc="-55" dirty="0"/>
          </a:p>
        </p:txBody>
      </p:sp>
      <p:pic>
        <p:nvPicPr>
          <p:cNvPr id="14" name="Picture 13">
            <a:extLst>
              <a:ext uri="{FF2B5EF4-FFF2-40B4-BE49-F238E27FC236}">
                <a16:creationId xmlns:a16="http://schemas.microsoft.com/office/drawing/2014/main" id="{181C7F49-0C4C-4B1C-8DBD-BFB81F7C3565}"/>
              </a:ext>
            </a:extLst>
          </p:cNvPr>
          <p:cNvPicPr>
            <a:picLocks noChangeAspect="1"/>
          </p:cNvPicPr>
          <p:nvPr/>
        </p:nvPicPr>
        <p:blipFill>
          <a:blip r:embed="rId23"/>
          <a:stretch>
            <a:fillRect/>
          </a:stretch>
        </p:blipFill>
        <p:spPr>
          <a:xfrm>
            <a:off x="95300" y="426699"/>
            <a:ext cx="1752554" cy="1870514"/>
          </a:xfrm>
          <a:prstGeom prst="rect">
            <a:avLst/>
          </a:prstGeom>
        </p:spPr>
      </p:pic>
      <p:pic>
        <p:nvPicPr>
          <p:cNvPr id="15" name="Picture 14">
            <a:extLst>
              <a:ext uri="{FF2B5EF4-FFF2-40B4-BE49-F238E27FC236}">
                <a16:creationId xmlns:a16="http://schemas.microsoft.com/office/drawing/2014/main" id="{7F4E09A0-9E3D-479A-BA82-7850DC9F75D3}"/>
              </a:ext>
            </a:extLst>
          </p:cNvPr>
          <p:cNvPicPr>
            <a:picLocks noChangeAspect="1"/>
          </p:cNvPicPr>
          <p:nvPr/>
        </p:nvPicPr>
        <p:blipFill rotWithShape="1">
          <a:blip r:embed="rId24"/>
          <a:srcRect r="69572"/>
          <a:stretch/>
        </p:blipFill>
        <p:spPr>
          <a:xfrm>
            <a:off x="104519" y="2457006"/>
            <a:ext cx="198142" cy="286966"/>
          </a:xfrm>
          <a:prstGeom prst="rect">
            <a:avLst/>
          </a:prstGeom>
        </p:spPr>
      </p:pic>
      <p:pic>
        <p:nvPicPr>
          <p:cNvPr id="16" name="Picture 15">
            <a:extLst>
              <a:ext uri="{FF2B5EF4-FFF2-40B4-BE49-F238E27FC236}">
                <a16:creationId xmlns:a16="http://schemas.microsoft.com/office/drawing/2014/main" id="{02F4727E-D466-42DF-B38D-1DD15D707873}"/>
              </a:ext>
            </a:extLst>
          </p:cNvPr>
          <p:cNvPicPr>
            <a:picLocks noChangeAspect="1"/>
          </p:cNvPicPr>
          <p:nvPr/>
        </p:nvPicPr>
        <p:blipFill rotWithShape="1">
          <a:blip r:embed="rId25"/>
          <a:srcRect r="68025"/>
          <a:stretch/>
        </p:blipFill>
        <p:spPr>
          <a:xfrm>
            <a:off x="95300" y="2843372"/>
            <a:ext cx="207361" cy="398675"/>
          </a:xfrm>
          <a:prstGeom prst="rect">
            <a:avLst/>
          </a:prstGeom>
        </p:spPr>
      </p:pic>
      <p:pic>
        <p:nvPicPr>
          <p:cNvPr id="17" name="Picture 16">
            <a:extLst>
              <a:ext uri="{FF2B5EF4-FFF2-40B4-BE49-F238E27FC236}">
                <a16:creationId xmlns:a16="http://schemas.microsoft.com/office/drawing/2014/main" id="{C03DC0D8-C675-4C4E-A3A0-66558E4E5E98}"/>
              </a:ext>
            </a:extLst>
          </p:cNvPr>
          <p:cNvPicPr>
            <a:picLocks noChangeAspect="1"/>
          </p:cNvPicPr>
          <p:nvPr/>
        </p:nvPicPr>
        <p:blipFill rotWithShape="1">
          <a:blip r:embed="rId26"/>
          <a:srcRect r="79866"/>
          <a:stretch/>
        </p:blipFill>
        <p:spPr>
          <a:xfrm>
            <a:off x="838553" y="2424260"/>
            <a:ext cx="198142" cy="358653"/>
          </a:xfrm>
          <a:prstGeom prst="rect">
            <a:avLst/>
          </a:prstGeom>
        </p:spPr>
      </p:pic>
      <p:pic>
        <p:nvPicPr>
          <p:cNvPr id="18" name="Picture 17">
            <a:extLst>
              <a:ext uri="{FF2B5EF4-FFF2-40B4-BE49-F238E27FC236}">
                <a16:creationId xmlns:a16="http://schemas.microsoft.com/office/drawing/2014/main" id="{EF9A1418-1965-4B63-AC45-F3C151059577}"/>
              </a:ext>
            </a:extLst>
          </p:cNvPr>
          <p:cNvPicPr>
            <a:picLocks noChangeAspect="1"/>
          </p:cNvPicPr>
          <p:nvPr/>
        </p:nvPicPr>
        <p:blipFill rotWithShape="1">
          <a:blip r:embed="rId27"/>
          <a:srcRect r="72027"/>
          <a:stretch/>
        </p:blipFill>
        <p:spPr>
          <a:xfrm>
            <a:off x="838553" y="2868700"/>
            <a:ext cx="181409" cy="318665"/>
          </a:xfrm>
          <a:prstGeom prst="rect">
            <a:avLst/>
          </a:prstGeom>
        </p:spPr>
      </p:pic>
      <p:pic>
        <p:nvPicPr>
          <p:cNvPr id="25" name="Picture 24">
            <a:extLst>
              <a:ext uri="{FF2B5EF4-FFF2-40B4-BE49-F238E27FC236}">
                <a16:creationId xmlns:a16="http://schemas.microsoft.com/office/drawing/2014/main" id="{F02E9777-CE6D-430E-890E-6E4D71CF818F}"/>
              </a:ext>
            </a:extLst>
          </p:cNvPr>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1042890" y="2482673"/>
            <a:ext cx="684190" cy="175238"/>
          </a:xfrm>
          <a:prstGeom prst="rect">
            <a:avLst/>
          </a:prstGeom>
        </p:spPr>
      </p:pic>
      <p:pic>
        <p:nvPicPr>
          <p:cNvPr id="27" name="Picture 26">
            <a:extLst>
              <a:ext uri="{FF2B5EF4-FFF2-40B4-BE49-F238E27FC236}">
                <a16:creationId xmlns:a16="http://schemas.microsoft.com/office/drawing/2014/main" id="{67ADEAFB-8645-4AC4-BAE3-27AAB5AA0FAE}"/>
              </a:ext>
            </a:extLst>
          </p:cNvPr>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1036695" y="2979759"/>
            <a:ext cx="293333" cy="89905"/>
          </a:xfrm>
          <a:prstGeom prst="rect">
            <a:avLst/>
          </a:prstGeom>
        </p:spPr>
      </p:pic>
      <p:pic>
        <p:nvPicPr>
          <p:cNvPr id="29" name="Picture 28">
            <a:extLst>
              <a:ext uri="{FF2B5EF4-FFF2-40B4-BE49-F238E27FC236}">
                <a16:creationId xmlns:a16="http://schemas.microsoft.com/office/drawing/2014/main" id="{6601D5EF-B4E8-4AC8-822A-9C4873FF24D8}"/>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341014" y="2549198"/>
            <a:ext cx="300190" cy="89905"/>
          </a:xfrm>
          <a:prstGeom prst="rect">
            <a:avLst/>
          </a:prstGeom>
        </p:spPr>
      </p:pic>
      <p:pic>
        <p:nvPicPr>
          <p:cNvPr id="34" name="Picture 33">
            <a:extLst>
              <a:ext uri="{FF2B5EF4-FFF2-40B4-BE49-F238E27FC236}">
                <a16:creationId xmlns:a16="http://schemas.microsoft.com/office/drawing/2014/main" id="{0AD0DF34-880A-45F6-AF8B-1A90DD6D26A1}"/>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340898" y="2903765"/>
            <a:ext cx="319238" cy="260571"/>
          </a:xfrm>
          <a:prstGeom prst="rect">
            <a:avLst/>
          </a:prstGeom>
        </p:spPr>
      </p:pic>
      <p:pic>
        <p:nvPicPr>
          <p:cNvPr id="76" name="Picture 75">
            <a:extLst>
              <a:ext uri="{FF2B5EF4-FFF2-40B4-BE49-F238E27FC236}">
                <a16:creationId xmlns:a16="http://schemas.microsoft.com/office/drawing/2014/main" id="{A6691601-7661-4400-B412-5D5F4DD4EB38}"/>
              </a:ext>
            </a:extLst>
          </p:cNvPr>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2361225" y="1232705"/>
            <a:ext cx="1777523" cy="337524"/>
          </a:xfrm>
          <a:prstGeom prst="rect">
            <a:avLst/>
          </a:prstGeom>
        </p:spPr>
      </p:pic>
      <p:pic>
        <p:nvPicPr>
          <p:cNvPr id="41" name="Picture 40">
            <a:extLst>
              <a:ext uri="{FF2B5EF4-FFF2-40B4-BE49-F238E27FC236}">
                <a16:creationId xmlns:a16="http://schemas.microsoft.com/office/drawing/2014/main" id="{A4181F66-101E-4B72-AE97-350F7AE4697F}"/>
              </a:ext>
            </a:extLst>
          </p:cNvPr>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1940840" y="472070"/>
            <a:ext cx="747429" cy="128000"/>
          </a:xfrm>
          <a:prstGeom prst="rect">
            <a:avLst/>
          </a:prstGeom>
        </p:spPr>
      </p:pic>
      <p:pic>
        <p:nvPicPr>
          <p:cNvPr id="46" name="Picture 45">
            <a:extLst>
              <a:ext uri="{FF2B5EF4-FFF2-40B4-BE49-F238E27FC236}">
                <a16:creationId xmlns:a16="http://schemas.microsoft.com/office/drawing/2014/main" id="{0754E792-A023-493B-8846-005F5D6B1182}"/>
              </a:ext>
            </a:extLst>
          </p:cNvPr>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2781255" y="471903"/>
            <a:ext cx="627810" cy="128000"/>
          </a:xfrm>
          <a:prstGeom prst="rect">
            <a:avLst/>
          </a:prstGeom>
        </p:spPr>
      </p:pic>
      <p:pic>
        <p:nvPicPr>
          <p:cNvPr id="20" name="Picture 19">
            <a:extLst>
              <a:ext uri="{FF2B5EF4-FFF2-40B4-BE49-F238E27FC236}">
                <a16:creationId xmlns:a16="http://schemas.microsoft.com/office/drawing/2014/main" id="{7AE4103F-2DBA-44ED-BF4B-D67A5AA47BF9}"/>
              </a:ext>
            </a:extLst>
          </p:cNvPr>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2454839" y="874380"/>
            <a:ext cx="1145143" cy="314667"/>
          </a:xfrm>
          <a:prstGeom prst="rect">
            <a:avLst/>
          </a:prstGeom>
        </p:spPr>
      </p:pic>
      <p:pic>
        <p:nvPicPr>
          <p:cNvPr id="67" name="Picture 66">
            <a:extLst>
              <a:ext uri="{FF2B5EF4-FFF2-40B4-BE49-F238E27FC236}">
                <a16:creationId xmlns:a16="http://schemas.microsoft.com/office/drawing/2014/main" id="{8BF8A59B-97DF-4EE6-8650-03D3C1F42EC5}"/>
              </a:ext>
            </a:extLst>
          </p:cNvPr>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1946099" y="599903"/>
            <a:ext cx="2618743" cy="234514"/>
          </a:xfrm>
          <a:prstGeom prst="rect">
            <a:avLst/>
          </a:prstGeom>
        </p:spPr>
      </p:pic>
      <p:pic>
        <p:nvPicPr>
          <p:cNvPr id="54" name="Picture 53">
            <a:extLst>
              <a:ext uri="{FF2B5EF4-FFF2-40B4-BE49-F238E27FC236}">
                <a16:creationId xmlns:a16="http://schemas.microsoft.com/office/drawing/2014/main" id="{AAFFEEF5-9E61-473D-9B5D-35C5D50F5F3E}"/>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2105151" y="1343910"/>
            <a:ext cx="198857" cy="73143"/>
          </a:xfrm>
          <a:prstGeom prst="rect">
            <a:avLst/>
          </a:prstGeom>
        </p:spPr>
      </p:pic>
      <p:cxnSp>
        <p:nvCxnSpPr>
          <p:cNvPr id="91" name="Straight Arrow Connector 90">
            <a:extLst>
              <a:ext uri="{FF2B5EF4-FFF2-40B4-BE49-F238E27FC236}">
                <a16:creationId xmlns:a16="http://schemas.microsoft.com/office/drawing/2014/main" id="{0A0F4FEA-2179-41E3-9A20-83DE14DA69B7}"/>
              </a:ext>
            </a:extLst>
          </p:cNvPr>
          <p:cNvCxnSpPr>
            <a:cxnSpLocks/>
          </p:cNvCxnSpPr>
          <p:nvPr/>
        </p:nvCxnSpPr>
        <p:spPr>
          <a:xfrm>
            <a:off x="291271" y="2018451"/>
            <a:ext cx="637986"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FE6D7A0D-15B9-4E11-AA5A-959400F1D05B}"/>
              </a:ext>
            </a:extLst>
          </p:cNvPr>
          <p:cNvPicPr>
            <a:picLocks noChangeAspect="1"/>
          </p:cNvPicPr>
          <p:nvPr>
            <p:custDataLst>
              <p:tags r:id="rId11"/>
            </p:custDataLst>
          </p:nvPr>
        </p:nvPicPr>
        <p:blipFill>
          <a:blip r:embed="rId38" cstate="print">
            <a:extLst>
              <a:ext uri="{28A0092B-C50C-407E-A947-70E740481C1C}">
                <a14:useLocalDpi xmlns:a14="http://schemas.microsoft.com/office/drawing/2010/main" val="0"/>
              </a:ext>
            </a:extLst>
          </a:blip>
          <a:stretch>
            <a:fillRect/>
          </a:stretch>
        </p:blipFill>
        <p:spPr>
          <a:xfrm>
            <a:off x="2355032" y="1931216"/>
            <a:ext cx="1233524" cy="289524"/>
          </a:xfrm>
          <a:prstGeom prst="rect">
            <a:avLst/>
          </a:prstGeom>
        </p:spPr>
      </p:pic>
      <p:pic>
        <p:nvPicPr>
          <p:cNvPr id="89" name="Picture 88">
            <a:extLst>
              <a:ext uri="{FF2B5EF4-FFF2-40B4-BE49-F238E27FC236}">
                <a16:creationId xmlns:a16="http://schemas.microsoft.com/office/drawing/2014/main" id="{4AA167FC-4D6D-4DDA-8C71-88FDD1131843}"/>
              </a:ext>
            </a:extLst>
          </p:cNvPr>
          <p:cNvPicPr>
            <a:picLocks noChangeAspect="1"/>
          </p:cNvPicPr>
          <p:nvPr>
            <p:custDataLst>
              <p:tags r:id="rId12"/>
            </p:custDataLst>
          </p:nvPr>
        </p:nvPicPr>
        <p:blipFill>
          <a:blip r:embed="rId39" cstate="print">
            <a:extLst>
              <a:ext uri="{28A0092B-C50C-407E-A947-70E740481C1C}">
                <a14:useLocalDpi xmlns:a14="http://schemas.microsoft.com/office/drawing/2010/main" val="0"/>
              </a:ext>
            </a:extLst>
          </a:blip>
          <a:stretch>
            <a:fillRect/>
          </a:stretch>
        </p:blipFill>
        <p:spPr>
          <a:xfrm>
            <a:off x="2355032" y="1590791"/>
            <a:ext cx="1484952" cy="313143"/>
          </a:xfrm>
          <a:prstGeom prst="rect">
            <a:avLst/>
          </a:prstGeom>
        </p:spPr>
      </p:pic>
      <p:pic>
        <p:nvPicPr>
          <p:cNvPr id="111" name="Picture 110">
            <a:extLst>
              <a:ext uri="{FF2B5EF4-FFF2-40B4-BE49-F238E27FC236}">
                <a16:creationId xmlns:a16="http://schemas.microsoft.com/office/drawing/2014/main" id="{1DD20466-983C-42F9-82D0-924BA4EC7713}"/>
              </a:ext>
            </a:extLst>
          </p:cNvPr>
          <p:cNvPicPr>
            <a:picLocks noChangeAspect="1"/>
          </p:cNvPicPr>
          <p:nvPr>
            <p:custDataLst>
              <p:tags r:id="rId13"/>
            </p:custDataLst>
          </p:nvPr>
        </p:nvPicPr>
        <p:blipFill>
          <a:blip r:embed="rId40" cstate="print">
            <a:extLst>
              <a:ext uri="{28A0092B-C50C-407E-A947-70E740481C1C}">
                <a14:useLocalDpi xmlns:a14="http://schemas.microsoft.com/office/drawing/2010/main" val="0"/>
              </a:ext>
            </a:extLst>
          </a:blip>
          <a:stretch>
            <a:fillRect/>
          </a:stretch>
        </p:blipFill>
        <p:spPr>
          <a:xfrm>
            <a:off x="838554" y="1924699"/>
            <a:ext cx="90133" cy="66133"/>
          </a:xfrm>
          <a:prstGeom prst="rect">
            <a:avLst/>
          </a:prstGeom>
        </p:spPr>
      </p:pic>
      <p:cxnSp>
        <p:nvCxnSpPr>
          <p:cNvPr id="105" name="Straight Arrow Connector 104">
            <a:extLst>
              <a:ext uri="{FF2B5EF4-FFF2-40B4-BE49-F238E27FC236}">
                <a16:creationId xmlns:a16="http://schemas.microsoft.com/office/drawing/2014/main" id="{038EB5B5-2177-4CF7-AD39-1E729B538434}"/>
              </a:ext>
            </a:extLst>
          </p:cNvPr>
          <p:cNvCxnSpPr>
            <a:cxnSpLocks/>
          </p:cNvCxnSpPr>
          <p:nvPr/>
        </p:nvCxnSpPr>
        <p:spPr>
          <a:xfrm flipV="1">
            <a:off x="685536" y="1060931"/>
            <a:ext cx="0" cy="1026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CDF9E945-AC2C-49C2-9282-E290AD6E5602}"/>
              </a:ext>
            </a:extLst>
          </p:cNvPr>
          <p:cNvPicPr>
            <a:picLocks noChangeAspect="1"/>
          </p:cNvPicPr>
          <p:nvPr>
            <p:custDataLst>
              <p:tags r:id="rId14"/>
            </p:custDataLst>
          </p:nvPr>
        </p:nvPicPr>
        <p:blipFill>
          <a:blip r:embed="rId41" cstate="print">
            <a:extLst>
              <a:ext uri="{28A0092B-C50C-407E-A947-70E740481C1C}">
                <a14:useLocalDpi xmlns:a14="http://schemas.microsoft.com/office/drawing/2010/main" val="0"/>
              </a:ext>
            </a:extLst>
          </a:blip>
          <a:stretch>
            <a:fillRect/>
          </a:stretch>
        </p:blipFill>
        <p:spPr>
          <a:xfrm>
            <a:off x="565969" y="1126106"/>
            <a:ext cx="82133" cy="66133"/>
          </a:xfrm>
          <a:prstGeom prst="rect">
            <a:avLst/>
          </a:prstGeom>
        </p:spPr>
      </p:pic>
      <p:cxnSp>
        <p:nvCxnSpPr>
          <p:cNvPr id="115" name="Straight Arrow Connector 114">
            <a:extLst>
              <a:ext uri="{FF2B5EF4-FFF2-40B4-BE49-F238E27FC236}">
                <a16:creationId xmlns:a16="http://schemas.microsoft.com/office/drawing/2014/main" id="{5F6C10DF-10BD-4056-A2E6-9431B392565A}"/>
              </a:ext>
            </a:extLst>
          </p:cNvPr>
          <p:cNvCxnSpPr>
            <a:cxnSpLocks/>
          </p:cNvCxnSpPr>
          <p:nvPr/>
        </p:nvCxnSpPr>
        <p:spPr>
          <a:xfrm>
            <a:off x="291271" y="981249"/>
            <a:ext cx="260894"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62578A07-B188-46D2-AE03-F0FD0BE1DDFA}"/>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410954" y="985912"/>
            <a:ext cx="90133" cy="66133"/>
          </a:xfrm>
          <a:prstGeom prst="rect">
            <a:avLst/>
          </a:prstGeom>
        </p:spPr>
      </p:pic>
      <p:pic>
        <p:nvPicPr>
          <p:cNvPr id="128" name="Picture 127">
            <a:extLst>
              <a:ext uri="{FF2B5EF4-FFF2-40B4-BE49-F238E27FC236}">
                <a16:creationId xmlns:a16="http://schemas.microsoft.com/office/drawing/2014/main" id="{C392313A-C089-4D96-A113-672B39D407B7}"/>
              </a:ext>
            </a:extLst>
          </p:cNvPr>
          <p:cNvPicPr>
            <a:picLocks noChangeAspect="1"/>
          </p:cNvPicPr>
          <p:nvPr>
            <p:custDataLst>
              <p:tags r:id="rId16"/>
            </p:custDataLst>
          </p:nvPr>
        </p:nvPicPr>
        <p:blipFill>
          <a:blip r:embed="rId42" cstate="print">
            <a:extLst>
              <a:ext uri="{28A0092B-C50C-407E-A947-70E740481C1C}">
                <a14:useLocalDpi xmlns:a14="http://schemas.microsoft.com/office/drawing/2010/main" val="0"/>
              </a:ext>
            </a:extLst>
          </a:blip>
          <a:stretch>
            <a:fillRect/>
          </a:stretch>
        </p:blipFill>
        <p:spPr>
          <a:xfrm>
            <a:off x="2066362" y="2282582"/>
            <a:ext cx="2166094" cy="95238"/>
          </a:xfrm>
          <a:prstGeom prst="rect">
            <a:avLst/>
          </a:prstGeom>
        </p:spPr>
      </p:pic>
      <p:sp>
        <p:nvSpPr>
          <p:cNvPr id="122" name="TextBox 121">
            <a:extLst>
              <a:ext uri="{FF2B5EF4-FFF2-40B4-BE49-F238E27FC236}">
                <a16:creationId xmlns:a16="http://schemas.microsoft.com/office/drawing/2014/main" id="{95AE8304-285E-4CD6-A1F8-307041959919}"/>
              </a:ext>
            </a:extLst>
          </p:cNvPr>
          <p:cNvSpPr txBox="1"/>
          <p:nvPr/>
        </p:nvSpPr>
        <p:spPr>
          <a:xfrm>
            <a:off x="2066362" y="2368492"/>
            <a:ext cx="2108956" cy="246221"/>
          </a:xfrm>
          <a:prstGeom prst="rect">
            <a:avLst/>
          </a:prstGeom>
          <a:noFill/>
        </p:spPr>
        <p:txBody>
          <a:bodyPr wrap="square" rtlCol="0">
            <a:spAutoFit/>
          </a:bodyPr>
          <a:lstStyle/>
          <a:p>
            <a:r>
              <a:rPr lang="en-US" sz="1000" dirty="0">
                <a:solidFill>
                  <a:srgbClr val="C00000"/>
                </a:solidFill>
                <a:latin typeface="Tahoma" panose="020B0604030504040204" pitchFamily="34" charset="0"/>
                <a:ea typeface="Tahoma" panose="020B0604030504040204" pitchFamily="34" charset="0"/>
                <a:cs typeface="Tahoma" panose="020B0604030504040204" pitchFamily="34" charset="0"/>
              </a:rPr>
              <a:t>RED</a:t>
            </a:r>
            <a:r>
              <a:rPr lang="en-US" sz="1000" dirty="0">
                <a:latin typeface="Tahoma" panose="020B0604030504040204" pitchFamily="34" charset="0"/>
                <a:ea typeface="Tahoma" panose="020B0604030504040204" pitchFamily="34" charset="0"/>
                <a:cs typeface="Tahoma" panose="020B0604030504040204" pitchFamily="34" charset="0"/>
              </a:rPr>
              <a:t>-to-</a:t>
            </a:r>
            <a:r>
              <a:rPr lang="en-US" sz="1000" dirty="0">
                <a:solidFill>
                  <a:schemeClr val="accent3"/>
                </a:solidFill>
                <a:latin typeface="Tahoma" panose="020B0604030504040204" pitchFamily="34" charset="0"/>
                <a:ea typeface="Tahoma" panose="020B0604030504040204" pitchFamily="34" charset="0"/>
                <a:cs typeface="Tahoma" panose="020B0604030504040204" pitchFamily="34" charset="0"/>
              </a:rPr>
              <a:t>GREEN</a:t>
            </a:r>
            <a:r>
              <a:rPr lang="en-US" sz="1000" dirty="0">
                <a:latin typeface="Tahoma" panose="020B0604030504040204" pitchFamily="34" charset="0"/>
                <a:ea typeface="Tahoma" panose="020B0604030504040204" pitchFamily="34" charset="0"/>
                <a:cs typeface="Tahoma" panose="020B0604030504040204" pitchFamily="34" charset="0"/>
              </a:rPr>
              <a:t> &amp; </a:t>
            </a:r>
            <a:r>
              <a:rPr lang="en-US" sz="1000" dirty="0">
                <a:solidFill>
                  <a:srgbClr val="C00000"/>
                </a:solidFill>
                <a:latin typeface="Tahoma" panose="020B0604030504040204" pitchFamily="34" charset="0"/>
                <a:ea typeface="Tahoma" panose="020B0604030504040204" pitchFamily="34" charset="0"/>
                <a:cs typeface="Tahoma" panose="020B0604030504040204" pitchFamily="34" charset="0"/>
              </a:rPr>
              <a:t>RED</a:t>
            </a:r>
            <a:r>
              <a:rPr lang="en-US" sz="1000" dirty="0">
                <a:latin typeface="Tahoma" panose="020B0604030504040204" pitchFamily="34" charset="0"/>
                <a:ea typeface="Tahoma" panose="020B0604030504040204" pitchFamily="34" charset="0"/>
                <a:cs typeface="Tahoma" panose="020B0604030504040204" pitchFamily="34" charset="0"/>
              </a:rPr>
              <a:t> to </a:t>
            </a:r>
            <a:r>
              <a:rPr lang="en-US" sz="1000" dirty="0">
                <a:solidFill>
                  <a:schemeClr val="tx2"/>
                </a:solidFill>
                <a:latin typeface="Tahoma" panose="020B0604030504040204" pitchFamily="34" charset="0"/>
                <a:ea typeface="Tahoma" panose="020B0604030504040204" pitchFamily="34" charset="0"/>
                <a:cs typeface="Tahoma" panose="020B0604030504040204" pitchFamily="34" charset="0"/>
              </a:rPr>
              <a:t>BLUE</a:t>
            </a:r>
          </a:p>
        </p:txBody>
      </p:sp>
      <p:pic>
        <p:nvPicPr>
          <p:cNvPr id="126" name="Picture 125">
            <a:extLst>
              <a:ext uri="{FF2B5EF4-FFF2-40B4-BE49-F238E27FC236}">
                <a16:creationId xmlns:a16="http://schemas.microsoft.com/office/drawing/2014/main" id="{E711999F-EA0D-4B38-B0A4-51E9F7975754}"/>
              </a:ext>
            </a:extLst>
          </p:cNvPr>
          <p:cNvPicPr>
            <a:picLocks noChangeAspect="1"/>
          </p:cNvPicPr>
          <p:nvPr>
            <p:custDataLst>
              <p:tags r:id="rId17"/>
            </p:custDataLst>
          </p:nvPr>
        </p:nvPicPr>
        <p:blipFill>
          <a:blip r:embed="rId43" cstate="print">
            <a:extLst>
              <a:ext uri="{28A0092B-C50C-407E-A947-70E740481C1C}">
                <a14:useLocalDpi xmlns:a14="http://schemas.microsoft.com/office/drawing/2010/main" val="0"/>
              </a:ext>
            </a:extLst>
          </a:blip>
          <a:stretch>
            <a:fillRect/>
          </a:stretch>
        </p:blipFill>
        <p:spPr>
          <a:xfrm>
            <a:off x="2066362" y="2595902"/>
            <a:ext cx="2264380" cy="128762"/>
          </a:xfrm>
          <a:prstGeom prst="rect">
            <a:avLst/>
          </a:prstGeom>
        </p:spPr>
      </p:pic>
      <p:sp>
        <p:nvSpPr>
          <p:cNvPr id="130" name="TextBox 129">
            <a:extLst>
              <a:ext uri="{FF2B5EF4-FFF2-40B4-BE49-F238E27FC236}">
                <a16:creationId xmlns:a16="http://schemas.microsoft.com/office/drawing/2014/main" id="{64EC5A4D-7F93-4C75-88A4-D4334EB5012B}"/>
              </a:ext>
            </a:extLst>
          </p:cNvPr>
          <p:cNvSpPr txBox="1"/>
          <p:nvPr/>
        </p:nvSpPr>
        <p:spPr>
          <a:xfrm>
            <a:off x="2082141" y="2696836"/>
            <a:ext cx="2108956" cy="246221"/>
          </a:xfrm>
          <a:prstGeom prst="rect">
            <a:avLst/>
          </a:prstGeom>
          <a:noFill/>
        </p:spPr>
        <p:txBody>
          <a:bodyPr wrap="square" rtlCol="0">
            <a:spAutoFit/>
          </a:bodyPr>
          <a:lstStyle/>
          <a:p>
            <a:r>
              <a:rPr lang="en-US" sz="1000" dirty="0">
                <a:solidFill>
                  <a:srgbClr val="7030A0"/>
                </a:solidFill>
                <a:latin typeface="Tahoma" panose="020B0604030504040204" pitchFamily="34" charset="0"/>
                <a:ea typeface="Tahoma" panose="020B0604030504040204" pitchFamily="34" charset="0"/>
                <a:cs typeface="Tahoma" panose="020B0604030504040204" pitchFamily="34" charset="0"/>
              </a:rPr>
              <a:t>PURPLE</a:t>
            </a:r>
            <a:r>
              <a:rPr lang="en-US" sz="1000" dirty="0">
                <a:latin typeface="Tahoma" panose="020B0604030504040204" pitchFamily="34" charset="0"/>
                <a:ea typeface="Tahoma" panose="020B0604030504040204" pitchFamily="34" charset="0"/>
                <a:cs typeface="Tahoma" panose="020B0604030504040204" pitchFamily="34" charset="0"/>
              </a:rPr>
              <a:t>-to-</a:t>
            </a:r>
            <a:r>
              <a:rPr lang="en-US" sz="1000" dirty="0">
                <a:solidFill>
                  <a:schemeClr val="accent3"/>
                </a:solidFill>
                <a:latin typeface="Tahoma" panose="020B0604030504040204" pitchFamily="34" charset="0"/>
                <a:ea typeface="Tahoma" panose="020B0604030504040204" pitchFamily="34" charset="0"/>
                <a:cs typeface="Tahoma" panose="020B0604030504040204" pitchFamily="34" charset="0"/>
              </a:rPr>
              <a:t>GREEN</a:t>
            </a:r>
            <a:endParaRPr lang="en-US" sz="10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134" name="Picture 133">
            <a:extLst>
              <a:ext uri="{FF2B5EF4-FFF2-40B4-BE49-F238E27FC236}">
                <a16:creationId xmlns:a16="http://schemas.microsoft.com/office/drawing/2014/main" id="{1CCE19A8-4E53-4DC6-A6C3-0D3682BBBC89}"/>
              </a:ext>
            </a:extLst>
          </p:cNvPr>
          <p:cNvPicPr>
            <a:picLocks noChangeAspect="1"/>
          </p:cNvPicPr>
          <p:nvPr>
            <p:custDataLst>
              <p:tags r:id="rId18"/>
            </p:custDataLst>
          </p:nvPr>
        </p:nvPicPr>
        <p:blipFill>
          <a:blip r:embed="rId44" cstate="print">
            <a:extLst>
              <a:ext uri="{28A0092B-C50C-407E-A947-70E740481C1C}">
                <a14:useLocalDpi xmlns:a14="http://schemas.microsoft.com/office/drawing/2010/main" val="0"/>
              </a:ext>
            </a:extLst>
          </a:blip>
          <a:stretch>
            <a:fillRect/>
          </a:stretch>
        </p:blipFill>
        <p:spPr>
          <a:xfrm>
            <a:off x="3910222" y="2459943"/>
            <a:ext cx="117333" cy="69333"/>
          </a:xfrm>
          <a:prstGeom prst="rect">
            <a:avLst/>
          </a:prstGeom>
        </p:spPr>
      </p:pic>
      <p:pic>
        <p:nvPicPr>
          <p:cNvPr id="136" name="Picture 135">
            <a:extLst>
              <a:ext uri="{FF2B5EF4-FFF2-40B4-BE49-F238E27FC236}">
                <a16:creationId xmlns:a16="http://schemas.microsoft.com/office/drawing/2014/main" id="{F68D2EE3-6BB0-4250-AFF7-577C85F7BEFE}"/>
              </a:ext>
            </a:extLst>
          </p:cNvPr>
          <p:cNvPicPr>
            <a:picLocks noChangeAspect="1"/>
          </p:cNvPicPr>
          <p:nvPr>
            <p:custDataLst>
              <p:tags r:id="rId19"/>
            </p:custDataLst>
          </p:nvPr>
        </p:nvPicPr>
        <p:blipFill>
          <a:blip r:embed="rId45" cstate="print">
            <a:extLst>
              <a:ext uri="{28A0092B-C50C-407E-A947-70E740481C1C}">
                <a14:useLocalDpi xmlns:a14="http://schemas.microsoft.com/office/drawing/2010/main" val="0"/>
              </a:ext>
            </a:extLst>
          </a:blip>
          <a:stretch>
            <a:fillRect/>
          </a:stretch>
        </p:blipFill>
        <p:spPr>
          <a:xfrm>
            <a:off x="3249987" y="2768322"/>
            <a:ext cx="62476" cy="117333"/>
          </a:xfrm>
          <a:prstGeom prst="rect">
            <a:avLst/>
          </a:prstGeom>
        </p:spPr>
      </p:pic>
      <p:pic>
        <p:nvPicPr>
          <p:cNvPr id="138" name="Picture 137">
            <a:extLst>
              <a:ext uri="{FF2B5EF4-FFF2-40B4-BE49-F238E27FC236}">
                <a16:creationId xmlns:a16="http://schemas.microsoft.com/office/drawing/2014/main" id="{62140E36-AAC8-4AFE-9D59-CE33AA7284E8}"/>
              </a:ext>
            </a:extLst>
          </p:cNvPr>
          <p:cNvPicPr>
            <a:picLocks noChangeAspect="1"/>
          </p:cNvPicPr>
          <p:nvPr>
            <p:custDataLst>
              <p:tags r:id="rId20"/>
            </p:custDataLst>
          </p:nvPr>
        </p:nvPicPr>
        <p:blipFill>
          <a:blip r:embed="rId46" cstate="print">
            <a:extLst>
              <a:ext uri="{28A0092B-C50C-407E-A947-70E740481C1C}">
                <a14:useLocalDpi xmlns:a14="http://schemas.microsoft.com/office/drawing/2010/main" val="0"/>
              </a:ext>
            </a:extLst>
          </a:blip>
          <a:stretch>
            <a:fillRect/>
          </a:stretch>
        </p:blipFill>
        <p:spPr>
          <a:xfrm>
            <a:off x="2072393" y="2943568"/>
            <a:ext cx="1384381" cy="128762"/>
          </a:xfrm>
          <a:prstGeom prst="rect">
            <a:avLst/>
          </a:prstGeom>
        </p:spPr>
      </p:pic>
    </p:spTree>
    <p:extLst>
      <p:ext uri="{BB962C8B-B14F-4D97-AF65-F5344CB8AC3E}">
        <p14:creationId xmlns:p14="http://schemas.microsoft.com/office/powerpoint/2010/main" val="2510621890"/>
      </p:ext>
    </p:extLst>
  </p:cSld>
  <p:clrMapOvr>
    <a:masterClrMapping/>
  </p:clrMapOvr>
  <p:transition>
    <p:cu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0"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(example 3,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139</a:t>
            </a:fld>
            <a:r>
              <a:rPr spc="-55" dirty="0"/>
              <a:t> </a:t>
            </a:r>
            <a:r>
              <a:rPr spc="35" dirty="0"/>
              <a:t>/</a:t>
            </a:r>
            <a:r>
              <a:rPr spc="-15" dirty="0"/>
              <a:t> </a:t>
            </a:r>
            <a:r>
              <a:rPr lang="en-US" spc="-55" dirty="0"/>
              <a:t>11</a:t>
            </a:r>
            <a:endParaRPr spc="-55" dirty="0"/>
          </a:p>
        </p:txBody>
      </p:sp>
      <p:pic>
        <p:nvPicPr>
          <p:cNvPr id="14" name="Picture 13">
            <a:extLst>
              <a:ext uri="{FF2B5EF4-FFF2-40B4-BE49-F238E27FC236}">
                <a16:creationId xmlns:a16="http://schemas.microsoft.com/office/drawing/2014/main" id="{181C7F49-0C4C-4B1C-8DBD-BFB81F7C3565}"/>
              </a:ext>
            </a:extLst>
          </p:cNvPr>
          <p:cNvPicPr>
            <a:picLocks noChangeAspect="1"/>
          </p:cNvPicPr>
          <p:nvPr/>
        </p:nvPicPr>
        <p:blipFill rotWithShape="1">
          <a:blip r:embed="rId11"/>
          <a:srcRect t="5419" b="6037"/>
          <a:stretch/>
        </p:blipFill>
        <p:spPr>
          <a:xfrm rot="16200000">
            <a:off x="1933624" y="755619"/>
            <a:ext cx="2394629" cy="2263006"/>
          </a:xfrm>
          <a:prstGeom prst="rect">
            <a:avLst/>
          </a:prstGeom>
        </p:spPr>
      </p:pic>
      <p:cxnSp>
        <p:nvCxnSpPr>
          <p:cNvPr id="91" name="Straight Arrow Connector 90">
            <a:extLst>
              <a:ext uri="{FF2B5EF4-FFF2-40B4-BE49-F238E27FC236}">
                <a16:creationId xmlns:a16="http://schemas.microsoft.com/office/drawing/2014/main" id="{0A0F4FEA-2179-41E3-9A20-83DE14DA69B7}"/>
              </a:ext>
            </a:extLst>
          </p:cNvPr>
          <p:cNvCxnSpPr>
            <a:cxnSpLocks/>
          </p:cNvCxnSpPr>
          <p:nvPr/>
        </p:nvCxnSpPr>
        <p:spPr>
          <a:xfrm flipV="1">
            <a:off x="2762250" y="2247584"/>
            <a:ext cx="0" cy="57996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1DD20466-983C-42F9-82D0-924BA4EC7713}"/>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739203" y="2017982"/>
            <a:ext cx="90133" cy="66133"/>
          </a:xfrm>
          <a:prstGeom prst="rect">
            <a:avLst/>
          </a:prstGeom>
        </p:spPr>
      </p:pic>
      <p:cxnSp>
        <p:nvCxnSpPr>
          <p:cNvPr id="105" name="Straight Arrow Connector 104">
            <a:extLst>
              <a:ext uri="{FF2B5EF4-FFF2-40B4-BE49-F238E27FC236}">
                <a16:creationId xmlns:a16="http://schemas.microsoft.com/office/drawing/2014/main" id="{038EB5B5-2177-4CF7-AD39-1E729B538434}"/>
              </a:ext>
            </a:extLst>
          </p:cNvPr>
          <p:cNvCxnSpPr>
            <a:cxnSpLocks/>
          </p:cNvCxnSpPr>
          <p:nvPr/>
        </p:nvCxnSpPr>
        <p:spPr>
          <a:xfrm>
            <a:off x="2589070" y="2549198"/>
            <a:ext cx="15682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CDF9E945-AC2C-49C2-9282-E290AD6E5602}"/>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009235" y="2432923"/>
            <a:ext cx="82133" cy="66133"/>
          </a:xfrm>
          <a:prstGeom prst="rect">
            <a:avLst/>
          </a:prstGeom>
        </p:spPr>
      </p:pic>
      <p:pic>
        <p:nvPicPr>
          <p:cNvPr id="117" name="Picture 116">
            <a:extLst>
              <a:ext uri="{FF2B5EF4-FFF2-40B4-BE49-F238E27FC236}">
                <a16:creationId xmlns:a16="http://schemas.microsoft.com/office/drawing/2014/main" id="{62578A07-B188-46D2-AE03-F0FD0BE1DDFA}"/>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781563" y="2247584"/>
            <a:ext cx="90133" cy="66133"/>
          </a:xfrm>
          <a:prstGeom prst="rect">
            <a:avLst/>
          </a:prstGeom>
        </p:spPr>
      </p:pic>
      <p:pic>
        <p:nvPicPr>
          <p:cNvPr id="21" name="Picture 20">
            <a:extLst>
              <a:ext uri="{FF2B5EF4-FFF2-40B4-BE49-F238E27FC236}">
                <a16:creationId xmlns:a16="http://schemas.microsoft.com/office/drawing/2014/main" id="{F664AE0B-20D8-4949-A055-B1908A1A02B5}"/>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025656" y="743945"/>
            <a:ext cx="60952" cy="62476"/>
          </a:xfrm>
          <a:prstGeom prst="rect">
            <a:avLst/>
          </a:prstGeom>
        </p:spPr>
      </p:pic>
      <p:pic>
        <p:nvPicPr>
          <p:cNvPr id="24" name="Picture 23">
            <a:extLst>
              <a:ext uri="{FF2B5EF4-FFF2-40B4-BE49-F238E27FC236}">
                <a16:creationId xmlns:a16="http://schemas.microsoft.com/office/drawing/2014/main" id="{241350E2-020D-4395-BB0A-260529B2D62F}"/>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227547" y="2726179"/>
            <a:ext cx="53333" cy="62476"/>
          </a:xfrm>
          <a:prstGeom prst="rect">
            <a:avLst/>
          </a:prstGeom>
        </p:spPr>
      </p:pic>
      <p:sp>
        <p:nvSpPr>
          <p:cNvPr id="26" name="Rectangle 25">
            <a:extLst>
              <a:ext uri="{FF2B5EF4-FFF2-40B4-BE49-F238E27FC236}">
                <a16:creationId xmlns:a16="http://schemas.microsoft.com/office/drawing/2014/main" id="{C65EEA2B-6198-4BC1-B9C5-947465E67063}"/>
              </a:ext>
            </a:extLst>
          </p:cNvPr>
          <p:cNvSpPr/>
          <p:nvPr/>
        </p:nvSpPr>
        <p:spPr>
          <a:xfrm>
            <a:off x="2024895" y="1126392"/>
            <a:ext cx="1180131" cy="292388"/>
          </a:xfrm>
          <a:prstGeom prst="rect">
            <a:avLst/>
          </a:prstGeom>
          <a:noFill/>
        </p:spPr>
        <p:txBody>
          <a:bodyPr wrap="none" lIns="91440" tIns="45720" rIns="91440" bIns="45720">
            <a:spAutoFit/>
          </a:bodyPr>
          <a:lstStyle/>
          <a:p>
            <a:pPr algn="ctr"/>
            <a:r>
              <a:rPr lang="en-US" sz="13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Very Tricky!</a:t>
            </a:r>
          </a:p>
        </p:txBody>
      </p:sp>
      <p:cxnSp>
        <p:nvCxnSpPr>
          <p:cNvPr id="59" name="Straight Arrow Connector 58">
            <a:extLst>
              <a:ext uri="{FF2B5EF4-FFF2-40B4-BE49-F238E27FC236}">
                <a16:creationId xmlns:a16="http://schemas.microsoft.com/office/drawing/2014/main" id="{4399F8DC-46E0-4D79-8ED5-17F63078FD98}"/>
              </a:ext>
            </a:extLst>
          </p:cNvPr>
          <p:cNvCxnSpPr>
            <a:cxnSpLocks/>
          </p:cNvCxnSpPr>
          <p:nvPr/>
        </p:nvCxnSpPr>
        <p:spPr>
          <a:xfrm flipV="1">
            <a:off x="3847661" y="1958975"/>
            <a:ext cx="0" cy="88476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937737F-55C8-481C-AC1A-C6C563C398E6}"/>
              </a:ext>
            </a:extLst>
          </p:cNvPr>
          <p:cNvSpPr txBox="1"/>
          <p:nvPr/>
        </p:nvSpPr>
        <p:spPr>
          <a:xfrm>
            <a:off x="-15385" y="663710"/>
            <a:ext cx="2078744" cy="2446824"/>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We would be forced to switch to x in terms of z and have two integrals </a:t>
            </a:r>
          </a:p>
          <a:p>
            <a:pPr marL="628650" lvl="1" indent="-171450">
              <a:buFont typeface="Arial" panose="020B0604020202020204" pitchFamily="34" charset="0"/>
              <a:buChar char="•"/>
            </a:pPr>
            <a:r>
              <a:rPr lang="en-US" sz="900" dirty="0" err="1">
                <a:latin typeface="Tahoma" panose="020B0604030504040204" pitchFamily="34" charset="0"/>
                <a:ea typeface="Tahoma" panose="020B0604030504040204" pitchFamily="34" charset="0"/>
                <a:cs typeface="Tahoma" panose="020B0604030504040204" pitchFamily="34" charset="0"/>
              </a:rPr>
              <a:t>e.g</a:t>
            </a:r>
            <a:endParaRPr lang="en-US" sz="9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One integral from </a:t>
            </a:r>
            <a:r>
              <a:rPr lang="en-US" sz="900" dirty="0">
                <a:solidFill>
                  <a:srgbClr val="C00000"/>
                </a:solidFill>
                <a:latin typeface="Tahoma" panose="020B0604030504040204" pitchFamily="34" charset="0"/>
                <a:ea typeface="Tahoma" panose="020B0604030504040204" pitchFamily="34" charset="0"/>
                <a:cs typeface="Tahoma" panose="020B0604030504040204" pitchFamily="34" charset="0"/>
              </a:rPr>
              <a:t>RED</a:t>
            </a:r>
            <a:r>
              <a:rPr lang="en-US" sz="900" dirty="0">
                <a:latin typeface="Tahoma" panose="020B0604030504040204" pitchFamily="34" charset="0"/>
                <a:ea typeface="Tahoma" panose="020B0604030504040204" pitchFamily="34" charset="0"/>
                <a:cs typeface="Tahoma" panose="020B0604030504040204" pitchFamily="34" charset="0"/>
              </a:rPr>
              <a:t>-to-</a:t>
            </a:r>
            <a:r>
              <a:rPr lang="en-US" sz="900" dirty="0">
                <a:solidFill>
                  <a:schemeClr val="accent3"/>
                </a:solidFill>
                <a:latin typeface="Tahoma" panose="020B0604030504040204" pitchFamily="34" charset="0"/>
                <a:ea typeface="Tahoma" panose="020B0604030504040204" pitchFamily="34" charset="0"/>
                <a:cs typeface="Tahoma" panose="020B0604030504040204" pitchFamily="34" charset="0"/>
              </a:rPr>
              <a:t>GREEN </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Another from </a:t>
            </a:r>
            <a:r>
              <a:rPr lang="en-US" sz="900" dirty="0">
                <a:solidFill>
                  <a:srgbClr val="C00000"/>
                </a:solidFill>
                <a:latin typeface="Tahoma" panose="020B0604030504040204" pitchFamily="34" charset="0"/>
                <a:ea typeface="Tahoma" panose="020B0604030504040204" pitchFamily="34" charset="0"/>
                <a:cs typeface="Tahoma" panose="020B0604030504040204" pitchFamily="34" charset="0"/>
              </a:rPr>
              <a:t>RED</a:t>
            </a:r>
            <a:r>
              <a:rPr lang="en-US" sz="900" dirty="0">
                <a:latin typeface="Tahoma" panose="020B0604030504040204" pitchFamily="34" charset="0"/>
                <a:ea typeface="Tahoma" panose="020B0604030504040204" pitchFamily="34" charset="0"/>
                <a:cs typeface="Tahoma" panose="020B0604030504040204" pitchFamily="34" charset="0"/>
              </a:rPr>
              <a:t> to </a:t>
            </a:r>
            <a:r>
              <a:rPr lang="en-US" sz="900" dirty="0">
                <a:solidFill>
                  <a:schemeClr val="tx2"/>
                </a:solidFill>
                <a:latin typeface="Tahoma" panose="020B0604030504040204" pitchFamily="34" charset="0"/>
                <a:ea typeface="Tahoma" panose="020B0604030504040204" pitchFamily="34" charset="0"/>
                <a:cs typeface="Tahoma" panose="020B0604030504040204" pitchFamily="34" charset="0"/>
              </a:rPr>
              <a:t>BLUE</a:t>
            </a:r>
          </a:p>
          <a:p>
            <a:pPr marL="1085850" lvl="2" indent="-171450">
              <a:buFont typeface="Arial" panose="020B0604020202020204" pitchFamily="34" charset="0"/>
              <a:buChar char="•"/>
            </a:pPr>
            <a:r>
              <a:rPr lang="en-US" sz="900" dirty="0">
                <a:solidFill>
                  <a:schemeClr val="tx2"/>
                </a:solidFill>
                <a:latin typeface="Tahoma" panose="020B0604030504040204" pitchFamily="34" charset="0"/>
                <a:ea typeface="Tahoma" panose="020B0604030504040204" pitchFamily="34" charset="0"/>
                <a:cs typeface="Tahoma" panose="020B0604030504040204" pitchFamily="34" charset="0"/>
              </a:rPr>
              <a:t>BLUE is x = .5 </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Diff. Integrals denoted with </a:t>
            </a:r>
            <a:r>
              <a:rPr lang="en-US" sz="900" dirty="0">
                <a:solidFill>
                  <a:schemeClr val="accent6"/>
                </a:solidFill>
                <a:latin typeface="Tahoma" panose="020B0604030504040204" pitchFamily="34" charset="0"/>
                <a:ea typeface="Tahoma" panose="020B0604030504040204" pitchFamily="34" charset="0"/>
                <a:cs typeface="Tahoma" panose="020B0604030504040204" pitchFamily="34" charset="0"/>
              </a:rPr>
              <a:t>orange circle</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Then integrate with z as a constant</a:t>
            </a:r>
          </a:p>
          <a:p>
            <a:pPr marL="171450" indent="-171450">
              <a:buFont typeface="Arial" panose="020B0604020202020204" pitchFamily="34" charset="0"/>
              <a:buChar char="•"/>
            </a:pPr>
            <a:r>
              <a:rPr lang="en-US" sz="900" u="sng" dirty="0">
                <a:latin typeface="Tahoma" panose="020B0604030504040204" pitchFamily="34" charset="0"/>
                <a:ea typeface="Tahoma" panose="020B0604030504040204" pitchFamily="34" charset="0"/>
                <a:cs typeface="Tahoma" panose="020B0604030504040204" pitchFamily="34" charset="0"/>
              </a:rPr>
              <a:t>Remember always draw </a:t>
            </a:r>
            <a:r>
              <a:rPr lang="en-US" sz="900" dirty="0">
                <a:latin typeface="Tahoma" panose="020B0604030504040204" pitchFamily="34" charset="0"/>
                <a:ea typeface="Tahoma" panose="020B0604030504040204" pitchFamily="34" charset="0"/>
                <a:cs typeface="Tahoma" panose="020B0604030504040204" pitchFamily="34" charset="0"/>
              </a:rPr>
              <a:t>the region and decide the </a:t>
            </a:r>
            <a:r>
              <a:rPr lang="en-US" sz="900" b="1" dirty="0">
                <a:latin typeface="Tahoma" panose="020B0604030504040204" pitchFamily="34" charset="0"/>
                <a:ea typeface="Tahoma" panose="020B0604030504040204" pitchFamily="34" charset="0"/>
                <a:cs typeface="Tahoma" panose="020B0604030504040204" pitchFamily="34" charset="0"/>
              </a:rPr>
              <a:t>easiest integration order</a:t>
            </a:r>
            <a:r>
              <a:rPr lang="en-US" sz="900" dirty="0">
                <a:latin typeface="Tahoma" panose="020B0604030504040204" pitchFamily="34" charset="0"/>
                <a:ea typeface="Tahoma" panose="020B0604030504040204" pitchFamily="34" charset="0"/>
                <a:cs typeface="Tahoma" panose="020B0604030504040204" pitchFamily="34" charset="0"/>
              </a:rPr>
              <a:t>!</a:t>
            </a:r>
          </a:p>
          <a:p>
            <a:pPr marL="171450"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p:sp>
        <p:nvSpPr>
          <p:cNvPr id="62" name="Oval 61">
            <a:extLst>
              <a:ext uri="{FF2B5EF4-FFF2-40B4-BE49-F238E27FC236}">
                <a16:creationId xmlns:a16="http://schemas.microsoft.com/office/drawing/2014/main" id="{AE906A9D-A471-49A1-BDF8-DFA2903B8806}"/>
              </a:ext>
            </a:extLst>
          </p:cNvPr>
          <p:cNvSpPr/>
          <p:nvPr/>
        </p:nvSpPr>
        <p:spPr>
          <a:xfrm>
            <a:off x="2826629" y="1872451"/>
            <a:ext cx="204169" cy="17369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0749780E-6601-40F8-BA68-8A9D6CB64E5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38068" y="1387000"/>
            <a:ext cx="62476" cy="117333"/>
          </a:xfrm>
          <a:prstGeom prst="rect">
            <a:avLst/>
          </a:prstGeom>
        </p:spPr>
      </p:pic>
      <p:pic>
        <p:nvPicPr>
          <p:cNvPr id="64" name="Picture 63">
            <a:extLst>
              <a:ext uri="{FF2B5EF4-FFF2-40B4-BE49-F238E27FC236}">
                <a16:creationId xmlns:a16="http://schemas.microsoft.com/office/drawing/2014/main" id="{F0CF02FE-A541-4731-B684-E3981320E272}"/>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019962" y="1694531"/>
            <a:ext cx="62476" cy="117333"/>
          </a:xfrm>
          <a:prstGeom prst="rect">
            <a:avLst/>
          </a:prstGeom>
        </p:spPr>
      </p:pic>
      <p:pic>
        <p:nvPicPr>
          <p:cNvPr id="72" name="Picture 71">
            <a:extLst>
              <a:ext uri="{FF2B5EF4-FFF2-40B4-BE49-F238E27FC236}">
                <a16:creationId xmlns:a16="http://schemas.microsoft.com/office/drawing/2014/main" id="{10BD9156-AC2C-4974-BC5D-6E755988E7B3}"/>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14666" y="1118930"/>
            <a:ext cx="563048" cy="120381"/>
          </a:xfrm>
          <a:prstGeom prst="rect">
            <a:avLst/>
          </a:prstGeom>
        </p:spPr>
      </p:pic>
    </p:spTree>
    <p:extLst>
      <p:ext uri="{BB962C8B-B14F-4D97-AF65-F5344CB8AC3E}">
        <p14:creationId xmlns:p14="http://schemas.microsoft.com/office/powerpoint/2010/main" val="2603990052"/>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14</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2" cstate="print">
              <a:duotone>
                <a:prstClr val="black"/>
                <a:schemeClr val="accent6">
                  <a:tint val="45000"/>
                  <a:satMod val="400000"/>
                </a:schemeClr>
              </a:duotone>
              <a:extLst>
                <a:ext uri="{BEBA8EAE-BF5A-486C-A8C5-ECC9F3942E4B}">
                  <a14:imgProps xmlns:a14="http://schemas.microsoft.com/office/drawing/2010/main">
                    <a14:imgLayer r:embed="rId1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1317FD4-EB53-457F-9ACD-5D5494ED9B81}"/>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221722" y="511175"/>
            <a:ext cx="2164571" cy="151619"/>
          </a:xfrm>
          <a:prstGeom prst="rect">
            <a:avLst/>
          </a:prstGeom>
        </p:spPr>
      </p:pic>
      <p:pic>
        <p:nvPicPr>
          <p:cNvPr id="20" name="Picture 19">
            <a:extLst>
              <a:ext uri="{FF2B5EF4-FFF2-40B4-BE49-F238E27FC236}">
                <a16:creationId xmlns:a16="http://schemas.microsoft.com/office/drawing/2014/main" id="{5C8F813D-CFF3-4D8D-8CAD-98C6BF51B141}"/>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76450" y="800620"/>
            <a:ext cx="1109333" cy="131809"/>
          </a:xfrm>
          <a:prstGeom prst="rect">
            <a:avLst/>
          </a:prstGeom>
        </p:spPr>
      </p:pic>
      <p:sp>
        <p:nvSpPr>
          <p:cNvPr id="21" name="TextBox 20">
            <a:extLst>
              <a:ext uri="{FF2B5EF4-FFF2-40B4-BE49-F238E27FC236}">
                <a16:creationId xmlns:a16="http://schemas.microsoft.com/office/drawing/2014/main" id="{43C9D6BD-8E23-4D12-8EDC-194C60193593}"/>
              </a:ext>
            </a:extLst>
          </p:cNvPr>
          <p:cNvSpPr txBox="1"/>
          <p:nvPr/>
        </p:nvSpPr>
        <p:spPr>
          <a:xfrm>
            <a:off x="1126706" y="736448"/>
            <a:ext cx="1536065"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By definition:</a:t>
            </a:r>
          </a:p>
        </p:txBody>
      </p:sp>
      <p:pic>
        <p:nvPicPr>
          <p:cNvPr id="23" name="Picture 22">
            <a:extLst>
              <a:ext uri="{FF2B5EF4-FFF2-40B4-BE49-F238E27FC236}">
                <a16:creationId xmlns:a16="http://schemas.microsoft.com/office/drawing/2014/main" id="{51E0192F-68E3-45F2-A48E-1AC8DAF48D82}"/>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947264" y="1058638"/>
            <a:ext cx="2612571" cy="227810"/>
          </a:xfrm>
          <a:prstGeom prst="rect">
            <a:avLst/>
          </a:prstGeom>
        </p:spPr>
      </p:pic>
      <p:pic>
        <p:nvPicPr>
          <p:cNvPr id="24" name="Picture 23">
            <a:extLst>
              <a:ext uri="{FF2B5EF4-FFF2-40B4-BE49-F238E27FC236}">
                <a16:creationId xmlns:a16="http://schemas.microsoft.com/office/drawing/2014/main" id="{7C16F6ED-75B8-4893-B774-9503C46D360B}"/>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970883" y="1380430"/>
            <a:ext cx="2588952" cy="151619"/>
          </a:xfrm>
          <a:prstGeom prst="rect">
            <a:avLst/>
          </a:prstGeom>
        </p:spPr>
      </p:pic>
      <p:sp>
        <p:nvSpPr>
          <p:cNvPr id="25" name="TextBox 24">
            <a:extLst>
              <a:ext uri="{FF2B5EF4-FFF2-40B4-BE49-F238E27FC236}">
                <a16:creationId xmlns:a16="http://schemas.microsoft.com/office/drawing/2014/main" id="{36C7B5B4-A262-47D9-A5A4-E53856BB6C43}"/>
              </a:ext>
            </a:extLst>
          </p:cNvPr>
          <p:cNvSpPr txBox="1"/>
          <p:nvPr/>
        </p:nvSpPr>
        <p:spPr>
          <a:xfrm>
            <a:off x="1583095" y="1639206"/>
            <a:ext cx="1803197" cy="246221"/>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Important Formulas:</a:t>
            </a:r>
          </a:p>
        </p:txBody>
      </p:sp>
      <p:pic>
        <p:nvPicPr>
          <p:cNvPr id="26" name="Picture 25">
            <a:extLst>
              <a:ext uri="{FF2B5EF4-FFF2-40B4-BE49-F238E27FC236}">
                <a16:creationId xmlns:a16="http://schemas.microsoft.com/office/drawing/2014/main" id="{6DA47BDE-9944-4EBF-A370-BD9D0FA56EDF}"/>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971054" y="1860386"/>
            <a:ext cx="665905" cy="151619"/>
          </a:xfrm>
          <a:prstGeom prst="rect">
            <a:avLst/>
          </a:prstGeom>
        </p:spPr>
      </p:pic>
      <p:pic>
        <p:nvPicPr>
          <p:cNvPr id="27" name="Picture 26">
            <a:extLst>
              <a:ext uri="{FF2B5EF4-FFF2-40B4-BE49-F238E27FC236}">
                <a16:creationId xmlns:a16="http://schemas.microsoft.com/office/drawing/2014/main" id="{8F43D304-38A1-41B9-A103-9F20C403F2F8}"/>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713530" y="2283812"/>
            <a:ext cx="1180952" cy="131810"/>
          </a:xfrm>
          <a:prstGeom prst="rect">
            <a:avLst/>
          </a:prstGeom>
        </p:spPr>
      </p:pic>
      <p:pic>
        <p:nvPicPr>
          <p:cNvPr id="28" name="Picture 27">
            <a:extLst>
              <a:ext uri="{FF2B5EF4-FFF2-40B4-BE49-F238E27FC236}">
                <a16:creationId xmlns:a16="http://schemas.microsoft.com/office/drawing/2014/main" id="{E9856214-A4D9-4DED-9F30-DEC8A392A7C0}"/>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86254" y="2498249"/>
            <a:ext cx="3210666" cy="134857"/>
          </a:xfrm>
          <a:prstGeom prst="rect">
            <a:avLst/>
          </a:prstGeom>
        </p:spPr>
      </p:pic>
      <p:pic>
        <p:nvPicPr>
          <p:cNvPr id="29" name="Picture 28">
            <a:extLst>
              <a:ext uri="{FF2B5EF4-FFF2-40B4-BE49-F238E27FC236}">
                <a16:creationId xmlns:a16="http://schemas.microsoft.com/office/drawing/2014/main" id="{6486A9F8-011C-4501-9B90-E00ADF455FE1}"/>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003134" y="2712995"/>
            <a:ext cx="2706286" cy="182857"/>
          </a:xfrm>
          <a:prstGeom prst="rect">
            <a:avLst/>
          </a:prstGeom>
        </p:spPr>
      </p:pic>
      <p:pic>
        <p:nvPicPr>
          <p:cNvPr id="31" name="Picture 30">
            <a:extLst>
              <a:ext uri="{FF2B5EF4-FFF2-40B4-BE49-F238E27FC236}">
                <a16:creationId xmlns:a16="http://schemas.microsoft.com/office/drawing/2014/main" id="{A8E1C4A9-BF68-4A15-986F-EB7B3BDA2096}"/>
              </a:ext>
            </a:extLst>
          </p:cNvPr>
          <p:cNvPicPr>
            <a:picLocks noChangeAspect="1"/>
          </p:cNvPicPr>
          <p:nvPr/>
        </p:nvPicPr>
        <p:blipFill>
          <a:blip r:embed="rId22"/>
          <a:stretch>
            <a:fillRect/>
          </a:stretch>
        </p:blipFill>
        <p:spPr>
          <a:xfrm>
            <a:off x="3089978" y="1887741"/>
            <a:ext cx="619442" cy="548649"/>
          </a:xfrm>
          <a:prstGeom prst="rect">
            <a:avLst/>
          </a:prstGeom>
        </p:spPr>
      </p:pic>
      <p:pic>
        <p:nvPicPr>
          <p:cNvPr id="32" name="Picture 31">
            <a:extLst>
              <a:ext uri="{FF2B5EF4-FFF2-40B4-BE49-F238E27FC236}">
                <a16:creationId xmlns:a16="http://schemas.microsoft.com/office/drawing/2014/main" id="{B38246C3-D22F-4D4D-91B2-71B870E0B7CA}"/>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1713530" y="2066296"/>
            <a:ext cx="1232000" cy="131810"/>
          </a:xfrm>
          <a:prstGeom prst="rect">
            <a:avLst/>
          </a:prstGeom>
        </p:spPr>
      </p:pic>
      <p:pic>
        <p:nvPicPr>
          <p:cNvPr id="38" name="Picture 37">
            <a:extLst>
              <a:ext uri="{FF2B5EF4-FFF2-40B4-BE49-F238E27FC236}">
                <a16:creationId xmlns:a16="http://schemas.microsoft.com/office/drawing/2014/main" id="{BF9EF9D3-A1B8-4044-A3A2-1A0C52297147}"/>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533107" y="2997082"/>
            <a:ext cx="3795048" cy="134857"/>
          </a:xfrm>
          <a:prstGeom prst="rect">
            <a:avLst/>
          </a:prstGeom>
        </p:spPr>
      </p:pic>
    </p:spTree>
    <p:extLst>
      <p:ext uri="{BB962C8B-B14F-4D97-AF65-F5344CB8AC3E}">
        <p14:creationId xmlns:p14="http://schemas.microsoft.com/office/powerpoint/2010/main" val="35944666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140</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9" cstate="print">
              <a:duotone>
                <a:prstClr val="black"/>
                <a:schemeClr val="accent6">
                  <a:tint val="45000"/>
                  <a:satMod val="400000"/>
                </a:schemeClr>
              </a:duotone>
              <a:extLst>
                <a:ext uri="{BEBA8EAE-BF5A-486C-A8C5-ECC9F3942E4B}">
                  <a14:imgProps xmlns:a14="http://schemas.microsoft.com/office/drawing/2010/main">
                    <a14:imgLayer r:embed="rId2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pic>
        <p:nvPicPr>
          <p:cNvPr id="14" name="Picture 13">
            <a:extLst>
              <a:ext uri="{FF2B5EF4-FFF2-40B4-BE49-F238E27FC236}">
                <a16:creationId xmlns:a16="http://schemas.microsoft.com/office/drawing/2014/main" id="{E8D24C0C-DA69-4D16-864A-0F679B566FB1}"/>
              </a:ext>
            </a:extLst>
          </p:cNvPr>
          <p:cNvPicPr>
            <a:picLocks noChangeAspect="1"/>
          </p:cNvPicPr>
          <p:nvPr/>
        </p:nvPicPr>
        <p:blipFill>
          <a:blip r:embed="rId21"/>
          <a:stretch>
            <a:fillRect/>
          </a:stretch>
        </p:blipFill>
        <p:spPr>
          <a:xfrm>
            <a:off x="-2083" y="536819"/>
            <a:ext cx="4610100" cy="971477"/>
          </a:xfrm>
          <a:prstGeom prst="rect">
            <a:avLst/>
          </a:prstGeom>
        </p:spPr>
      </p:pic>
      <p:pic>
        <p:nvPicPr>
          <p:cNvPr id="23" name="Picture 22">
            <a:extLst>
              <a:ext uri="{FF2B5EF4-FFF2-40B4-BE49-F238E27FC236}">
                <a16:creationId xmlns:a16="http://schemas.microsoft.com/office/drawing/2014/main" id="{99D0CECF-ED43-4C7F-8EE0-24AC9E0CA4A8}"/>
              </a:ext>
            </a:extLst>
          </p:cNvPr>
          <p:cNvPicPr>
            <a:picLocks noChangeAspect="1"/>
          </p:cNvPicPr>
          <p:nvPr/>
        </p:nvPicPr>
        <p:blipFill>
          <a:blip r:embed="rId22"/>
          <a:stretch>
            <a:fillRect/>
          </a:stretch>
        </p:blipFill>
        <p:spPr>
          <a:xfrm>
            <a:off x="-2083" y="1507401"/>
            <a:ext cx="4610100" cy="978979"/>
          </a:xfrm>
          <a:prstGeom prst="rect">
            <a:avLst/>
          </a:prstGeom>
        </p:spPr>
      </p:pic>
      <p:sp>
        <p:nvSpPr>
          <p:cNvPr id="44" name="Rectangle 43">
            <a:extLst>
              <a:ext uri="{FF2B5EF4-FFF2-40B4-BE49-F238E27FC236}">
                <a16:creationId xmlns:a16="http://schemas.microsoft.com/office/drawing/2014/main" id="{EE58252A-E5FD-4ED3-8DF4-D9B1D19CEC8C}"/>
              </a:ext>
            </a:extLst>
          </p:cNvPr>
          <p:cNvSpPr/>
          <p:nvPr/>
        </p:nvSpPr>
        <p:spPr>
          <a:xfrm>
            <a:off x="1200250" y="2220502"/>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22A614F-EE51-45A3-A9BB-8216E6D328A4}"/>
              </a:ext>
            </a:extLst>
          </p:cNvPr>
          <p:cNvSpPr/>
          <p:nvPr/>
        </p:nvSpPr>
        <p:spPr>
          <a:xfrm>
            <a:off x="3519589" y="2257745"/>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D14DFFD7-6EDB-4967-AC71-88A1702DC1A7}"/>
              </a:ext>
            </a:extLst>
          </p:cNvPr>
          <p:cNvPicPr>
            <a:picLocks noChangeAspect="1"/>
          </p:cNvPicPr>
          <p:nvPr/>
        </p:nvPicPr>
        <p:blipFill>
          <a:blip r:embed="rId23"/>
          <a:stretch>
            <a:fillRect/>
          </a:stretch>
        </p:blipFill>
        <p:spPr>
          <a:xfrm>
            <a:off x="1578123" y="2572182"/>
            <a:ext cx="1398257" cy="634550"/>
          </a:xfrm>
          <a:prstGeom prst="rect">
            <a:avLst/>
          </a:prstGeom>
        </p:spPr>
      </p:pic>
      <p:pic>
        <p:nvPicPr>
          <p:cNvPr id="50" name="Picture 49">
            <a:extLst>
              <a:ext uri="{FF2B5EF4-FFF2-40B4-BE49-F238E27FC236}">
                <a16:creationId xmlns:a16="http://schemas.microsoft.com/office/drawing/2014/main" id="{BD7B29E8-701F-4B1D-8DC7-70C6D3DEAE6C}"/>
              </a:ext>
            </a:extLst>
          </p:cNvPr>
          <p:cNvPicPr>
            <a:picLocks noChangeAspect="1"/>
          </p:cNvPicPr>
          <p:nvPr/>
        </p:nvPicPr>
        <p:blipFill>
          <a:blip r:embed="rId24"/>
          <a:stretch>
            <a:fillRect/>
          </a:stretch>
        </p:blipFill>
        <p:spPr>
          <a:xfrm>
            <a:off x="2988160" y="2572182"/>
            <a:ext cx="1583782" cy="659023"/>
          </a:xfrm>
          <a:prstGeom prst="rect">
            <a:avLst/>
          </a:prstGeom>
        </p:spPr>
      </p:pic>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A85E17-E466-43B2-BE16-2262F26E7C6B}"/>
              </a:ext>
            </a:extLst>
          </p:cNvPr>
          <p:cNvSpPr/>
          <p:nvPr/>
        </p:nvSpPr>
        <p:spPr>
          <a:xfrm>
            <a:off x="44891" y="1283597"/>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65AD24F-219B-4986-B29F-D7FF2D52B7AC}"/>
              </a:ext>
            </a:extLst>
          </p:cNvPr>
          <p:cNvSpPr/>
          <p:nvPr/>
        </p:nvSpPr>
        <p:spPr>
          <a:xfrm>
            <a:off x="1200250" y="1292805"/>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785CFAF-C338-4CAC-95F0-564102DD9446}"/>
              </a:ext>
            </a:extLst>
          </p:cNvPr>
          <p:cNvSpPr/>
          <p:nvPr/>
        </p:nvSpPr>
        <p:spPr>
          <a:xfrm>
            <a:off x="2355609" y="1329654"/>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B377258-C55B-4C2A-A47C-5388BAEDBA2D}"/>
              </a:ext>
            </a:extLst>
          </p:cNvPr>
          <p:cNvSpPr/>
          <p:nvPr/>
        </p:nvSpPr>
        <p:spPr>
          <a:xfrm>
            <a:off x="3481813" y="1304834"/>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F238FF-1E24-48FA-939A-DEAC2DCE1272}"/>
              </a:ext>
            </a:extLst>
          </p:cNvPr>
          <p:cNvSpPr/>
          <p:nvPr/>
        </p:nvSpPr>
        <p:spPr>
          <a:xfrm>
            <a:off x="2353666" y="2207897"/>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E0DF7CED-1B03-4564-8369-4F1E94863F15}"/>
              </a:ext>
            </a:extLst>
          </p:cNvPr>
          <p:cNvPicPr>
            <a:picLocks noChangeAspect="1"/>
          </p:cNvPicPr>
          <p:nvPr>
            <p:custDataLst>
              <p:tags r:id="rId1"/>
            </p:custDataLst>
          </p:nvPr>
        </p:nvPicPr>
        <p:blipFill>
          <a:blip r:embed="rId25" cstate="print">
            <a:extLst>
              <a:ext uri="{28A0092B-C50C-407E-A947-70E740481C1C}">
                <a14:useLocalDpi xmlns:a14="http://schemas.microsoft.com/office/drawing/2010/main" val="0"/>
              </a:ext>
            </a:extLst>
          </a:blip>
          <a:stretch>
            <a:fillRect/>
          </a:stretch>
        </p:blipFill>
        <p:spPr>
          <a:xfrm>
            <a:off x="132559" y="1317188"/>
            <a:ext cx="44952" cy="88381"/>
          </a:xfrm>
          <a:prstGeom prst="rect">
            <a:avLst/>
          </a:prstGeom>
        </p:spPr>
      </p:pic>
      <p:pic>
        <p:nvPicPr>
          <p:cNvPr id="67" name="Picture 66">
            <a:extLst>
              <a:ext uri="{FF2B5EF4-FFF2-40B4-BE49-F238E27FC236}">
                <a16:creationId xmlns:a16="http://schemas.microsoft.com/office/drawing/2014/main" id="{680654D1-213F-4CF8-9E39-6C504F6C023C}"/>
              </a:ext>
            </a:extLst>
          </p:cNvPr>
          <p:cNvPicPr>
            <a:picLocks noChangeAspect="1"/>
          </p:cNvPicPr>
          <p:nvPr>
            <p:custDataLst>
              <p:tags r:id="rId2"/>
            </p:custDataLst>
          </p:nvPr>
        </p:nvPicPr>
        <p:blipFill>
          <a:blip r:embed="rId25" cstate="print">
            <a:extLst>
              <a:ext uri="{28A0092B-C50C-407E-A947-70E740481C1C}">
                <a14:useLocalDpi xmlns:a14="http://schemas.microsoft.com/office/drawing/2010/main" val="0"/>
              </a:ext>
            </a:extLst>
          </a:blip>
          <a:stretch>
            <a:fillRect/>
          </a:stretch>
        </p:blipFill>
        <p:spPr>
          <a:xfrm>
            <a:off x="132559" y="2272339"/>
            <a:ext cx="44952" cy="88381"/>
          </a:xfrm>
          <a:prstGeom prst="rect">
            <a:avLst/>
          </a:prstGeom>
        </p:spPr>
      </p:pic>
      <p:pic>
        <p:nvPicPr>
          <p:cNvPr id="69" name="Picture 68">
            <a:extLst>
              <a:ext uri="{FF2B5EF4-FFF2-40B4-BE49-F238E27FC236}">
                <a16:creationId xmlns:a16="http://schemas.microsoft.com/office/drawing/2014/main" id="{62985964-D9F1-4EB0-AF55-232EFDAFDAC6}"/>
              </a:ext>
            </a:extLst>
          </p:cNvPr>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1257246" y="2272339"/>
            <a:ext cx="44952" cy="88381"/>
          </a:xfrm>
          <a:prstGeom prst="rect">
            <a:avLst/>
          </a:prstGeom>
        </p:spPr>
      </p:pic>
      <p:pic>
        <p:nvPicPr>
          <p:cNvPr id="70" name="Picture 69">
            <a:extLst>
              <a:ext uri="{FF2B5EF4-FFF2-40B4-BE49-F238E27FC236}">
                <a16:creationId xmlns:a16="http://schemas.microsoft.com/office/drawing/2014/main" id="{6DA330AE-39AA-4FD3-A616-6E4EE60B6C07}"/>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1258618" y="1317188"/>
            <a:ext cx="44952" cy="88381"/>
          </a:xfrm>
          <a:prstGeom prst="rect">
            <a:avLst/>
          </a:prstGeom>
        </p:spPr>
      </p:pic>
      <p:pic>
        <p:nvPicPr>
          <p:cNvPr id="71" name="Picture 70">
            <a:extLst>
              <a:ext uri="{FF2B5EF4-FFF2-40B4-BE49-F238E27FC236}">
                <a16:creationId xmlns:a16="http://schemas.microsoft.com/office/drawing/2014/main" id="{BAEFF97C-F395-43F6-B68D-9B1E49BD8EF7}"/>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2448649" y="2272338"/>
            <a:ext cx="44952" cy="88381"/>
          </a:xfrm>
          <a:prstGeom prst="rect">
            <a:avLst/>
          </a:prstGeom>
        </p:spPr>
      </p:pic>
      <p:pic>
        <p:nvPicPr>
          <p:cNvPr id="72" name="Picture 71">
            <a:extLst>
              <a:ext uri="{FF2B5EF4-FFF2-40B4-BE49-F238E27FC236}">
                <a16:creationId xmlns:a16="http://schemas.microsoft.com/office/drawing/2014/main" id="{25D60C9E-E5BA-4598-B3E0-F2F203E7BA9C}"/>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2416915" y="1311722"/>
            <a:ext cx="44952" cy="88381"/>
          </a:xfrm>
          <a:prstGeom prst="rect">
            <a:avLst/>
          </a:prstGeom>
        </p:spPr>
      </p:pic>
      <p:pic>
        <p:nvPicPr>
          <p:cNvPr id="73" name="Picture 72">
            <a:extLst>
              <a:ext uri="{FF2B5EF4-FFF2-40B4-BE49-F238E27FC236}">
                <a16:creationId xmlns:a16="http://schemas.microsoft.com/office/drawing/2014/main" id="{B4A3E633-97EF-4F65-A38F-2CA23AA680C6}"/>
              </a:ext>
            </a:extLst>
          </p:cNvPr>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3587807" y="2272338"/>
            <a:ext cx="44952" cy="88381"/>
          </a:xfrm>
          <a:prstGeom prst="rect">
            <a:avLst/>
          </a:prstGeom>
        </p:spPr>
      </p:pic>
      <p:pic>
        <p:nvPicPr>
          <p:cNvPr id="74" name="Picture 73">
            <a:extLst>
              <a:ext uri="{FF2B5EF4-FFF2-40B4-BE49-F238E27FC236}">
                <a16:creationId xmlns:a16="http://schemas.microsoft.com/office/drawing/2014/main" id="{21332B0A-A3DE-4560-BDCE-EE53913A9349}"/>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3614433" y="1311721"/>
            <a:ext cx="44952" cy="88381"/>
          </a:xfrm>
          <a:prstGeom prst="rect">
            <a:avLst/>
          </a:prstGeom>
        </p:spPr>
      </p:pic>
      <p:pic>
        <p:nvPicPr>
          <p:cNvPr id="54" name="Picture 53">
            <a:extLst>
              <a:ext uri="{FF2B5EF4-FFF2-40B4-BE49-F238E27FC236}">
                <a16:creationId xmlns:a16="http://schemas.microsoft.com/office/drawing/2014/main" id="{190C45AC-1C5A-4647-9DBE-A130107D45FF}"/>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1924050" y="2619936"/>
            <a:ext cx="46476" cy="88381"/>
          </a:xfrm>
          <a:prstGeom prst="rect">
            <a:avLst/>
          </a:prstGeom>
        </p:spPr>
      </p:pic>
      <p:pic>
        <p:nvPicPr>
          <p:cNvPr id="58" name="Picture 57">
            <a:extLst>
              <a:ext uri="{FF2B5EF4-FFF2-40B4-BE49-F238E27FC236}">
                <a16:creationId xmlns:a16="http://schemas.microsoft.com/office/drawing/2014/main" id="{FF48CE2F-8569-4102-A87F-86D45230AB85}"/>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926107" y="2773187"/>
            <a:ext cx="57905" cy="87619"/>
          </a:xfrm>
          <a:prstGeom prst="rect">
            <a:avLst/>
          </a:prstGeom>
        </p:spPr>
      </p:pic>
      <p:pic>
        <p:nvPicPr>
          <p:cNvPr id="66" name="Picture 65">
            <a:extLst>
              <a:ext uri="{FF2B5EF4-FFF2-40B4-BE49-F238E27FC236}">
                <a16:creationId xmlns:a16="http://schemas.microsoft.com/office/drawing/2014/main" id="{6C2679ED-8B3B-4C28-9FA4-72B061C75DCF}"/>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924051" y="2919291"/>
            <a:ext cx="57143" cy="89905"/>
          </a:xfrm>
          <a:prstGeom prst="rect">
            <a:avLst/>
          </a:prstGeom>
        </p:spPr>
      </p:pic>
      <p:pic>
        <p:nvPicPr>
          <p:cNvPr id="85" name="Picture 84">
            <a:extLst>
              <a:ext uri="{FF2B5EF4-FFF2-40B4-BE49-F238E27FC236}">
                <a16:creationId xmlns:a16="http://schemas.microsoft.com/office/drawing/2014/main" id="{1DFBF08E-9462-45BD-A243-BB14D613EAD6}"/>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924050" y="3079856"/>
            <a:ext cx="60190" cy="87619"/>
          </a:xfrm>
          <a:prstGeom prst="rect">
            <a:avLst/>
          </a:prstGeom>
        </p:spPr>
      </p:pic>
      <p:pic>
        <p:nvPicPr>
          <p:cNvPr id="98" name="Picture 97">
            <a:extLst>
              <a:ext uri="{FF2B5EF4-FFF2-40B4-BE49-F238E27FC236}">
                <a16:creationId xmlns:a16="http://schemas.microsoft.com/office/drawing/2014/main" id="{4FB2791B-D7EB-4D51-B0C5-93F3E6BE5BA6}"/>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3275851" y="3079855"/>
            <a:ext cx="55619" cy="89905"/>
          </a:xfrm>
          <a:prstGeom prst="rect">
            <a:avLst/>
          </a:prstGeom>
        </p:spPr>
      </p:pic>
      <p:pic>
        <p:nvPicPr>
          <p:cNvPr id="95" name="Picture 94">
            <a:extLst>
              <a:ext uri="{FF2B5EF4-FFF2-40B4-BE49-F238E27FC236}">
                <a16:creationId xmlns:a16="http://schemas.microsoft.com/office/drawing/2014/main" id="{23CB92F1-5876-427A-8636-5BD9B2A8D8E1}"/>
              </a:ext>
            </a:extLst>
          </p:cNvPr>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3275851" y="2916225"/>
            <a:ext cx="57905" cy="87619"/>
          </a:xfrm>
          <a:prstGeom prst="rect">
            <a:avLst/>
          </a:prstGeom>
        </p:spPr>
      </p:pic>
      <p:pic>
        <p:nvPicPr>
          <p:cNvPr id="93" name="Picture 92">
            <a:extLst>
              <a:ext uri="{FF2B5EF4-FFF2-40B4-BE49-F238E27FC236}">
                <a16:creationId xmlns:a16="http://schemas.microsoft.com/office/drawing/2014/main" id="{FFCC4EA4-AF37-45F3-A93C-5715DAD458E0}"/>
              </a:ext>
            </a:extLst>
          </p:cNvPr>
          <p:cNvPicPr>
            <a:picLocks noChangeAspect="1"/>
          </p:cNvPicPr>
          <p:nvPr>
            <p:custDataLst>
              <p:tags r:id="rId15"/>
            </p:custDataLst>
          </p:nvPr>
        </p:nvPicPr>
        <p:blipFill>
          <a:blip r:embed="rId32" cstate="print">
            <a:extLst>
              <a:ext uri="{28A0092B-C50C-407E-A947-70E740481C1C}">
                <a14:useLocalDpi xmlns:a14="http://schemas.microsoft.com/office/drawing/2010/main" val="0"/>
              </a:ext>
            </a:extLst>
          </a:blip>
          <a:stretch>
            <a:fillRect/>
          </a:stretch>
        </p:blipFill>
        <p:spPr>
          <a:xfrm>
            <a:off x="3275851" y="2750309"/>
            <a:ext cx="55619" cy="89905"/>
          </a:xfrm>
          <a:prstGeom prst="rect">
            <a:avLst/>
          </a:prstGeom>
        </p:spPr>
      </p:pic>
      <p:pic>
        <p:nvPicPr>
          <p:cNvPr id="87" name="Picture 86">
            <a:extLst>
              <a:ext uri="{FF2B5EF4-FFF2-40B4-BE49-F238E27FC236}">
                <a16:creationId xmlns:a16="http://schemas.microsoft.com/office/drawing/2014/main" id="{C7398466-53A1-4DCB-A008-871C938D94FC}"/>
              </a:ext>
            </a:extLst>
          </p:cNvPr>
          <p:cNvPicPr>
            <a:picLocks noChangeAspect="1"/>
          </p:cNvPicPr>
          <p:nvPr>
            <p:custDataLst>
              <p:tags r:id="rId16"/>
            </p:custDataLst>
          </p:nvPr>
        </p:nvPicPr>
        <p:blipFill>
          <a:blip r:embed="rId33" cstate="print">
            <a:extLst>
              <a:ext uri="{28A0092B-C50C-407E-A947-70E740481C1C}">
                <a14:useLocalDpi xmlns:a14="http://schemas.microsoft.com/office/drawing/2010/main" val="0"/>
              </a:ext>
            </a:extLst>
          </a:blip>
          <a:stretch>
            <a:fillRect/>
          </a:stretch>
        </p:blipFill>
        <p:spPr>
          <a:xfrm>
            <a:off x="3279332" y="2602159"/>
            <a:ext cx="57143" cy="89905"/>
          </a:xfrm>
          <a:prstGeom prst="rect">
            <a:avLst/>
          </a:prstGeom>
        </p:spPr>
      </p:pic>
      <p:pic>
        <p:nvPicPr>
          <p:cNvPr id="56" name="Picture 55">
            <a:extLst>
              <a:ext uri="{FF2B5EF4-FFF2-40B4-BE49-F238E27FC236}">
                <a16:creationId xmlns:a16="http://schemas.microsoft.com/office/drawing/2014/main" id="{72108928-828E-4A01-92E1-CE3D07C111C7}"/>
              </a:ext>
            </a:extLst>
          </p:cNvPr>
          <p:cNvPicPr>
            <a:picLocks noChangeAspect="1"/>
          </p:cNvPicPr>
          <p:nvPr>
            <p:custDataLst>
              <p:tags r:id="rId17"/>
            </p:custDataLst>
          </p:nvPr>
        </p:nvPicPr>
        <p:blipFill>
          <a:blip r:embed="rId34" cstate="print">
            <a:extLst>
              <a:ext uri="{28A0092B-C50C-407E-A947-70E740481C1C}">
                <a14:useLocalDpi xmlns:a14="http://schemas.microsoft.com/office/drawing/2010/main" val="0"/>
              </a:ext>
            </a:extLst>
          </a:blip>
          <a:stretch>
            <a:fillRect/>
          </a:stretch>
        </p:blipFill>
        <p:spPr>
          <a:xfrm>
            <a:off x="95300" y="447878"/>
            <a:ext cx="2102095" cy="128000"/>
          </a:xfrm>
          <a:prstGeom prst="rect">
            <a:avLst/>
          </a:prstGeom>
        </p:spPr>
      </p:pic>
      <p:cxnSp>
        <p:nvCxnSpPr>
          <p:cNvPr id="104" name="Straight Arrow Connector 103">
            <a:extLst>
              <a:ext uri="{FF2B5EF4-FFF2-40B4-BE49-F238E27FC236}">
                <a16:creationId xmlns:a16="http://schemas.microsoft.com/office/drawing/2014/main" id="{04527C7D-6D07-48FC-8BF0-C68B8E8918A5}"/>
              </a:ext>
            </a:extLst>
          </p:cNvPr>
          <p:cNvCxnSpPr/>
          <p:nvPr/>
        </p:nvCxnSpPr>
        <p:spPr>
          <a:xfrm>
            <a:off x="438509" y="1501047"/>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5" name="TextBox 104">
            <a:extLst>
              <a:ext uri="{FF2B5EF4-FFF2-40B4-BE49-F238E27FC236}">
                <a16:creationId xmlns:a16="http://schemas.microsoft.com/office/drawing/2014/main" id="{857AA69D-990A-4CA9-A2BE-454BE8C82DCD}"/>
              </a:ext>
            </a:extLst>
          </p:cNvPr>
          <p:cNvSpPr txBox="1"/>
          <p:nvPr/>
        </p:nvSpPr>
        <p:spPr>
          <a:xfrm>
            <a:off x="1580523" y="1405239"/>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sp>
        <p:nvSpPr>
          <p:cNvPr id="45" name="TextBox 44">
            <a:extLst>
              <a:ext uri="{FF2B5EF4-FFF2-40B4-BE49-F238E27FC236}">
                <a16:creationId xmlns:a16="http://schemas.microsoft.com/office/drawing/2014/main" id="{D183AE67-5999-42A6-800F-1FE32A5C8B10}"/>
              </a:ext>
            </a:extLst>
          </p:cNvPr>
          <p:cNvSpPr txBox="1"/>
          <p:nvPr/>
        </p:nvSpPr>
        <p:spPr>
          <a:xfrm>
            <a:off x="-50591" y="2494138"/>
            <a:ext cx="2045512" cy="630942"/>
          </a:xfrm>
          <a:prstGeom prst="rect">
            <a:avLst/>
          </a:prstGeom>
          <a:noFill/>
        </p:spPr>
        <p:txBody>
          <a:bodyPr wrap="square" rtlCol="0">
            <a:spAutoFit/>
          </a:bodyPr>
          <a:lstStyle/>
          <a:p>
            <a:r>
              <a:rPr lang="en-US" sz="500" b="1" dirty="0">
                <a:latin typeface="Cambria" panose="02040503050406030204" pitchFamily="18" charset="0"/>
                <a:ea typeface="Cambria" panose="02040503050406030204" pitchFamily="18" charset="0"/>
                <a:cs typeface="Tahoma" panose="020B0604030504040204" pitchFamily="34" charset="0"/>
              </a:rPr>
              <a:t>Answer Choices: (L </a:t>
            </a:r>
            <a:r>
              <a:rPr lang="en-US" sz="500" i="0" dirty="0">
                <a:effectLst/>
                <a:latin typeface="Cambria" panose="02040503050406030204" pitchFamily="18" charset="0"/>
                <a:ea typeface="Cambria" panose="02040503050406030204" pitchFamily="18" charset="0"/>
              </a:rPr>
              <a:t>→</a:t>
            </a:r>
            <a:r>
              <a:rPr lang="en-US" sz="500" dirty="0">
                <a:latin typeface="Cambria" panose="02040503050406030204" pitchFamily="18" charset="0"/>
                <a:ea typeface="Cambria" panose="02040503050406030204" pitchFamily="18" charset="0"/>
                <a:cs typeface="Tahoma" panose="020B0604030504040204" pitchFamily="34" charset="0"/>
              </a:rPr>
              <a:t> </a:t>
            </a:r>
            <a:r>
              <a:rPr lang="en-US" sz="5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4,2,3,1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5,7,6,8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 </a:t>
            </a:r>
            <a:r>
              <a:rPr lang="en-US" sz="500" dirty="0">
                <a:latin typeface="Cambria" panose="02040503050406030204" pitchFamily="18" charset="0"/>
                <a:ea typeface="Cambria" panose="02040503050406030204" pitchFamily="18" charset="0"/>
                <a:cs typeface="Tahoma" panose="020B0604030504040204" pitchFamily="34" charset="0"/>
              </a:rPr>
              <a:t>2,4,3,1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6,7,5,8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4,3,2,1 </a:t>
            </a:r>
            <a:r>
              <a:rPr lang="en-US" sz="500" b="1" dirty="0">
                <a:latin typeface="Cambria" panose="02040503050406030204" pitchFamily="18" charset="0"/>
                <a:ea typeface="Cambria" panose="02040503050406030204" pitchFamily="18" charset="0"/>
                <a:cs typeface="Tahoma" panose="020B0604030504040204" pitchFamily="34" charset="0"/>
              </a:rPr>
              <a:t>Row 2:</a:t>
            </a:r>
            <a:r>
              <a:rPr lang="en-US" sz="500" dirty="0">
                <a:latin typeface="Cambria" panose="02040503050406030204" pitchFamily="18" charset="0"/>
                <a:ea typeface="Cambria" panose="02040503050406030204" pitchFamily="18" charset="0"/>
                <a:cs typeface="Tahoma" panose="020B0604030504040204" pitchFamily="34" charset="0"/>
              </a:rPr>
              <a:t> 8,5,7,6</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3,1,2,4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7,6,5,8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4,2,3,1 </a:t>
            </a:r>
            <a:r>
              <a:rPr lang="en-US" sz="500" b="1" dirty="0">
                <a:latin typeface="Cambria" panose="02040503050406030204" pitchFamily="18" charset="0"/>
                <a:ea typeface="Cambria" panose="02040503050406030204" pitchFamily="18" charset="0"/>
                <a:cs typeface="Tahoma" panose="020B0604030504040204" pitchFamily="34" charset="0"/>
              </a:rPr>
              <a:t>Row 2:</a:t>
            </a:r>
            <a:r>
              <a:rPr lang="en-US" sz="500" dirty="0">
                <a:latin typeface="Cambria" panose="02040503050406030204" pitchFamily="18" charset="0"/>
                <a:ea typeface="Cambria" panose="02040503050406030204" pitchFamily="18" charset="0"/>
                <a:cs typeface="Tahoma" panose="020B0604030504040204" pitchFamily="34" charset="0"/>
              </a:rPr>
              <a:t> 6,7,5,8</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spTree>
    <p:extLst>
      <p:ext uri="{BB962C8B-B14F-4D97-AF65-F5344CB8AC3E}">
        <p14:creationId xmlns:p14="http://schemas.microsoft.com/office/powerpoint/2010/main" val="2786506017"/>
      </p:ext>
    </p:extLst>
  </p:cSld>
  <p:clrMapOvr>
    <a:masterClrMapping/>
  </p:clrMapOvr>
  <p:transition>
    <p:cu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141</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9" cstate="print">
              <a:duotone>
                <a:prstClr val="black"/>
                <a:schemeClr val="accent6">
                  <a:tint val="45000"/>
                  <a:satMod val="400000"/>
                </a:schemeClr>
              </a:duotone>
              <a:extLst>
                <a:ext uri="{BEBA8EAE-BF5A-486C-A8C5-ECC9F3942E4B}">
                  <a14:imgProps xmlns:a14="http://schemas.microsoft.com/office/drawing/2010/main">
                    <a14:imgLayer r:embed="rId2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pic>
        <p:nvPicPr>
          <p:cNvPr id="14" name="Picture 13">
            <a:extLst>
              <a:ext uri="{FF2B5EF4-FFF2-40B4-BE49-F238E27FC236}">
                <a16:creationId xmlns:a16="http://schemas.microsoft.com/office/drawing/2014/main" id="{E8D24C0C-DA69-4D16-864A-0F679B566FB1}"/>
              </a:ext>
            </a:extLst>
          </p:cNvPr>
          <p:cNvPicPr>
            <a:picLocks noChangeAspect="1"/>
          </p:cNvPicPr>
          <p:nvPr/>
        </p:nvPicPr>
        <p:blipFill>
          <a:blip r:embed="rId21"/>
          <a:stretch>
            <a:fillRect/>
          </a:stretch>
        </p:blipFill>
        <p:spPr>
          <a:xfrm>
            <a:off x="-2083" y="536819"/>
            <a:ext cx="4610100" cy="971477"/>
          </a:xfrm>
          <a:prstGeom prst="rect">
            <a:avLst/>
          </a:prstGeom>
        </p:spPr>
      </p:pic>
      <p:pic>
        <p:nvPicPr>
          <p:cNvPr id="23" name="Picture 22">
            <a:extLst>
              <a:ext uri="{FF2B5EF4-FFF2-40B4-BE49-F238E27FC236}">
                <a16:creationId xmlns:a16="http://schemas.microsoft.com/office/drawing/2014/main" id="{99D0CECF-ED43-4C7F-8EE0-24AC9E0CA4A8}"/>
              </a:ext>
            </a:extLst>
          </p:cNvPr>
          <p:cNvPicPr>
            <a:picLocks noChangeAspect="1"/>
          </p:cNvPicPr>
          <p:nvPr/>
        </p:nvPicPr>
        <p:blipFill>
          <a:blip r:embed="rId22"/>
          <a:stretch>
            <a:fillRect/>
          </a:stretch>
        </p:blipFill>
        <p:spPr>
          <a:xfrm>
            <a:off x="-2083" y="1507401"/>
            <a:ext cx="4610100" cy="978979"/>
          </a:xfrm>
          <a:prstGeom prst="rect">
            <a:avLst/>
          </a:prstGeom>
        </p:spPr>
      </p:pic>
      <p:sp>
        <p:nvSpPr>
          <p:cNvPr id="44" name="Rectangle 43">
            <a:extLst>
              <a:ext uri="{FF2B5EF4-FFF2-40B4-BE49-F238E27FC236}">
                <a16:creationId xmlns:a16="http://schemas.microsoft.com/office/drawing/2014/main" id="{EE58252A-E5FD-4ED3-8DF4-D9B1D19CEC8C}"/>
              </a:ext>
            </a:extLst>
          </p:cNvPr>
          <p:cNvSpPr/>
          <p:nvPr/>
        </p:nvSpPr>
        <p:spPr>
          <a:xfrm>
            <a:off x="1200250" y="2220502"/>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22A614F-EE51-45A3-A9BB-8216E6D328A4}"/>
              </a:ext>
            </a:extLst>
          </p:cNvPr>
          <p:cNvSpPr/>
          <p:nvPr/>
        </p:nvSpPr>
        <p:spPr>
          <a:xfrm>
            <a:off x="3519589" y="2257745"/>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D14DFFD7-6EDB-4967-AC71-88A1702DC1A7}"/>
              </a:ext>
            </a:extLst>
          </p:cNvPr>
          <p:cNvPicPr>
            <a:picLocks noChangeAspect="1"/>
          </p:cNvPicPr>
          <p:nvPr/>
        </p:nvPicPr>
        <p:blipFill>
          <a:blip r:embed="rId23"/>
          <a:stretch>
            <a:fillRect/>
          </a:stretch>
        </p:blipFill>
        <p:spPr>
          <a:xfrm>
            <a:off x="1578123" y="2572182"/>
            <a:ext cx="1398257" cy="634550"/>
          </a:xfrm>
          <a:prstGeom prst="rect">
            <a:avLst/>
          </a:prstGeom>
        </p:spPr>
      </p:pic>
      <p:pic>
        <p:nvPicPr>
          <p:cNvPr id="50" name="Picture 49">
            <a:extLst>
              <a:ext uri="{FF2B5EF4-FFF2-40B4-BE49-F238E27FC236}">
                <a16:creationId xmlns:a16="http://schemas.microsoft.com/office/drawing/2014/main" id="{BD7B29E8-701F-4B1D-8DC7-70C6D3DEAE6C}"/>
              </a:ext>
            </a:extLst>
          </p:cNvPr>
          <p:cNvPicPr>
            <a:picLocks noChangeAspect="1"/>
          </p:cNvPicPr>
          <p:nvPr/>
        </p:nvPicPr>
        <p:blipFill>
          <a:blip r:embed="rId24"/>
          <a:stretch>
            <a:fillRect/>
          </a:stretch>
        </p:blipFill>
        <p:spPr>
          <a:xfrm>
            <a:off x="2988160" y="2572182"/>
            <a:ext cx="1583782" cy="659023"/>
          </a:xfrm>
          <a:prstGeom prst="rect">
            <a:avLst/>
          </a:prstGeom>
        </p:spPr>
      </p:pic>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A85E17-E466-43B2-BE16-2262F26E7C6B}"/>
              </a:ext>
            </a:extLst>
          </p:cNvPr>
          <p:cNvSpPr/>
          <p:nvPr/>
        </p:nvSpPr>
        <p:spPr>
          <a:xfrm>
            <a:off x="44891" y="1283597"/>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65AD24F-219B-4986-B29F-D7FF2D52B7AC}"/>
              </a:ext>
            </a:extLst>
          </p:cNvPr>
          <p:cNvSpPr/>
          <p:nvPr/>
        </p:nvSpPr>
        <p:spPr>
          <a:xfrm>
            <a:off x="1200250" y="1292805"/>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785CFAF-C338-4CAC-95F0-564102DD9446}"/>
              </a:ext>
            </a:extLst>
          </p:cNvPr>
          <p:cNvSpPr/>
          <p:nvPr/>
        </p:nvSpPr>
        <p:spPr>
          <a:xfrm>
            <a:off x="2355609" y="1329654"/>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B377258-C55B-4C2A-A47C-5388BAEDBA2D}"/>
              </a:ext>
            </a:extLst>
          </p:cNvPr>
          <p:cNvSpPr/>
          <p:nvPr/>
        </p:nvSpPr>
        <p:spPr>
          <a:xfrm>
            <a:off x="3481813" y="1304834"/>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F238FF-1E24-48FA-939A-DEAC2DCE1272}"/>
              </a:ext>
            </a:extLst>
          </p:cNvPr>
          <p:cNvSpPr/>
          <p:nvPr/>
        </p:nvSpPr>
        <p:spPr>
          <a:xfrm>
            <a:off x="2353666" y="2207897"/>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190C45AC-1C5A-4647-9DBE-A130107D45FF}"/>
              </a:ext>
            </a:extLst>
          </p:cNvPr>
          <p:cNvPicPr>
            <a:picLocks noChangeAspect="1"/>
          </p:cNvPicPr>
          <p:nvPr>
            <p:custDataLst>
              <p:tags r:id="rId1"/>
            </p:custDataLst>
          </p:nvPr>
        </p:nvPicPr>
        <p:blipFill>
          <a:blip r:embed="rId25" cstate="print">
            <a:extLst>
              <a:ext uri="{28A0092B-C50C-407E-A947-70E740481C1C}">
                <a14:useLocalDpi xmlns:a14="http://schemas.microsoft.com/office/drawing/2010/main" val="0"/>
              </a:ext>
            </a:extLst>
          </a:blip>
          <a:stretch>
            <a:fillRect/>
          </a:stretch>
        </p:blipFill>
        <p:spPr>
          <a:xfrm>
            <a:off x="1924050" y="2619936"/>
            <a:ext cx="46476" cy="88381"/>
          </a:xfrm>
          <a:prstGeom prst="rect">
            <a:avLst/>
          </a:prstGeom>
        </p:spPr>
      </p:pic>
      <p:pic>
        <p:nvPicPr>
          <p:cNvPr id="58" name="Picture 57">
            <a:extLst>
              <a:ext uri="{FF2B5EF4-FFF2-40B4-BE49-F238E27FC236}">
                <a16:creationId xmlns:a16="http://schemas.microsoft.com/office/drawing/2014/main" id="{FF48CE2F-8569-4102-A87F-86D45230AB85}"/>
              </a:ext>
            </a:extLst>
          </p:cNvPr>
          <p:cNvPicPr>
            <a:picLocks noChangeAspect="1"/>
          </p:cNvPicPr>
          <p:nvPr>
            <p:custDataLst>
              <p:tags r:id="rId2"/>
            </p:custDataLst>
          </p:nvPr>
        </p:nvPicPr>
        <p:blipFill>
          <a:blip r:embed="rId26" cstate="print">
            <a:extLst>
              <a:ext uri="{28A0092B-C50C-407E-A947-70E740481C1C}">
                <a14:useLocalDpi xmlns:a14="http://schemas.microsoft.com/office/drawing/2010/main" val="0"/>
              </a:ext>
            </a:extLst>
          </a:blip>
          <a:stretch>
            <a:fillRect/>
          </a:stretch>
        </p:blipFill>
        <p:spPr>
          <a:xfrm>
            <a:off x="1926107" y="2773187"/>
            <a:ext cx="57905" cy="87619"/>
          </a:xfrm>
          <a:prstGeom prst="rect">
            <a:avLst/>
          </a:prstGeom>
        </p:spPr>
      </p:pic>
      <p:pic>
        <p:nvPicPr>
          <p:cNvPr id="66" name="Picture 65">
            <a:extLst>
              <a:ext uri="{FF2B5EF4-FFF2-40B4-BE49-F238E27FC236}">
                <a16:creationId xmlns:a16="http://schemas.microsoft.com/office/drawing/2014/main" id="{6C2679ED-8B3B-4C28-9FA4-72B061C75DCF}"/>
              </a:ext>
            </a:extLst>
          </p:cNvPr>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1924051" y="2919291"/>
            <a:ext cx="57143" cy="89905"/>
          </a:xfrm>
          <a:prstGeom prst="rect">
            <a:avLst/>
          </a:prstGeom>
        </p:spPr>
      </p:pic>
      <p:pic>
        <p:nvPicPr>
          <p:cNvPr id="85" name="Picture 84">
            <a:extLst>
              <a:ext uri="{FF2B5EF4-FFF2-40B4-BE49-F238E27FC236}">
                <a16:creationId xmlns:a16="http://schemas.microsoft.com/office/drawing/2014/main" id="{1DFBF08E-9462-45BD-A243-BB14D613EAD6}"/>
              </a:ext>
            </a:extLst>
          </p:cNvPr>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1924050" y="3079856"/>
            <a:ext cx="60190" cy="87619"/>
          </a:xfrm>
          <a:prstGeom prst="rect">
            <a:avLst/>
          </a:prstGeom>
        </p:spPr>
      </p:pic>
      <p:pic>
        <p:nvPicPr>
          <p:cNvPr id="98" name="Picture 97">
            <a:extLst>
              <a:ext uri="{FF2B5EF4-FFF2-40B4-BE49-F238E27FC236}">
                <a16:creationId xmlns:a16="http://schemas.microsoft.com/office/drawing/2014/main" id="{4FB2791B-D7EB-4D51-B0C5-93F3E6BE5BA6}"/>
              </a:ext>
            </a:extLst>
          </p:cNvPr>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3275851" y="3079855"/>
            <a:ext cx="55619" cy="89905"/>
          </a:xfrm>
          <a:prstGeom prst="rect">
            <a:avLst/>
          </a:prstGeom>
        </p:spPr>
      </p:pic>
      <p:pic>
        <p:nvPicPr>
          <p:cNvPr id="95" name="Picture 94">
            <a:extLst>
              <a:ext uri="{FF2B5EF4-FFF2-40B4-BE49-F238E27FC236}">
                <a16:creationId xmlns:a16="http://schemas.microsoft.com/office/drawing/2014/main" id="{23CB92F1-5876-427A-8636-5BD9B2A8D8E1}"/>
              </a:ext>
            </a:extLst>
          </p:cNvPr>
          <p:cNvPicPr>
            <a:picLocks noChangeAspect="1"/>
          </p:cNvPicPr>
          <p:nvPr>
            <p:custDataLst>
              <p:tags r:id="rId6"/>
            </p:custDataLst>
          </p:nvPr>
        </p:nvPicPr>
        <p:blipFill>
          <a:blip r:embed="rId30" cstate="print">
            <a:extLst>
              <a:ext uri="{28A0092B-C50C-407E-A947-70E740481C1C}">
                <a14:useLocalDpi xmlns:a14="http://schemas.microsoft.com/office/drawing/2010/main" val="0"/>
              </a:ext>
            </a:extLst>
          </a:blip>
          <a:stretch>
            <a:fillRect/>
          </a:stretch>
        </p:blipFill>
        <p:spPr>
          <a:xfrm>
            <a:off x="3275851" y="2916225"/>
            <a:ext cx="57905" cy="87619"/>
          </a:xfrm>
          <a:prstGeom prst="rect">
            <a:avLst/>
          </a:prstGeom>
        </p:spPr>
      </p:pic>
      <p:pic>
        <p:nvPicPr>
          <p:cNvPr id="93" name="Picture 92">
            <a:extLst>
              <a:ext uri="{FF2B5EF4-FFF2-40B4-BE49-F238E27FC236}">
                <a16:creationId xmlns:a16="http://schemas.microsoft.com/office/drawing/2014/main" id="{FFCC4EA4-AF37-45F3-A93C-5715DAD458E0}"/>
              </a:ext>
            </a:extLst>
          </p:cNvPr>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3275851" y="2750309"/>
            <a:ext cx="55619" cy="89905"/>
          </a:xfrm>
          <a:prstGeom prst="rect">
            <a:avLst/>
          </a:prstGeom>
        </p:spPr>
      </p:pic>
      <p:pic>
        <p:nvPicPr>
          <p:cNvPr id="87" name="Picture 86">
            <a:extLst>
              <a:ext uri="{FF2B5EF4-FFF2-40B4-BE49-F238E27FC236}">
                <a16:creationId xmlns:a16="http://schemas.microsoft.com/office/drawing/2014/main" id="{C7398466-53A1-4DCB-A008-871C938D94FC}"/>
              </a:ext>
            </a:extLst>
          </p:cNvPr>
          <p:cNvPicPr>
            <a:picLocks noChangeAspect="1"/>
          </p:cNvPicPr>
          <p:nvPr>
            <p:custDataLst>
              <p:tags r:id="rId8"/>
            </p:custDataLst>
          </p:nvPr>
        </p:nvPicPr>
        <p:blipFill>
          <a:blip r:embed="rId32" cstate="print">
            <a:extLst>
              <a:ext uri="{28A0092B-C50C-407E-A947-70E740481C1C}">
                <a14:useLocalDpi xmlns:a14="http://schemas.microsoft.com/office/drawing/2010/main" val="0"/>
              </a:ext>
            </a:extLst>
          </a:blip>
          <a:stretch>
            <a:fillRect/>
          </a:stretch>
        </p:blipFill>
        <p:spPr>
          <a:xfrm>
            <a:off x="3279332" y="2602159"/>
            <a:ext cx="57143" cy="89905"/>
          </a:xfrm>
          <a:prstGeom prst="rect">
            <a:avLst/>
          </a:prstGeom>
        </p:spPr>
      </p:pic>
      <p:pic>
        <p:nvPicPr>
          <p:cNvPr id="56" name="Picture 55">
            <a:extLst>
              <a:ext uri="{FF2B5EF4-FFF2-40B4-BE49-F238E27FC236}">
                <a16:creationId xmlns:a16="http://schemas.microsoft.com/office/drawing/2014/main" id="{72108928-828E-4A01-92E1-CE3D07C111C7}"/>
              </a:ext>
            </a:extLst>
          </p:cNvPr>
          <p:cNvPicPr>
            <a:picLocks noChangeAspect="1"/>
          </p:cNvPicPr>
          <p:nvPr>
            <p:custDataLst>
              <p:tags r:id="rId9"/>
            </p:custDataLst>
          </p:nvPr>
        </p:nvPicPr>
        <p:blipFill>
          <a:blip r:embed="rId33" cstate="print">
            <a:extLst>
              <a:ext uri="{28A0092B-C50C-407E-A947-70E740481C1C}">
                <a14:useLocalDpi xmlns:a14="http://schemas.microsoft.com/office/drawing/2010/main" val="0"/>
              </a:ext>
            </a:extLst>
          </a:blip>
          <a:stretch>
            <a:fillRect/>
          </a:stretch>
        </p:blipFill>
        <p:spPr>
          <a:xfrm>
            <a:off x="95300" y="447878"/>
            <a:ext cx="2102095" cy="128000"/>
          </a:xfrm>
          <a:prstGeom prst="rect">
            <a:avLst/>
          </a:prstGeom>
        </p:spPr>
      </p:pic>
      <p:cxnSp>
        <p:nvCxnSpPr>
          <p:cNvPr id="99" name="Straight Arrow Connector 98">
            <a:extLst>
              <a:ext uri="{FF2B5EF4-FFF2-40B4-BE49-F238E27FC236}">
                <a16:creationId xmlns:a16="http://schemas.microsoft.com/office/drawing/2014/main" id="{C822095F-067A-44DF-81BA-7E9BB941C390}"/>
              </a:ext>
            </a:extLst>
          </p:cNvPr>
          <p:cNvCxnSpPr/>
          <p:nvPr/>
        </p:nvCxnSpPr>
        <p:spPr>
          <a:xfrm>
            <a:off x="438509" y="1501047"/>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2" name="TextBox 101">
            <a:extLst>
              <a:ext uri="{FF2B5EF4-FFF2-40B4-BE49-F238E27FC236}">
                <a16:creationId xmlns:a16="http://schemas.microsoft.com/office/drawing/2014/main" id="{DA855F67-5AA5-4E1B-A7C7-36C7D7B84D7E}"/>
              </a:ext>
            </a:extLst>
          </p:cNvPr>
          <p:cNvSpPr txBox="1"/>
          <p:nvPr/>
        </p:nvSpPr>
        <p:spPr>
          <a:xfrm>
            <a:off x="1580523" y="1405239"/>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pic>
        <p:nvPicPr>
          <p:cNvPr id="47" name="Picture 46">
            <a:extLst>
              <a:ext uri="{FF2B5EF4-FFF2-40B4-BE49-F238E27FC236}">
                <a16:creationId xmlns:a16="http://schemas.microsoft.com/office/drawing/2014/main" id="{18B44AC8-14CB-4E3E-AF8C-BD4C8DA6836A}"/>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3629487" y="1313002"/>
            <a:ext cx="46476" cy="88381"/>
          </a:xfrm>
          <a:prstGeom prst="rect">
            <a:avLst/>
          </a:prstGeom>
        </p:spPr>
      </p:pic>
      <p:pic>
        <p:nvPicPr>
          <p:cNvPr id="48" name="Picture 47">
            <a:extLst>
              <a:ext uri="{FF2B5EF4-FFF2-40B4-BE49-F238E27FC236}">
                <a16:creationId xmlns:a16="http://schemas.microsoft.com/office/drawing/2014/main" id="{F3ACB679-62A5-4EB3-B3C9-9C8B0D49D3C5}"/>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279722" y="1320492"/>
            <a:ext cx="57905" cy="87619"/>
          </a:xfrm>
          <a:prstGeom prst="rect">
            <a:avLst/>
          </a:prstGeom>
        </p:spPr>
      </p:pic>
      <p:pic>
        <p:nvPicPr>
          <p:cNvPr id="49" name="Picture 48">
            <a:extLst>
              <a:ext uri="{FF2B5EF4-FFF2-40B4-BE49-F238E27FC236}">
                <a16:creationId xmlns:a16="http://schemas.microsoft.com/office/drawing/2014/main" id="{979C740C-1AAC-4D65-B5AA-7793004A1A04}"/>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2445563" y="1312239"/>
            <a:ext cx="57143" cy="89905"/>
          </a:xfrm>
          <a:prstGeom prst="rect">
            <a:avLst/>
          </a:prstGeom>
        </p:spPr>
      </p:pic>
      <p:pic>
        <p:nvPicPr>
          <p:cNvPr id="51" name="Picture 50">
            <a:extLst>
              <a:ext uri="{FF2B5EF4-FFF2-40B4-BE49-F238E27FC236}">
                <a16:creationId xmlns:a16="http://schemas.microsoft.com/office/drawing/2014/main" id="{5C86093E-7A85-4169-925A-2159EE9D4115}"/>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147416" y="1320491"/>
            <a:ext cx="60190" cy="87619"/>
          </a:xfrm>
          <a:prstGeom prst="rect">
            <a:avLst/>
          </a:prstGeom>
        </p:spPr>
      </p:pic>
      <p:pic>
        <p:nvPicPr>
          <p:cNvPr id="4" name="Picture 3">
            <a:extLst>
              <a:ext uri="{FF2B5EF4-FFF2-40B4-BE49-F238E27FC236}">
                <a16:creationId xmlns:a16="http://schemas.microsoft.com/office/drawing/2014/main" id="{3C3CA50A-AAC6-4164-B56A-F7E703316F50}"/>
              </a:ext>
            </a:extLst>
          </p:cNvPr>
          <p:cNvPicPr>
            <a:picLocks noChangeAspect="1"/>
          </p:cNvPicPr>
          <p:nvPr>
            <p:custDataLst>
              <p:tags r:id="rId14"/>
            </p:custDataLst>
          </p:nvPr>
        </p:nvPicPr>
        <p:blipFill>
          <a:blip r:embed="rId32" cstate="print">
            <a:extLst>
              <a:ext uri="{28A0092B-C50C-407E-A947-70E740481C1C}">
                <a14:useLocalDpi xmlns:a14="http://schemas.microsoft.com/office/drawing/2010/main" val="0"/>
              </a:ext>
            </a:extLst>
          </a:blip>
          <a:stretch>
            <a:fillRect/>
          </a:stretch>
        </p:blipFill>
        <p:spPr>
          <a:xfrm>
            <a:off x="2474897" y="2257746"/>
            <a:ext cx="57143" cy="89905"/>
          </a:xfrm>
          <a:prstGeom prst="rect">
            <a:avLst/>
          </a:prstGeom>
        </p:spPr>
      </p:pic>
      <p:pic>
        <p:nvPicPr>
          <p:cNvPr id="65" name="Picture 64">
            <a:extLst>
              <a:ext uri="{FF2B5EF4-FFF2-40B4-BE49-F238E27FC236}">
                <a16:creationId xmlns:a16="http://schemas.microsoft.com/office/drawing/2014/main" id="{7A31A4E1-E744-439F-B1B2-D7AADD0C97CA}"/>
              </a:ext>
            </a:extLst>
          </p:cNvPr>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142368" y="2257745"/>
            <a:ext cx="55619" cy="89905"/>
          </a:xfrm>
          <a:prstGeom prst="rect">
            <a:avLst/>
          </a:prstGeom>
        </p:spPr>
      </p:pic>
      <p:pic>
        <p:nvPicPr>
          <p:cNvPr id="68" name="Picture 67">
            <a:extLst>
              <a:ext uri="{FF2B5EF4-FFF2-40B4-BE49-F238E27FC236}">
                <a16:creationId xmlns:a16="http://schemas.microsoft.com/office/drawing/2014/main" id="{D6073150-0D51-4AF3-BF1A-FDA645B24DD5}"/>
              </a:ext>
            </a:extLst>
          </p:cNvPr>
          <p:cNvPicPr>
            <a:picLocks noChangeAspect="1"/>
          </p:cNvPicPr>
          <p:nvPr>
            <p:custDataLst>
              <p:tags r:id="rId16"/>
            </p:custDataLst>
          </p:nvPr>
        </p:nvPicPr>
        <p:blipFill>
          <a:blip r:embed="rId30" cstate="print">
            <a:extLst>
              <a:ext uri="{28A0092B-C50C-407E-A947-70E740481C1C}">
                <a14:useLocalDpi xmlns:a14="http://schemas.microsoft.com/office/drawing/2010/main" val="0"/>
              </a:ext>
            </a:extLst>
          </a:blip>
          <a:stretch>
            <a:fillRect/>
          </a:stretch>
        </p:blipFill>
        <p:spPr>
          <a:xfrm>
            <a:off x="1293790" y="2261615"/>
            <a:ext cx="57905" cy="87619"/>
          </a:xfrm>
          <a:prstGeom prst="rect">
            <a:avLst/>
          </a:prstGeom>
        </p:spPr>
      </p:pic>
      <p:pic>
        <p:nvPicPr>
          <p:cNvPr id="76" name="Picture 75">
            <a:extLst>
              <a:ext uri="{FF2B5EF4-FFF2-40B4-BE49-F238E27FC236}">
                <a16:creationId xmlns:a16="http://schemas.microsoft.com/office/drawing/2014/main" id="{14CC564A-2158-447B-85D5-BE1361385E8A}"/>
              </a:ext>
            </a:extLst>
          </p:cNvPr>
          <p:cNvPicPr>
            <a:picLocks noChangeAspect="1"/>
          </p:cNvPicPr>
          <p:nvPr>
            <p:custDataLst>
              <p:tags r:id="rId17"/>
            </p:custDataLst>
          </p:nvPr>
        </p:nvPicPr>
        <p:blipFill>
          <a:blip r:embed="rId29" cstate="print">
            <a:extLst>
              <a:ext uri="{28A0092B-C50C-407E-A947-70E740481C1C}">
                <a14:useLocalDpi xmlns:a14="http://schemas.microsoft.com/office/drawing/2010/main" val="0"/>
              </a:ext>
            </a:extLst>
          </a:blip>
          <a:stretch>
            <a:fillRect/>
          </a:stretch>
        </p:blipFill>
        <p:spPr>
          <a:xfrm>
            <a:off x="3620344" y="2257234"/>
            <a:ext cx="55619" cy="89905"/>
          </a:xfrm>
          <a:prstGeom prst="rect">
            <a:avLst/>
          </a:prstGeom>
        </p:spPr>
      </p:pic>
      <p:sp>
        <p:nvSpPr>
          <p:cNvPr id="77" name="TextBox 76">
            <a:extLst>
              <a:ext uri="{FF2B5EF4-FFF2-40B4-BE49-F238E27FC236}">
                <a16:creationId xmlns:a16="http://schemas.microsoft.com/office/drawing/2014/main" id="{3A5989E3-FF12-400E-A44F-868458150351}"/>
              </a:ext>
            </a:extLst>
          </p:cNvPr>
          <p:cNvSpPr txBox="1"/>
          <p:nvPr/>
        </p:nvSpPr>
        <p:spPr>
          <a:xfrm>
            <a:off x="-50591" y="2494138"/>
            <a:ext cx="2045512" cy="630942"/>
          </a:xfrm>
          <a:prstGeom prst="rect">
            <a:avLst/>
          </a:prstGeom>
          <a:noFill/>
        </p:spPr>
        <p:txBody>
          <a:bodyPr wrap="square" rtlCol="0">
            <a:spAutoFit/>
          </a:bodyPr>
          <a:lstStyle/>
          <a:p>
            <a:r>
              <a:rPr lang="en-US" sz="500" b="1" dirty="0">
                <a:latin typeface="Cambria" panose="02040503050406030204" pitchFamily="18" charset="0"/>
                <a:ea typeface="Cambria" panose="02040503050406030204" pitchFamily="18" charset="0"/>
                <a:cs typeface="Tahoma" panose="020B0604030504040204" pitchFamily="34" charset="0"/>
              </a:rPr>
              <a:t>Answer Choices: (L </a:t>
            </a:r>
            <a:r>
              <a:rPr lang="en-US" sz="500" i="0" dirty="0">
                <a:effectLst/>
                <a:latin typeface="Cambria" panose="02040503050406030204" pitchFamily="18" charset="0"/>
                <a:ea typeface="Cambria" panose="02040503050406030204" pitchFamily="18" charset="0"/>
              </a:rPr>
              <a:t>→</a:t>
            </a:r>
            <a:r>
              <a:rPr lang="en-US" sz="500" dirty="0">
                <a:latin typeface="Cambria" panose="02040503050406030204" pitchFamily="18" charset="0"/>
                <a:ea typeface="Cambria" panose="02040503050406030204" pitchFamily="18" charset="0"/>
                <a:cs typeface="Tahoma" panose="020B0604030504040204" pitchFamily="34" charset="0"/>
              </a:rPr>
              <a:t> </a:t>
            </a:r>
            <a:r>
              <a:rPr lang="en-US" sz="5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4,2,3,1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5,7,6,8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 </a:t>
            </a:r>
            <a:r>
              <a:rPr lang="en-US" sz="500" dirty="0">
                <a:latin typeface="Cambria" panose="02040503050406030204" pitchFamily="18" charset="0"/>
                <a:ea typeface="Cambria" panose="02040503050406030204" pitchFamily="18" charset="0"/>
                <a:cs typeface="Tahoma" panose="020B0604030504040204" pitchFamily="34" charset="0"/>
              </a:rPr>
              <a:t>2,4,3,1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6,7,5,8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4,3,2,1 </a:t>
            </a:r>
            <a:r>
              <a:rPr lang="en-US" sz="500" b="1" dirty="0">
                <a:latin typeface="Cambria" panose="02040503050406030204" pitchFamily="18" charset="0"/>
                <a:ea typeface="Cambria" panose="02040503050406030204" pitchFamily="18" charset="0"/>
                <a:cs typeface="Tahoma" panose="020B0604030504040204" pitchFamily="34" charset="0"/>
              </a:rPr>
              <a:t>Row 2:</a:t>
            </a:r>
            <a:r>
              <a:rPr lang="en-US" sz="500" dirty="0">
                <a:latin typeface="Cambria" panose="02040503050406030204" pitchFamily="18" charset="0"/>
                <a:ea typeface="Cambria" panose="02040503050406030204" pitchFamily="18" charset="0"/>
                <a:cs typeface="Tahoma" panose="020B0604030504040204" pitchFamily="34" charset="0"/>
              </a:rPr>
              <a:t> 8,5,7,6</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3,1,2,4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7,6,5,8</a:t>
            </a:r>
          </a:p>
          <a:p>
            <a:pPr marL="685800" lvl="1" indent="-228600">
              <a:buFont typeface="+mj-lt"/>
              <a:buAutoNum type="alphaUcPeriod"/>
            </a:pPr>
            <a:r>
              <a:rPr lang="en-US" sz="500" b="1" dirty="0">
                <a:solidFill>
                  <a:srgbClr val="FF0000"/>
                </a:solidFill>
                <a:latin typeface="Cambria" panose="02040503050406030204" pitchFamily="18" charset="0"/>
                <a:ea typeface="Cambria" panose="02040503050406030204" pitchFamily="18" charset="0"/>
                <a:cs typeface="Tahoma" panose="020B0604030504040204" pitchFamily="34" charset="0"/>
              </a:rPr>
              <a:t>Row 1: 4,2,3,1 Row 2: 6,7,5,8</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spTree>
    <p:extLst>
      <p:ext uri="{BB962C8B-B14F-4D97-AF65-F5344CB8AC3E}">
        <p14:creationId xmlns:p14="http://schemas.microsoft.com/office/powerpoint/2010/main" val="1676705593"/>
      </p:ext>
    </p:extLst>
  </p:cSld>
  <p:clrMapOvr>
    <a:masterClrMapping/>
  </p:clrMapOvr>
  <p:transition>
    <p:cu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Coordinate Systems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142</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361D4221-0473-4F61-9875-FD0754EC4B64}"/>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73002" y="616440"/>
            <a:ext cx="617329" cy="507326"/>
          </a:xfrm>
          <a:prstGeom prst="rect">
            <a:avLst/>
          </a:prstGeom>
        </p:spPr>
      </p:pic>
      <p:sp>
        <p:nvSpPr>
          <p:cNvPr id="18" name="TextBox 17">
            <a:extLst>
              <a:ext uri="{FF2B5EF4-FFF2-40B4-BE49-F238E27FC236}">
                <a16:creationId xmlns:a16="http://schemas.microsoft.com/office/drawing/2014/main" id="{0B1E416B-F292-4175-99E5-DA2129F6AE0A}"/>
              </a:ext>
            </a:extLst>
          </p:cNvPr>
          <p:cNvSpPr txBox="1"/>
          <p:nvPr/>
        </p:nvSpPr>
        <p:spPr>
          <a:xfrm>
            <a:off x="323977" y="321457"/>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Cylindrical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15" name="Picture 14">
            <a:extLst>
              <a:ext uri="{FF2B5EF4-FFF2-40B4-BE49-F238E27FC236}">
                <a16:creationId xmlns:a16="http://schemas.microsoft.com/office/drawing/2014/main" id="{8055A0CA-5824-40B5-A26B-48FD44DABB2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10618" y="691974"/>
            <a:ext cx="955429" cy="718476"/>
          </a:xfrm>
          <a:prstGeom prst="rect">
            <a:avLst/>
          </a:prstGeom>
        </p:spPr>
      </p:pic>
      <p:pic>
        <p:nvPicPr>
          <p:cNvPr id="19" name="Picture 18">
            <a:extLst>
              <a:ext uri="{FF2B5EF4-FFF2-40B4-BE49-F238E27FC236}">
                <a16:creationId xmlns:a16="http://schemas.microsoft.com/office/drawing/2014/main" id="{ABCCBA01-A1E0-4806-8B1C-2D62A046CB3D}"/>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74344" y="540511"/>
            <a:ext cx="571429" cy="122667"/>
          </a:xfrm>
          <a:prstGeom prst="rect">
            <a:avLst/>
          </a:prstGeom>
        </p:spPr>
      </p:pic>
      <p:sp>
        <p:nvSpPr>
          <p:cNvPr id="24" name="TextBox 23">
            <a:extLst>
              <a:ext uri="{FF2B5EF4-FFF2-40B4-BE49-F238E27FC236}">
                <a16:creationId xmlns:a16="http://schemas.microsoft.com/office/drawing/2014/main" id="{FE511278-2129-48D7-8881-CF202586ACB3}"/>
              </a:ext>
            </a:extLst>
          </p:cNvPr>
          <p:cNvSpPr txBox="1"/>
          <p:nvPr/>
        </p:nvSpPr>
        <p:spPr>
          <a:xfrm>
            <a:off x="2591805" y="315205"/>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Spherical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51" name="TextBox 50">
            <a:extLst>
              <a:ext uri="{FF2B5EF4-FFF2-40B4-BE49-F238E27FC236}">
                <a16:creationId xmlns:a16="http://schemas.microsoft.com/office/drawing/2014/main" id="{480F5DC1-8AF4-45CA-B2DF-12E891C57FF5}"/>
              </a:ext>
            </a:extLst>
          </p:cNvPr>
          <p:cNvSpPr txBox="1"/>
          <p:nvPr/>
        </p:nvSpPr>
        <p:spPr>
          <a:xfrm>
            <a:off x="376038" y="2051269"/>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Polar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1026" name="Picture 2 1" descr="Polar Coordinates - YouTube">
            <a:extLst>
              <a:ext uri="{FF2B5EF4-FFF2-40B4-BE49-F238E27FC236}">
                <a16:creationId xmlns:a16="http://schemas.microsoft.com/office/drawing/2014/main" id="{CA8269FA-B3B1-4C6A-840C-8DE5CCF8DAC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8809" y="2343394"/>
            <a:ext cx="1810529" cy="101873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A5D3F65E-D8AB-4ED7-B696-6B2650960D0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23977" y="2263803"/>
            <a:ext cx="615687" cy="99331"/>
          </a:xfrm>
          <a:prstGeom prst="rect">
            <a:avLst/>
          </a:prstGeom>
        </p:spPr>
      </p:pic>
      <p:pic>
        <p:nvPicPr>
          <p:cNvPr id="57" name="Picture 56">
            <a:extLst>
              <a:ext uri="{FF2B5EF4-FFF2-40B4-BE49-F238E27FC236}">
                <a16:creationId xmlns:a16="http://schemas.microsoft.com/office/drawing/2014/main" id="{274F0D84-E255-4B1B-B7E0-B79642EAB149}"/>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241784" y="2245955"/>
            <a:ext cx="600911" cy="134630"/>
          </a:xfrm>
          <a:prstGeom prst="rect">
            <a:avLst/>
          </a:prstGeom>
        </p:spPr>
      </p:pic>
      <p:pic>
        <p:nvPicPr>
          <p:cNvPr id="1028" name="Picture 4" descr="Part 2: Spherical Coordinates">
            <a:extLst>
              <a:ext uri="{FF2B5EF4-FFF2-40B4-BE49-F238E27FC236}">
                <a16:creationId xmlns:a16="http://schemas.microsoft.com/office/drawing/2014/main" id="{AC83A027-8E7E-4D4E-ACF9-C34A4F77BBF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87286" y="1419791"/>
            <a:ext cx="1330685" cy="99156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1FD3288A-2405-44D9-8444-F1BD58136A92}"/>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160851" y="537688"/>
            <a:ext cx="800762" cy="513524"/>
          </a:xfrm>
          <a:prstGeom prst="rect">
            <a:avLst/>
          </a:prstGeom>
        </p:spPr>
      </p:pic>
      <p:pic>
        <p:nvPicPr>
          <p:cNvPr id="1035" name="Picture 1034">
            <a:extLst>
              <a:ext uri="{FF2B5EF4-FFF2-40B4-BE49-F238E27FC236}">
                <a16:creationId xmlns:a16="http://schemas.microsoft.com/office/drawing/2014/main" id="{E1BE670B-830A-45CA-8748-70A67902898C}"/>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043180" y="2273229"/>
            <a:ext cx="89905" cy="89905"/>
          </a:xfrm>
          <a:prstGeom prst="rect">
            <a:avLst/>
          </a:prstGeom>
        </p:spPr>
      </p:pic>
      <p:pic>
        <p:nvPicPr>
          <p:cNvPr id="1036" name="Picture 6" descr="Elementary Calculus: Cylindrical Coordinates">
            <a:extLst>
              <a:ext uri="{FF2B5EF4-FFF2-40B4-BE49-F238E27FC236}">
                <a16:creationId xmlns:a16="http://schemas.microsoft.com/office/drawing/2014/main" id="{ACA45D3E-5652-44CD-8725-044F814913C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34105" y="1158388"/>
            <a:ext cx="853491" cy="96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737835"/>
      </p:ext>
    </p:extLst>
  </p:cSld>
  <p:clrMapOvr>
    <a:masterClrMapping/>
  </p:clrMapOvr>
  <p:transition>
    <p:cu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428950" cy="232756"/>
          </a:xfrm>
          <a:prstGeom prst="rect">
            <a:avLst/>
          </a:prstGeom>
        </p:spPr>
        <p:txBody>
          <a:bodyPr vert="horz" wrap="square" lIns="0" tIns="17145" rIns="0" bIns="0" rtlCol="0">
            <a:spAutoFit/>
          </a:bodyPr>
          <a:lstStyle/>
          <a:p>
            <a:pPr marL="12700">
              <a:spcBef>
                <a:spcPts val="135"/>
              </a:spcBef>
            </a:pPr>
            <a:r>
              <a:rPr lang="en-US" sz="1400" spc="-50" dirty="0">
                <a:solidFill>
                  <a:srgbClr val="FFFFFF"/>
                </a:solidFill>
                <a:latin typeface="Tahoma"/>
                <a:cs typeface="Tahoma"/>
              </a:rPr>
              <a:t>Integration in Multiple Coordinate Systems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143</a:t>
            </a:fld>
            <a:r>
              <a:rPr spc="-55" dirty="0"/>
              <a:t> </a:t>
            </a:r>
            <a:r>
              <a:rPr spc="35" dirty="0"/>
              <a:t>/</a:t>
            </a:r>
            <a:r>
              <a:rPr spc="-15" dirty="0"/>
              <a:t> </a:t>
            </a:r>
            <a:r>
              <a:rPr lang="en-US" spc="-55" dirty="0"/>
              <a:t>11</a:t>
            </a:r>
            <a:endParaRPr spc="-55" dirty="0"/>
          </a:p>
        </p:txBody>
      </p:sp>
      <p:sp>
        <p:nvSpPr>
          <p:cNvPr id="18" name="TextBox 17">
            <a:extLst>
              <a:ext uri="{FF2B5EF4-FFF2-40B4-BE49-F238E27FC236}">
                <a16:creationId xmlns:a16="http://schemas.microsoft.com/office/drawing/2014/main" id="{0B1E416B-F292-4175-99E5-DA2129F6AE0A}"/>
              </a:ext>
            </a:extLst>
          </p:cNvPr>
          <p:cNvSpPr txBox="1"/>
          <p:nvPr/>
        </p:nvSpPr>
        <p:spPr>
          <a:xfrm>
            <a:off x="21284" y="332098"/>
            <a:ext cx="2325985"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Cylindrical Integration (</a:t>
            </a:r>
            <a:r>
              <a:rPr lang="en-US" sz="1000" b="1" i="1" u="sng" spc="-30" dirty="0">
                <a:latin typeface="Tahoma" panose="020B0604030504040204" pitchFamily="34" charset="0"/>
                <a:ea typeface="Tahoma" panose="020B0604030504040204" pitchFamily="34" charset="0"/>
                <a:cs typeface="Tahoma" panose="020B0604030504040204" pitchFamily="34" charset="0"/>
              </a:rPr>
              <a:t>Triple Int</a:t>
            </a:r>
            <a:r>
              <a:rPr lang="en-US" sz="1000" b="1" u="sng" spc="-30" dirty="0">
                <a:latin typeface="Tahoma" panose="020B0604030504040204" pitchFamily="34" charset="0"/>
                <a:ea typeface="Tahoma" panose="020B0604030504040204" pitchFamily="34" charset="0"/>
                <a:cs typeface="Tahoma" panose="020B0604030504040204" pitchFamily="34" charset="0"/>
              </a:rPr>
              <a:t>.):</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24" name="TextBox 23">
            <a:extLst>
              <a:ext uri="{FF2B5EF4-FFF2-40B4-BE49-F238E27FC236}">
                <a16:creationId xmlns:a16="http://schemas.microsoft.com/office/drawing/2014/main" id="{FE511278-2129-48D7-8881-CF202586ACB3}"/>
              </a:ext>
            </a:extLst>
          </p:cNvPr>
          <p:cNvSpPr txBox="1"/>
          <p:nvPr/>
        </p:nvSpPr>
        <p:spPr>
          <a:xfrm>
            <a:off x="2368552" y="321457"/>
            <a:ext cx="234891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Spherical Integration (</a:t>
            </a:r>
            <a:r>
              <a:rPr lang="en-US" sz="1000" b="1" i="1" u="sng" spc="-30" dirty="0">
                <a:latin typeface="Tahoma" panose="020B0604030504040204" pitchFamily="34" charset="0"/>
                <a:ea typeface="Tahoma" panose="020B0604030504040204" pitchFamily="34" charset="0"/>
                <a:cs typeface="Tahoma" panose="020B0604030504040204" pitchFamily="34" charset="0"/>
              </a:rPr>
              <a:t>Triple Int</a:t>
            </a:r>
            <a:r>
              <a:rPr lang="en-US" sz="1000" b="1" u="sng" spc="-30" dirty="0">
                <a:latin typeface="Tahoma" panose="020B0604030504040204" pitchFamily="34" charset="0"/>
                <a:ea typeface="Tahoma" panose="020B0604030504040204" pitchFamily="34" charset="0"/>
                <a:cs typeface="Tahoma" panose="020B0604030504040204" pitchFamily="34" charset="0"/>
              </a:rPr>
              <a:t>.):</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51" name="TextBox 50">
            <a:extLst>
              <a:ext uri="{FF2B5EF4-FFF2-40B4-BE49-F238E27FC236}">
                <a16:creationId xmlns:a16="http://schemas.microsoft.com/office/drawing/2014/main" id="{480F5DC1-8AF4-45CA-B2DF-12E891C57FF5}"/>
              </a:ext>
            </a:extLst>
          </p:cNvPr>
          <p:cNvSpPr txBox="1"/>
          <p:nvPr/>
        </p:nvSpPr>
        <p:spPr>
          <a:xfrm>
            <a:off x="95300" y="1714123"/>
            <a:ext cx="2680796"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Polar Integration (</a:t>
            </a:r>
            <a:r>
              <a:rPr lang="en-US" sz="1000" b="1" i="1" u="sng" spc="-30" dirty="0">
                <a:latin typeface="Tahoma" panose="020B0604030504040204" pitchFamily="34" charset="0"/>
                <a:ea typeface="Tahoma" panose="020B0604030504040204" pitchFamily="34" charset="0"/>
                <a:cs typeface="Tahoma" panose="020B0604030504040204" pitchFamily="34" charset="0"/>
              </a:rPr>
              <a:t>Double Int</a:t>
            </a:r>
            <a:r>
              <a:rPr lang="en-US" sz="1000" b="1" u="sng" spc="-30" dirty="0">
                <a:latin typeface="Tahoma" panose="020B0604030504040204" pitchFamily="34" charset="0"/>
                <a:ea typeface="Tahoma" panose="020B0604030504040204" pitchFamily="34" charset="0"/>
                <a:cs typeface="Tahoma" panose="020B0604030504040204" pitchFamily="34" charset="0"/>
              </a:rPr>
              <a:t>.):</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2050" name="Picture 2" descr="UM Ma215 Examples: 15.4 Double Integrals in Polar Coordinates">
            <a:extLst>
              <a:ext uri="{FF2B5EF4-FFF2-40B4-BE49-F238E27FC236}">
                <a16:creationId xmlns:a16="http://schemas.microsoft.com/office/drawing/2014/main" id="{B5346815-F6D0-493A-B7AD-F296375A8B64}"/>
              </a:ext>
            </a:extLst>
          </p:cNvPr>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8618" y="1950001"/>
            <a:ext cx="706372" cy="10598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1076EAD-AD50-4462-B206-5DAA0A71749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60608" y="3010683"/>
            <a:ext cx="2238171" cy="257219"/>
          </a:xfrm>
          <a:prstGeom prst="rect">
            <a:avLst/>
          </a:prstGeom>
        </p:spPr>
      </p:pic>
      <p:pic>
        <p:nvPicPr>
          <p:cNvPr id="23" name="Picture 22">
            <a:extLst>
              <a:ext uri="{FF2B5EF4-FFF2-40B4-BE49-F238E27FC236}">
                <a16:creationId xmlns:a16="http://schemas.microsoft.com/office/drawing/2014/main" id="{DBD4C38C-77DC-4F5E-8E83-F8F1EFA2225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56771" y="1498811"/>
            <a:ext cx="2060191" cy="257219"/>
          </a:xfrm>
          <a:prstGeom prst="rect">
            <a:avLst/>
          </a:prstGeom>
        </p:spPr>
      </p:pic>
      <p:pic>
        <p:nvPicPr>
          <p:cNvPr id="1025" name="Picture 1024">
            <a:extLst>
              <a:ext uri="{FF2B5EF4-FFF2-40B4-BE49-F238E27FC236}">
                <a16:creationId xmlns:a16="http://schemas.microsoft.com/office/drawing/2014/main" id="{4AFD7D92-2231-4074-9DB9-210D4F06DE01}"/>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423333" y="1552699"/>
            <a:ext cx="2126248" cy="177676"/>
          </a:xfrm>
          <a:prstGeom prst="rect">
            <a:avLst/>
          </a:prstGeom>
        </p:spPr>
      </p:pic>
      <p:pic>
        <p:nvPicPr>
          <p:cNvPr id="2052" name="Picture 4" descr="Triple Integrals in Cylindrical Coordinates">
            <a:extLst>
              <a:ext uri="{FF2B5EF4-FFF2-40B4-BE49-F238E27FC236}">
                <a16:creationId xmlns:a16="http://schemas.microsoft.com/office/drawing/2014/main" id="{D27B75F8-6E14-46D9-ADBF-3834F1D039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9742" y="532174"/>
            <a:ext cx="1726538" cy="9580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ylindrical Coordinates | Brilliant Math &amp; Science Wiki">
            <a:extLst>
              <a:ext uri="{FF2B5EF4-FFF2-40B4-BE49-F238E27FC236}">
                <a16:creationId xmlns:a16="http://schemas.microsoft.com/office/drawing/2014/main" id="{29B4F7E1-1D88-4F2A-A157-BD60AD7F84D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9310" y="551548"/>
            <a:ext cx="1381303" cy="91706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08F36770-B93D-47AC-BA56-0120D8265A4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877828" y="2236649"/>
            <a:ext cx="1182476" cy="120381"/>
          </a:xfrm>
          <a:prstGeom prst="rect">
            <a:avLst/>
          </a:prstGeom>
        </p:spPr>
      </p:pic>
      <p:sp>
        <p:nvSpPr>
          <p:cNvPr id="35" name="TextBox 34">
            <a:extLst>
              <a:ext uri="{FF2B5EF4-FFF2-40B4-BE49-F238E27FC236}">
                <a16:creationId xmlns:a16="http://schemas.microsoft.com/office/drawing/2014/main" id="{B1ADD291-9765-4E00-A4C6-58F3086CA84F}"/>
              </a:ext>
            </a:extLst>
          </p:cNvPr>
          <p:cNvSpPr txBox="1"/>
          <p:nvPr/>
        </p:nvSpPr>
        <p:spPr>
          <a:xfrm>
            <a:off x="2786532" y="1975646"/>
            <a:ext cx="2680796"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Differential Element:</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61" name="Picture 60">
            <a:extLst>
              <a:ext uri="{FF2B5EF4-FFF2-40B4-BE49-F238E27FC236}">
                <a16:creationId xmlns:a16="http://schemas.microsoft.com/office/drawing/2014/main" id="{9C3A0D38-779D-468E-889B-A781F0ABF7F7}"/>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14058" y="2423162"/>
            <a:ext cx="1657905" cy="128762"/>
          </a:xfrm>
          <a:prstGeom prst="rect">
            <a:avLst/>
          </a:prstGeom>
        </p:spPr>
      </p:pic>
      <p:pic>
        <p:nvPicPr>
          <p:cNvPr id="56" name="Picture 55">
            <a:extLst>
              <a:ext uri="{FF2B5EF4-FFF2-40B4-BE49-F238E27FC236}">
                <a16:creationId xmlns:a16="http://schemas.microsoft.com/office/drawing/2014/main" id="{00EAD4E8-39CD-4D81-AF4C-89065DD9CEC8}"/>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2528158" y="2617472"/>
            <a:ext cx="1936001" cy="154667"/>
          </a:xfrm>
          <a:prstGeom prst="rect">
            <a:avLst/>
          </a:prstGeom>
        </p:spPr>
      </p:pic>
      <p:sp>
        <p:nvSpPr>
          <p:cNvPr id="54" name="Rectangle 53">
            <a:extLst>
              <a:ext uri="{FF2B5EF4-FFF2-40B4-BE49-F238E27FC236}">
                <a16:creationId xmlns:a16="http://schemas.microsoft.com/office/drawing/2014/main" id="{717FB4E0-D5C5-48AB-83C3-BE0E03FB08A8}"/>
              </a:ext>
            </a:extLst>
          </p:cNvPr>
          <p:cNvSpPr/>
          <p:nvPr/>
        </p:nvSpPr>
        <p:spPr>
          <a:xfrm>
            <a:off x="2467484" y="1999375"/>
            <a:ext cx="2057350" cy="798783"/>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47144"/>
      </p:ext>
    </p:extLst>
  </p:cSld>
  <p:clrMapOvr>
    <a:masterClrMapping/>
  </p:clrMapOvr>
  <p:transition>
    <p:cu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144</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Strategy</a:t>
            </a:r>
            <a:endParaRPr lang="en-US" sz="1400" dirty="0">
              <a:latin typeface="Tahoma"/>
              <a:cs typeface="Tahoma"/>
            </a:endParaRPr>
          </a:p>
        </p:txBody>
      </p:sp>
      <p:sp>
        <p:nvSpPr>
          <p:cNvPr id="15" name="TextBox 14">
            <a:extLst>
              <a:ext uri="{FF2B5EF4-FFF2-40B4-BE49-F238E27FC236}">
                <a16:creationId xmlns:a16="http://schemas.microsoft.com/office/drawing/2014/main" id="{A94E95A6-1E27-4AE3-803D-2CCCFE75098B}"/>
              </a:ext>
            </a:extLst>
          </p:cNvPr>
          <p:cNvSpPr txBox="1"/>
          <p:nvPr/>
        </p:nvSpPr>
        <p:spPr>
          <a:xfrm>
            <a:off x="50562" y="378408"/>
            <a:ext cx="4557442" cy="3016210"/>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Identify patterns in the bounds, function, integration, or general regions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Manipulate functions or bounds according to properties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Always ask: “Can I change it to polar, cylindrical, or spherical?”</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Convert to desired system that allows for the easiest integration</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Apply the correct differential element (</a:t>
            </a:r>
            <a:r>
              <a:rPr lang="en-US" sz="1000" i="1" dirty="0" err="1">
                <a:latin typeface="Tahoma" panose="020B0604030504040204" pitchFamily="34" charset="0"/>
                <a:ea typeface="Tahoma" panose="020B0604030504040204" pitchFamily="34" charset="0"/>
                <a:cs typeface="Tahoma" panose="020B0604030504040204" pitchFamily="34" charset="0"/>
              </a:rPr>
              <a:t>dA</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i="1" dirty="0" err="1">
                <a:latin typeface="Tahoma" panose="020B0604030504040204" pitchFamily="34" charset="0"/>
                <a:ea typeface="Tahoma" panose="020B0604030504040204" pitchFamily="34" charset="0"/>
                <a:cs typeface="Tahoma" panose="020B0604030504040204" pitchFamily="34" charset="0"/>
              </a:rPr>
              <a:t>dV</a:t>
            </a:r>
            <a:r>
              <a:rPr lang="en-US" sz="1000" i="1" dirty="0">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 according to the coordinate system (polar, cylindrical, or spherical)</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Visualization of the shape and intersection of curves can allow for insight into the specific problem</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(e.g. is it a quadric surface, spherical cap, cylinder, cone,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cardioid, torus, etc.</a:t>
            </a:r>
            <a:r>
              <a:rPr lang="en-US" sz="10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Does the integral require a specific integration technique? (substitution, integration by parts/DI (tabular) method, improper integration, partial fractions, trig. identity, etc.)</a:t>
            </a:r>
          </a:p>
          <a:p>
            <a:pPr lvl="1"/>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2" name="Picture 21">
            <a:extLst>
              <a:ext uri="{FF2B5EF4-FFF2-40B4-BE49-F238E27FC236}">
                <a16:creationId xmlns:a16="http://schemas.microsoft.com/office/drawing/2014/main" id="{B18D1174-8CEE-4EF9-8CC0-5E19F179EB7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85621" y="575229"/>
            <a:ext cx="669714" cy="153905"/>
          </a:xfrm>
          <a:prstGeom prst="rect">
            <a:avLst/>
          </a:prstGeom>
        </p:spPr>
      </p:pic>
      <p:pic>
        <p:nvPicPr>
          <p:cNvPr id="18" name="Picture 17">
            <a:extLst>
              <a:ext uri="{FF2B5EF4-FFF2-40B4-BE49-F238E27FC236}">
                <a16:creationId xmlns:a16="http://schemas.microsoft.com/office/drawing/2014/main" id="{59C5F2B0-17CE-4704-B9EA-AF4FEF9ABEA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82725" y="727170"/>
            <a:ext cx="955429" cy="153905"/>
          </a:xfrm>
          <a:prstGeom prst="rect">
            <a:avLst/>
          </a:prstGeom>
        </p:spPr>
      </p:pic>
      <p:pic>
        <p:nvPicPr>
          <p:cNvPr id="20" name="Picture 19">
            <a:extLst>
              <a:ext uri="{FF2B5EF4-FFF2-40B4-BE49-F238E27FC236}">
                <a16:creationId xmlns:a16="http://schemas.microsoft.com/office/drawing/2014/main" id="{F1E0EFCB-2695-4D9D-A06E-D1309B5583C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68032" y="899173"/>
            <a:ext cx="662095" cy="153905"/>
          </a:xfrm>
          <a:prstGeom prst="rect">
            <a:avLst/>
          </a:prstGeom>
        </p:spPr>
      </p:pic>
      <p:pic>
        <p:nvPicPr>
          <p:cNvPr id="24" name="Picture 23">
            <a:extLst>
              <a:ext uri="{FF2B5EF4-FFF2-40B4-BE49-F238E27FC236}">
                <a16:creationId xmlns:a16="http://schemas.microsoft.com/office/drawing/2014/main" id="{17C8B3FE-7559-49D9-A7FD-1B5B351DDA3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68032" y="1179478"/>
            <a:ext cx="1539809" cy="153905"/>
          </a:xfrm>
          <a:prstGeom prst="rect">
            <a:avLst/>
          </a:prstGeom>
        </p:spPr>
      </p:pic>
      <p:pic>
        <p:nvPicPr>
          <p:cNvPr id="26" name="Picture 25">
            <a:extLst>
              <a:ext uri="{FF2B5EF4-FFF2-40B4-BE49-F238E27FC236}">
                <a16:creationId xmlns:a16="http://schemas.microsoft.com/office/drawing/2014/main" id="{4E537E0C-0D7E-4D34-AE39-42029F652FC3}"/>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68032" y="1362867"/>
            <a:ext cx="2000000" cy="153905"/>
          </a:xfrm>
          <a:prstGeom prst="rect">
            <a:avLst/>
          </a:prstGeom>
        </p:spPr>
      </p:pic>
    </p:spTree>
    <p:extLst>
      <p:ext uri="{BB962C8B-B14F-4D97-AF65-F5344CB8AC3E}">
        <p14:creationId xmlns:p14="http://schemas.microsoft.com/office/powerpoint/2010/main" val="2172358780"/>
      </p:ext>
    </p:extLst>
  </p:cSld>
  <p:clrMapOvr>
    <a:masterClrMapping/>
  </p:clrMapOvr>
  <p:transition>
    <p:cu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145</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Integration in Polar Coordinates</a:t>
            </a:r>
            <a:endParaRPr lang="en-US" sz="1400" dirty="0">
              <a:latin typeface="Tahoma"/>
              <a:cs typeface="Tahoma"/>
            </a:endParaRPr>
          </a:p>
        </p:txBody>
      </p:sp>
      <p:sp>
        <p:nvSpPr>
          <p:cNvPr id="14" name="TextBox 13">
            <a:extLst>
              <a:ext uri="{FF2B5EF4-FFF2-40B4-BE49-F238E27FC236}">
                <a16:creationId xmlns:a16="http://schemas.microsoft.com/office/drawing/2014/main" id="{0ABF9D53-6FEA-4C54-9DDA-7F1AEB185ACB}"/>
              </a:ext>
            </a:extLst>
          </p:cNvPr>
          <p:cNvSpPr txBox="1"/>
          <p:nvPr/>
        </p:nvSpPr>
        <p:spPr>
          <a:xfrm>
            <a:off x="2000346" y="378408"/>
            <a:ext cx="2607754" cy="3147015"/>
          </a:xfrm>
          <a:prstGeom prst="rect">
            <a:avLst/>
          </a:prstGeom>
          <a:noFill/>
        </p:spPr>
        <p:txBody>
          <a:bodyPr wrap="square" rtlCol="0">
            <a:spAutoFit/>
          </a:bodyPr>
          <a:lstStyle/>
          <a:p>
            <a:pPr marL="285750"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Used for </a:t>
            </a:r>
            <a:r>
              <a:rPr lang="en-US" sz="650" b="1" dirty="0">
                <a:latin typeface="Tahoma" panose="020B0604030504040204" pitchFamily="34" charset="0"/>
                <a:ea typeface="Tahoma" panose="020B0604030504040204" pitchFamily="34" charset="0"/>
                <a:cs typeface="Tahoma" panose="020B0604030504040204" pitchFamily="34" charset="0"/>
              </a:rPr>
              <a:t>circular, axial, </a:t>
            </a:r>
            <a:r>
              <a:rPr lang="en-US" sz="650" dirty="0">
                <a:latin typeface="Tahoma" panose="020B0604030504040204" pitchFamily="34" charset="0"/>
                <a:ea typeface="Tahoma" panose="020B0604030504040204" pitchFamily="34" charset="0"/>
                <a:cs typeface="Tahoma" panose="020B0604030504040204" pitchFamily="34" charset="0"/>
              </a:rPr>
              <a:t>and</a:t>
            </a:r>
            <a:r>
              <a:rPr lang="en-US" sz="650" b="1" dirty="0">
                <a:latin typeface="Tahoma" panose="020B0604030504040204" pitchFamily="34" charset="0"/>
                <a:ea typeface="Tahoma" panose="020B0604030504040204" pitchFamily="34" charset="0"/>
                <a:cs typeface="Tahoma" panose="020B0604030504040204" pitchFamily="34" charset="0"/>
              </a:rPr>
              <a:t> rotational objects </a:t>
            </a:r>
          </a:p>
          <a:p>
            <a:pPr marL="285750"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Involves </a:t>
            </a:r>
            <a:r>
              <a:rPr lang="en-US" sz="650" b="1" dirty="0">
                <a:latin typeface="Tahoma" panose="020B0604030504040204" pitchFamily="34" charset="0"/>
                <a:ea typeface="Tahoma" panose="020B0604030504040204" pitchFamily="34" charset="0"/>
                <a:cs typeface="Tahoma" panose="020B0604030504040204" pitchFamily="34" charset="0"/>
              </a:rPr>
              <a:t>two angles </a:t>
            </a:r>
            <a:r>
              <a:rPr lang="en-US" sz="650" dirty="0">
                <a:latin typeface="Tahoma" panose="020B0604030504040204" pitchFamily="34" charset="0"/>
                <a:ea typeface="Tahoma" panose="020B0604030504040204" pitchFamily="34" charset="0"/>
                <a:cs typeface="Tahoma" panose="020B0604030504040204" pitchFamily="34" charset="0"/>
              </a:rPr>
              <a:t>and </a:t>
            </a:r>
            <a:r>
              <a:rPr lang="en-US" sz="650" b="1" dirty="0">
                <a:latin typeface="Tahoma" panose="020B0604030504040204" pitchFamily="34" charset="0"/>
                <a:ea typeface="Tahoma" panose="020B0604030504040204" pitchFamily="34" charset="0"/>
                <a:cs typeface="Tahoma" panose="020B0604030504040204" pitchFamily="34" charset="0"/>
              </a:rPr>
              <a:t>two radii </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Radii and angles depends on a </a:t>
            </a:r>
            <a:r>
              <a:rPr lang="en-US" sz="650" u="sng" dirty="0">
                <a:latin typeface="Tahoma" panose="020B0604030504040204" pitchFamily="34" charset="0"/>
                <a:ea typeface="Tahoma" panose="020B0604030504040204" pitchFamily="34" charset="0"/>
                <a:cs typeface="Tahoma" panose="020B0604030504040204" pitchFamily="34" charset="0"/>
              </a:rPr>
              <a:t>specific region</a:t>
            </a:r>
          </a:p>
          <a:p>
            <a:pPr marL="285750"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It always has the </a:t>
            </a:r>
            <a:r>
              <a:rPr lang="en-US" sz="650" b="1" dirty="0">
                <a:latin typeface="Tahoma" panose="020B0604030504040204" pitchFamily="34" charset="0"/>
                <a:ea typeface="Tahoma" panose="020B0604030504040204" pitchFamily="34" charset="0"/>
                <a:cs typeface="Tahoma" panose="020B0604030504040204" pitchFamily="34" charset="0"/>
              </a:rPr>
              <a:t>differential element </a:t>
            </a:r>
            <a:r>
              <a:rPr lang="en-US" sz="650" dirty="0">
                <a:latin typeface="Tahoma" panose="020B0604030504040204" pitchFamily="34" charset="0"/>
                <a:ea typeface="Tahoma" panose="020B0604030504040204" pitchFamily="34" charset="0"/>
                <a:cs typeface="Tahoma" panose="020B0604030504040204" pitchFamily="34" charset="0"/>
              </a:rPr>
              <a:t>as:</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              </a:t>
            </a:r>
          </a:p>
          <a:p>
            <a:pPr marL="285750"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Regions/Curves</a:t>
            </a:r>
            <a:r>
              <a:rPr lang="en-US" sz="650" dirty="0">
                <a:latin typeface="Tahoma" panose="020B0604030504040204" pitchFamily="34" charset="0"/>
                <a:ea typeface="Tahoma" panose="020B0604030504040204" pitchFamily="34" charset="0"/>
                <a:cs typeface="Tahoma" panose="020B0604030504040204" pitchFamily="34" charset="0"/>
              </a:rPr>
              <a:t> may require </a:t>
            </a:r>
            <a:r>
              <a:rPr lang="en-US" sz="650" u="sng" dirty="0">
                <a:latin typeface="Tahoma" panose="020B0604030504040204" pitchFamily="34" charset="0"/>
                <a:ea typeface="Tahoma" panose="020B0604030504040204" pitchFamily="34" charset="0"/>
                <a:cs typeface="Tahoma" panose="020B0604030504040204" pitchFamily="34" charset="0"/>
              </a:rPr>
              <a:t>completing the square</a:t>
            </a:r>
            <a:r>
              <a:rPr lang="en-US" sz="650" dirty="0">
                <a:latin typeface="Tahoma" panose="020B0604030504040204" pitchFamily="34" charset="0"/>
                <a:ea typeface="Tahoma" panose="020B0604030504040204" pitchFamily="34" charset="0"/>
                <a:cs typeface="Tahoma" panose="020B0604030504040204" pitchFamily="34" charset="0"/>
              </a:rPr>
              <a:t> to turn them into polar</a:t>
            </a:r>
          </a:p>
          <a:p>
            <a:pPr marL="285750"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Move like </a:t>
            </a:r>
            <a:r>
              <a:rPr lang="en-US" sz="650" b="1" u="sng" dirty="0">
                <a:latin typeface="Tahoma" panose="020B0604030504040204" pitchFamily="34" charset="0"/>
                <a:ea typeface="Tahoma" panose="020B0604030504040204" pitchFamily="34" charset="0"/>
                <a:cs typeface="Tahoma" panose="020B0604030504040204" pitchFamily="34" charset="0"/>
              </a:rPr>
              <a:t>r</a:t>
            </a:r>
            <a:r>
              <a:rPr lang="en-US" sz="650" u="sng" dirty="0">
                <a:latin typeface="Tahoma" panose="020B0604030504040204" pitchFamily="34" charset="0"/>
                <a:ea typeface="Tahoma" panose="020B0604030504040204" pitchFamily="34" charset="0"/>
                <a:cs typeface="Tahoma" panose="020B0604030504040204" pitchFamily="34" charset="0"/>
              </a:rPr>
              <a:t>:</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Start at origin and ask what curve do you immediately intersect:</a:t>
            </a:r>
          </a:p>
          <a:p>
            <a:pPr marL="1200150" lvl="2"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If it starts at the origin within a non-hollow region, r = 0</a:t>
            </a:r>
          </a:p>
          <a:p>
            <a:pPr marL="1200150" lvl="2"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If it begins at a curve, then         r = f(</a:t>
            </a:r>
            <a:r>
              <a:rPr lang="en-US" sz="650" b="1" i="0" dirty="0">
                <a:effectLst/>
                <a:latin typeface="Tahoma" panose="020B0604030504040204" pitchFamily="34" charset="0"/>
                <a:ea typeface="Tahoma" panose="020B0604030504040204" pitchFamily="34" charset="0"/>
                <a:cs typeface="Tahoma" panose="020B0604030504040204" pitchFamily="34" charset="0"/>
              </a:rPr>
              <a:t>𝜃</a:t>
            </a:r>
            <a:r>
              <a:rPr lang="en-US" sz="650" dirty="0">
                <a:latin typeface="Tahoma" panose="020B0604030504040204" pitchFamily="34" charset="0"/>
                <a:ea typeface="Tahoma" panose="020B0604030504040204" pitchFamily="34" charset="0"/>
                <a:cs typeface="Tahoma" panose="020B0604030504040204" pitchFamily="34" charset="0"/>
              </a:rPr>
              <a:t>)</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Now look for second intersection curve</a:t>
            </a:r>
          </a:p>
          <a:p>
            <a:pPr marL="742950" lvl="1"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Lower bound </a:t>
            </a:r>
            <a:r>
              <a:rPr lang="en-US" sz="650" dirty="0">
                <a:latin typeface="Tahoma" panose="020B0604030504040204" pitchFamily="34" charset="0"/>
                <a:ea typeface="Tahoma" panose="020B0604030504040204" pitchFamily="34" charset="0"/>
                <a:cs typeface="Tahoma" panose="020B0604030504040204" pitchFamily="34" charset="0"/>
              </a:rPr>
              <a:t>is </a:t>
            </a:r>
            <a:r>
              <a:rPr lang="en-US" sz="650" i="1" dirty="0">
                <a:latin typeface="Tahoma" panose="020B0604030504040204" pitchFamily="34" charset="0"/>
                <a:ea typeface="Tahoma" panose="020B0604030504040204" pitchFamily="34" charset="0"/>
                <a:cs typeface="Tahoma" panose="020B0604030504040204" pitchFamily="34" charset="0"/>
              </a:rPr>
              <a:t>first curve</a:t>
            </a:r>
            <a:r>
              <a:rPr lang="en-US" sz="650" dirty="0">
                <a:latin typeface="Tahoma" panose="020B0604030504040204" pitchFamily="34" charset="0"/>
                <a:ea typeface="Tahoma" panose="020B0604030504040204" pitchFamily="34" charset="0"/>
                <a:cs typeface="Tahoma" panose="020B0604030504040204" pitchFamily="34" charset="0"/>
              </a:rPr>
              <a:t>, </a:t>
            </a:r>
            <a:r>
              <a:rPr lang="en-US" sz="650" u="sng" dirty="0">
                <a:latin typeface="Tahoma" panose="020B0604030504040204" pitchFamily="34" charset="0"/>
                <a:ea typeface="Tahoma" panose="020B0604030504040204" pitchFamily="34" charset="0"/>
                <a:cs typeface="Tahoma" panose="020B0604030504040204" pitchFamily="34" charset="0"/>
              </a:rPr>
              <a:t>upper bound</a:t>
            </a:r>
            <a:r>
              <a:rPr lang="en-US" sz="650" dirty="0">
                <a:latin typeface="Tahoma" panose="020B0604030504040204" pitchFamily="34" charset="0"/>
                <a:ea typeface="Tahoma" panose="020B0604030504040204" pitchFamily="34" charset="0"/>
                <a:cs typeface="Tahoma" panose="020B0604030504040204" pitchFamily="34" charset="0"/>
              </a:rPr>
              <a:t> is </a:t>
            </a:r>
            <a:r>
              <a:rPr lang="en-US" sz="650" i="1" dirty="0">
                <a:latin typeface="Tahoma" panose="020B0604030504040204" pitchFamily="34" charset="0"/>
                <a:ea typeface="Tahoma" panose="020B0604030504040204" pitchFamily="34" charset="0"/>
                <a:cs typeface="Tahoma" panose="020B0604030504040204" pitchFamily="34" charset="0"/>
              </a:rPr>
              <a:t>second curve</a:t>
            </a:r>
            <a:endParaRPr lang="en-US" sz="650"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Move like </a:t>
            </a:r>
            <a:r>
              <a:rPr lang="en-US" sz="650" b="1" i="0" u="sng" dirty="0">
                <a:effectLst/>
                <a:latin typeface="Tahoma" panose="020B0604030504040204" pitchFamily="34" charset="0"/>
                <a:ea typeface="Tahoma" panose="020B0604030504040204" pitchFamily="34" charset="0"/>
                <a:cs typeface="Tahoma" panose="020B0604030504040204" pitchFamily="34" charset="0"/>
              </a:rPr>
              <a:t>𝜃:</a:t>
            </a:r>
          </a:p>
          <a:p>
            <a:pPr marL="742950" lvl="1" indent="-285750" algn="just">
              <a:buFont typeface="Arial" panose="020B0604020202020204" pitchFamily="34" charset="0"/>
              <a:buChar char="•"/>
            </a:pPr>
            <a:r>
              <a:rPr lang="en-US" sz="650" i="0" dirty="0">
                <a:effectLst/>
                <a:latin typeface="Tahoma" panose="020B0604030504040204" pitchFamily="34" charset="0"/>
                <a:ea typeface="Tahoma" panose="020B0604030504040204" pitchFamily="34" charset="0"/>
                <a:cs typeface="Tahoma" panose="020B0604030504040204" pitchFamily="34" charset="0"/>
              </a:rPr>
              <a:t>Look at region and its quadrant and determine which angles it is between</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If the region is in </a:t>
            </a:r>
            <a:r>
              <a:rPr lang="en-US" sz="650" u="sng" dirty="0">
                <a:latin typeface="Tahoma" panose="020B0604030504040204" pitchFamily="34" charset="0"/>
                <a:ea typeface="Tahoma" panose="020B0604030504040204" pitchFamily="34" charset="0"/>
                <a:cs typeface="Tahoma" panose="020B0604030504040204" pitchFamily="34" charset="0"/>
              </a:rPr>
              <a:t>all four quadrants</a:t>
            </a:r>
            <a:r>
              <a:rPr lang="en-US" sz="650" dirty="0">
                <a:latin typeface="Tahoma" panose="020B0604030504040204" pitchFamily="34" charset="0"/>
                <a:ea typeface="Tahoma" panose="020B0604030504040204" pitchFamily="34" charset="0"/>
                <a:cs typeface="Tahoma" panose="020B0604030504040204" pitchFamily="34" charset="0"/>
              </a:rPr>
              <a:t>, then full rotation which means </a:t>
            </a:r>
            <a:r>
              <a:rPr lang="en-US" sz="650" b="1" i="0" dirty="0">
                <a:effectLst/>
                <a:latin typeface="Tahoma" panose="020B0604030504040204" pitchFamily="34" charset="0"/>
                <a:ea typeface="Tahoma" panose="020B0604030504040204" pitchFamily="34" charset="0"/>
                <a:cs typeface="Tahoma" panose="020B0604030504040204" pitchFamily="34" charset="0"/>
              </a:rPr>
              <a:t>𝜃 ∈</a:t>
            </a:r>
            <a:r>
              <a:rPr lang="en-US" sz="650" b="0" i="0" dirty="0">
                <a:effectLst/>
                <a:latin typeface="Tahoma" panose="020B0604030504040204" pitchFamily="34" charset="0"/>
                <a:ea typeface="Tahoma" panose="020B0604030504040204" pitchFamily="34" charset="0"/>
                <a:cs typeface="Tahoma" panose="020B0604030504040204" pitchFamily="34" charset="0"/>
              </a:rPr>
              <a:t> </a:t>
            </a:r>
            <a:r>
              <a:rPr lang="en-US" sz="650" b="1" i="0" dirty="0">
                <a:effectLst/>
                <a:latin typeface="Tahoma" panose="020B0604030504040204" pitchFamily="34" charset="0"/>
                <a:ea typeface="Tahoma" panose="020B0604030504040204" pitchFamily="34" charset="0"/>
                <a:cs typeface="Tahoma" panose="020B0604030504040204" pitchFamily="34" charset="0"/>
              </a:rPr>
              <a:t>[0,</a:t>
            </a:r>
            <a:r>
              <a:rPr lang="el-GR" sz="650" b="1" i="0" dirty="0">
                <a:effectLst/>
                <a:latin typeface="Tahoma" panose="020B0604030504040204" pitchFamily="34" charset="0"/>
                <a:ea typeface="Tahoma" panose="020B0604030504040204" pitchFamily="34" charset="0"/>
                <a:cs typeface="Tahoma" panose="020B0604030504040204" pitchFamily="34" charset="0"/>
              </a:rPr>
              <a:t> </a:t>
            </a:r>
            <a:r>
              <a:rPr lang="en-US" sz="650" b="1" i="0" dirty="0">
                <a:effectLst/>
                <a:latin typeface="Tahoma" panose="020B0604030504040204" pitchFamily="34" charset="0"/>
                <a:ea typeface="Tahoma" panose="020B0604030504040204" pitchFamily="34" charset="0"/>
                <a:cs typeface="Tahoma" panose="020B0604030504040204" pitchFamily="34" charset="0"/>
              </a:rPr>
              <a:t>2𝜋]</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If the region is in </a:t>
            </a:r>
            <a:r>
              <a:rPr lang="en-US" sz="650" u="sng" dirty="0">
                <a:latin typeface="Tahoma" panose="020B0604030504040204" pitchFamily="34" charset="0"/>
                <a:ea typeface="Tahoma" panose="020B0604030504040204" pitchFamily="34" charset="0"/>
                <a:cs typeface="Tahoma" panose="020B0604030504040204" pitchFamily="34" charset="0"/>
              </a:rPr>
              <a:t>one, two or three total quadrants</a:t>
            </a:r>
            <a:r>
              <a:rPr lang="en-US" sz="650" dirty="0">
                <a:latin typeface="Tahoma" panose="020B0604030504040204" pitchFamily="34" charset="0"/>
                <a:ea typeface="Tahoma" panose="020B0604030504040204" pitchFamily="34" charset="0"/>
                <a:cs typeface="Tahoma" panose="020B0604030504040204" pitchFamily="34" charset="0"/>
              </a:rPr>
              <a:t>, look carefully for the values of </a:t>
            </a:r>
            <a:r>
              <a:rPr lang="en-US" sz="650" b="1" i="0" dirty="0">
                <a:effectLst/>
                <a:latin typeface="Tahoma" panose="020B0604030504040204" pitchFamily="34" charset="0"/>
                <a:ea typeface="Tahoma" panose="020B0604030504040204" pitchFamily="34" charset="0"/>
                <a:cs typeface="Tahoma" panose="020B0604030504040204" pitchFamily="34" charset="0"/>
              </a:rPr>
              <a:t>𝜃</a:t>
            </a:r>
            <a:endParaRPr lang="en-US" sz="65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Process:</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Draw picture of the region</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Change to polar (function and regions)</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Pay attention to bounds</a:t>
            </a: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3" name="Picture 22">
            <a:extLst>
              <a:ext uri="{FF2B5EF4-FFF2-40B4-BE49-F238E27FC236}">
                <a16:creationId xmlns:a16="http://schemas.microsoft.com/office/drawing/2014/main" id="{D4AE6189-DF01-4E7F-9020-64D6EED7F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91174" y="815975"/>
            <a:ext cx="945981" cy="96305"/>
          </a:xfrm>
          <a:prstGeom prst="rect">
            <a:avLst/>
          </a:prstGeom>
        </p:spPr>
      </p:pic>
      <p:pic>
        <p:nvPicPr>
          <p:cNvPr id="1026" name="Picture 2" descr="Integration in Polar Coordinates">
            <a:extLst>
              <a:ext uri="{FF2B5EF4-FFF2-40B4-BE49-F238E27FC236}">
                <a16:creationId xmlns:a16="http://schemas.microsoft.com/office/drawing/2014/main" id="{E6B806B3-D497-409D-9EEA-CACE3372F3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1" y="2156516"/>
            <a:ext cx="1975651" cy="8684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ble Integrals in Polar Coordinates">
            <a:extLst>
              <a:ext uri="{FF2B5EF4-FFF2-40B4-BE49-F238E27FC236}">
                <a16:creationId xmlns:a16="http://schemas.microsoft.com/office/drawing/2014/main" id="{C26B298F-11F8-4AFB-BCA7-2A0A38B41BB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734" y="1343894"/>
            <a:ext cx="838150" cy="805210"/>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8" descr="A region of integration in polar coordinates">
            <a:extLst>
              <a:ext uri="{FF2B5EF4-FFF2-40B4-BE49-F238E27FC236}">
                <a16:creationId xmlns:a16="http://schemas.microsoft.com/office/drawing/2014/main" id="{0BA3C7E3-C8E2-4AB4-9487-D262F0E18CC5}"/>
              </a:ext>
            </a:extLst>
          </p:cNvPr>
          <p:cNvSpPr>
            <a:spLocks noChangeAspect="1" noChangeArrowheads="1"/>
          </p:cNvSpPr>
          <p:nvPr/>
        </p:nvSpPr>
        <p:spPr bwMode="auto">
          <a:xfrm>
            <a:off x="2152650" y="1577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a:extLst>
              <a:ext uri="{FF2B5EF4-FFF2-40B4-BE49-F238E27FC236}">
                <a16:creationId xmlns:a16="http://schemas.microsoft.com/office/drawing/2014/main" id="{92673D4C-0830-4D44-BC96-0B2AD78F3256}"/>
              </a:ext>
            </a:extLst>
          </p:cNvPr>
          <p:cNvPicPr>
            <a:picLocks noChangeAspect="1"/>
          </p:cNvPicPr>
          <p:nvPr/>
        </p:nvPicPr>
        <p:blipFill>
          <a:blip r:embed="rId11"/>
          <a:stretch>
            <a:fillRect/>
          </a:stretch>
        </p:blipFill>
        <p:spPr>
          <a:xfrm>
            <a:off x="1043617" y="1359615"/>
            <a:ext cx="952014" cy="788407"/>
          </a:xfrm>
          <a:prstGeom prst="rect">
            <a:avLst/>
          </a:prstGeom>
        </p:spPr>
      </p:pic>
      <p:pic>
        <p:nvPicPr>
          <p:cNvPr id="29" name="Picture 28">
            <a:extLst>
              <a:ext uri="{FF2B5EF4-FFF2-40B4-BE49-F238E27FC236}">
                <a16:creationId xmlns:a16="http://schemas.microsoft.com/office/drawing/2014/main" id="{7E2F03DD-8494-450A-989C-2136E2117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21522" y="2945001"/>
            <a:ext cx="844190" cy="252952"/>
          </a:xfrm>
          <a:prstGeom prst="rect">
            <a:avLst/>
          </a:prstGeom>
        </p:spPr>
      </p:pic>
      <p:pic>
        <p:nvPicPr>
          <p:cNvPr id="39" name="Picture 38">
            <a:extLst>
              <a:ext uri="{FF2B5EF4-FFF2-40B4-BE49-F238E27FC236}">
                <a16:creationId xmlns:a16="http://schemas.microsoft.com/office/drawing/2014/main" id="{27A73B53-6DEC-49D2-9EF8-445B8E144AC5}"/>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0313" y="1219488"/>
            <a:ext cx="820571" cy="96000"/>
          </a:xfrm>
          <a:prstGeom prst="rect">
            <a:avLst/>
          </a:prstGeom>
        </p:spPr>
      </p:pic>
      <p:pic>
        <p:nvPicPr>
          <p:cNvPr id="1036" name="Picture 12" descr="Double integral change of variable examples - Math Insight">
            <a:extLst>
              <a:ext uri="{FF2B5EF4-FFF2-40B4-BE49-F238E27FC236}">
                <a16:creationId xmlns:a16="http://schemas.microsoft.com/office/drawing/2014/main" id="{7309611C-7FA7-4B8B-B78D-A9B73EB80DA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3563" y="438386"/>
            <a:ext cx="889508" cy="72518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63AA11D-174D-40C9-AC3E-4ABF20188C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291399" y="1215703"/>
            <a:ext cx="676571" cy="94476"/>
          </a:xfrm>
          <a:prstGeom prst="rect">
            <a:avLst/>
          </a:prstGeom>
        </p:spPr>
      </p:pic>
      <p:pic>
        <p:nvPicPr>
          <p:cNvPr id="37" name="Picture 36">
            <a:extLst>
              <a:ext uri="{FF2B5EF4-FFF2-40B4-BE49-F238E27FC236}">
                <a16:creationId xmlns:a16="http://schemas.microsoft.com/office/drawing/2014/main" id="{94F0B3BA-8514-482E-96E8-4C08B47AD2F5}"/>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07923" y="1248693"/>
            <a:ext cx="198857" cy="73143"/>
          </a:xfrm>
          <a:prstGeom prst="rect">
            <a:avLst/>
          </a:prstGeom>
        </p:spPr>
      </p:pic>
    </p:spTree>
    <p:extLst>
      <p:ext uri="{BB962C8B-B14F-4D97-AF65-F5344CB8AC3E}">
        <p14:creationId xmlns:p14="http://schemas.microsoft.com/office/powerpoint/2010/main" val="3674392305"/>
      </p:ext>
    </p:extLst>
  </p:cSld>
  <p:clrMapOvr>
    <a:masterClrMapping/>
  </p:clrMapOvr>
  <p:transition>
    <p:cu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146</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Polar (example 1)</a:t>
            </a:r>
            <a:endParaRPr lang="en-US" sz="1400" dirty="0">
              <a:latin typeface="Tahoma"/>
              <a:cs typeface="Tahoma"/>
            </a:endParaRPr>
          </a:p>
        </p:txBody>
      </p:sp>
      <p:pic>
        <p:nvPicPr>
          <p:cNvPr id="17" name="Picture 16">
            <a:extLst>
              <a:ext uri="{FF2B5EF4-FFF2-40B4-BE49-F238E27FC236}">
                <a16:creationId xmlns:a16="http://schemas.microsoft.com/office/drawing/2014/main" id="{D9D711EF-6743-41F9-82F6-EF05004EAA15}"/>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89342" y="414203"/>
            <a:ext cx="3855239" cy="235429"/>
          </a:xfrm>
          <a:prstGeom prst="rect">
            <a:avLst/>
          </a:prstGeom>
        </p:spPr>
      </p:pic>
      <p:pic>
        <p:nvPicPr>
          <p:cNvPr id="19" name="Picture 18">
            <a:extLst>
              <a:ext uri="{FF2B5EF4-FFF2-40B4-BE49-F238E27FC236}">
                <a16:creationId xmlns:a16="http://schemas.microsoft.com/office/drawing/2014/main" id="{BEAE1437-D48A-4623-9A8E-9BB880AE025A}"/>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89342" y="649632"/>
            <a:ext cx="1546667" cy="147048"/>
          </a:xfrm>
          <a:prstGeom prst="rect">
            <a:avLst/>
          </a:prstGeom>
        </p:spPr>
      </p:pic>
      <p:pic>
        <p:nvPicPr>
          <p:cNvPr id="21" name="Picture 20">
            <a:extLst>
              <a:ext uri="{FF2B5EF4-FFF2-40B4-BE49-F238E27FC236}">
                <a16:creationId xmlns:a16="http://schemas.microsoft.com/office/drawing/2014/main" id="{169F55B6-EC6E-4C29-B3FD-5D568BEB853E}"/>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217214" y="883517"/>
            <a:ext cx="2043429" cy="195048"/>
          </a:xfrm>
          <a:prstGeom prst="rect">
            <a:avLst/>
          </a:prstGeom>
        </p:spPr>
      </p:pic>
      <p:pic>
        <p:nvPicPr>
          <p:cNvPr id="23" name="Picture 22">
            <a:extLst>
              <a:ext uri="{FF2B5EF4-FFF2-40B4-BE49-F238E27FC236}">
                <a16:creationId xmlns:a16="http://schemas.microsoft.com/office/drawing/2014/main" id="{C3AB3FD8-DEEE-423D-A527-B4552DF0EFC0}"/>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298295" y="1121203"/>
            <a:ext cx="1272381" cy="153905"/>
          </a:xfrm>
          <a:prstGeom prst="rect">
            <a:avLst/>
          </a:prstGeom>
        </p:spPr>
      </p:pic>
      <p:pic>
        <p:nvPicPr>
          <p:cNvPr id="29" name="Picture 28">
            <a:extLst>
              <a:ext uri="{FF2B5EF4-FFF2-40B4-BE49-F238E27FC236}">
                <a16:creationId xmlns:a16="http://schemas.microsoft.com/office/drawing/2014/main" id="{7BEEE384-9B48-46C5-BDF5-D44F654DB7E2}"/>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17486" y="1125415"/>
            <a:ext cx="1472763" cy="155429"/>
          </a:xfrm>
          <a:prstGeom prst="rect">
            <a:avLst/>
          </a:prstGeom>
        </p:spPr>
      </p:pic>
      <p:pic>
        <p:nvPicPr>
          <p:cNvPr id="27" name="Picture 26">
            <a:extLst>
              <a:ext uri="{FF2B5EF4-FFF2-40B4-BE49-F238E27FC236}">
                <a16:creationId xmlns:a16="http://schemas.microsoft.com/office/drawing/2014/main" id="{1EE53F11-DE8D-4E56-90C2-1371801DA93B}"/>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18738" y="1151385"/>
            <a:ext cx="937905" cy="94476"/>
          </a:xfrm>
          <a:prstGeom prst="rect">
            <a:avLst/>
          </a:prstGeom>
        </p:spPr>
      </p:pic>
      <p:pic>
        <p:nvPicPr>
          <p:cNvPr id="31" name="Picture 30">
            <a:extLst>
              <a:ext uri="{FF2B5EF4-FFF2-40B4-BE49-F238E27FC236}">
                <a16:creationId xmlns:a16="http://schemas.microsoft.com/office/drawing/2014/main" id="{59484956-ECAB-4FC4-B3DB-0F1479B0590B}"/>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21847" y="1356789"/>
            <a:ext cx="934857" cy="128000"/>
          </a:xfrm>
          <a:prstGeom prst="rect">
            <a:avLst/>
          </a:prstGeom>
        </p:spPr>
      </p:pic>
      <p:pic>
        <p:nvPicPr>
          <p:cNvPr id="32" name="Picture 31">
            <a:extLst>
              <a:ext uri="{FF2B5EF4-FFF2-40B4-BE49-F238E27FC236}">
                <a16:creationId xmlns:a16="http://schemas.microsoft.com/office/drawing/2014/main" id="{419E9060-48F4-45EB-8354-BD776ADB77E5}"/>
              </a:ext>
            </a:extLst>
          </p:cNvPr>
          <p:cNvPicPr>
            <a:picLocks noChangeAspect="1"/>
          </p:cNvPicPr>
          <p:nvPr/>
        </p:nvPicPr>
        <p:blipFill>
          <a:blip r:embed="rId21"/>
          <a:stretch>
            <a:fillRect/>
          </a:stretch>
        </p:blipFill>
        <p:spPr>
          <a:xfrm>
            <a:off x="182252" y="1484789"/>
            <a:ext cx="1691768" cy="1373234"/>
          </a:xfrm>
          <a:prstGeom prst="rect">
            <a:avLst/>
          </a:prstGeom>
        </p:spPr>
      </p:pic>
      <p:pic>
        <p:nvPicPr>
          <p:cNvPr id="1028" name="Picture 4" descr="Free Icon | Rotating arrow to the right">
            <a:extLst>
              <a:ext uri="{FF2B5EF4-FFF2-40B4-BE49-F238E27FC236}">
                <a16:creationId xmlns:a16="http://schemas.microsoft.com/office/drawing/2014/main" id="{8796A95B-B7CF-42CF-BBE4-F8926B6FBEE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V="1">
            <a:off x="607845" y="1583055"/>
            <a:ext cx="995487" cy="995487"/>
          </a:xfrm>
          <a:prstGeom prst="rect">
            <a:avLst/>
          </a:prstGeom>
          <a:noFill/>
          <a:extLst>
            <a:ext uri="{909E8E84-426E-40DD-AFC4-6F175D3DCCD1}">
              <a14:hiddenFill xmlns:a14="http://schemas.microsoft.com/office/drawing/2010/main">
                <a:solidFill>
                  <a:srgbClr val="FFFFFF"/>
                </a:solidFill>
              </a14:hiddenFill>
            </a:ext>
          </a:extLst>
        </p:spPr>
      </p:pic>
      <p:sp>
        <p:nvSpPr>
          <p:cNvPr id="33" name="Arc 32">
            <a:extLst>
              <a:ext uri="{FF2B5EF4-FFF2-40B4-BE49-F238E27FC236}">
                <a16:creationId xmlns:a16="http://schemas.microsoft.com/office/drawing/2014/main" id="{96F8E215-3923-4835-96D9-89DDF719F81F}"/>
              </a:ext>
            </a:extLst>
          </p:cNvPr>
          <p:cNvSpPr/>
          <p:nvPr/>
        </p:nvSpPr>
        <p:spPr>
          <a:xfrm>
            <a:off x="488999" y="1640810"/>
            <a:ext cx="991642" cy="9144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B2E2A09A-6B93-437C-AAC0-D88ED6BBDF86}"/>
              </a:ext>
            </a:extLst>
          </p:cNvPr>
          <p:cNvSpPr/>
          <p:nvPr/>
        </p:nvSpPr>
        <p:spPr>
          <a:xfrm>
            <a:off x="509802" y="1640810"/>
            <a:ext cx="991642" cy="9144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5D98AD33-9CDF-4A5E-BA8F-8E1311862E0D}"/>
              </a:ext>
            </a:extLst>
          </p:cNvPr>
          <p:cNvSpPr/>
          <p:nvPr/>
        </p:nvSpPr>
        <p:spPr>
          <a:xfrm>
            <a:off x="542871" y="1640810"/>
            <a:ext cx="991642" cy="9144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41" name="Picture 40">
            <a:extLst>
              <a:ext uri="{FF2B5EF4-FFF2-40B4-BE49-F238E27FC236}">
                <a16:creationId xmlns:a16="http://schemas.microsoft.com/office/drawing/2014/main" id="{0CE66167-FD3D-456B-87F6-E0552AF79176}"/>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1238929" y="1353670"/>
            <a:ext cx="629333" cy="108190"/>
          </a:xfrm>
          <a:prstGeom prst="rect">
            <a:avLst/>
          </a:prstGeom>
        </p:spPr>
      </p:pic>
      <p:cxnSp>
        <p:nvCxnSpPr>
          <p:cNvPr id="43" name="Straight Arrow Connector 42">
            <a:extLst>
              <a:ext uri="{FF2B5EF4-FFF2-40B4-BE49-F238E27FC236}">
                <a16:creationId xmlns:a16="http://schemas.microsoft.com/office/drawing/2014/main" id="{9A6CC3BF-23D9-4B13-90DA-F32962D98D5A}"/>
              </a:ext>
            </a:extLst>
          </p:cNvPr>
          <p:cNvCxnSpPr>
            <a:cxnSpLocks/>
          </p:cNvCxnSpPr>
          <p:nvPr/>
        </p:nvCxnSpPr>
        <p:spPr>
          <a:xfrm flipV="1">
            <a:off x="1298295" y="1684974"/>
            <a:ext cx="131486" cy="1324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48" name="Picture 47">
            <a:extLst>
              <a:ext uri="{FF2B5EF4-FFF2-40B4-BE49-F238E27FC236}">
                <a16:creationId xmlns:a16="http://schemas.microsoft.com/office/drawing/2014/main" id="{8D524292-9FBD-49DE-B2CE-134F0CF799D7}"/>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1868262" y="1333133"/>
            <a:ext cx="694857" cy="140191"/>
          </a:xfrm>
          <a:prstGeom prst="rect">
            <a:avLst/>
          </a:prstGeom>
        </p:spPr>
      </p:pic>
      <p:pic>
        <p:nvPicPr>
          <p:cNvPr id="1024" name="Picture 1023">
            <a:extLst>
              <a:ext uri="{FF2B5EF4-FFF2-40B4-BE49-F238E27FC236}">
                <a16:creationId xmlns:a16="http://schemas.microsoft.com/office/drawing/2014/main" id="{03B3395A-1841-49AA-919D-588158FCC16F}"/>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2255202" y="1883425"/>
            <a:ext cx="2197333" cy="310095"/>
          </a:xfrm>
          <a:prstGeom prst="rect">
            <a:avLst/>
          </a:prstGeom>
        </p:spPr>
      </p:pic>
      <p:pic>
        <p:nvPicPr>
          <p:cNvPr id="60" name="Picture 59">
            <a:extLst>
              <a:ext uri="{FF2B5EF4-FFF2-40B4-BE49-F238E27FC236}">
                <a16:creationId xmlns:a16="http://schemas.microsoft.com/office/drawing/2014/main" id="{000D9C94-45DA-4A0B-985C-3CBCBB24E7CB}"/>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2120509" y="1538844"/>
            <a:ext cx="1801905" cy="320762"/>
          </a:xfrm>
          <a:prstGeom prst="rect">
            <a:avLst/>
          </a:prstGeom>
        </p:spPr>
      </p:pic>
    </p:spTree>
    <p:extLst>
      <p:ext uri="{BB962C8B-B14F-4D97-AF65-F5344CB8AC3E}">
        <p14:creationId xmlns:p14="http://schemas.microsoft.com/office/powerpoint/2010/main" val="3862499477"/>
      </p:ext>
    </p:extLst>
  </p:cSld>
  <p:clrMapOvr>
    <a:masterClrMapping/>
  </p:clrMapOvr>
  <p:transition>
    <p:cu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6"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147</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Polar (example 2)</a:t>
            </a:r>
            <a:endParaRPr lang="en-US" sz="1400" dirty="0">
              <a:latin typeface="Tahoma"/>
              <a:cs typeface="Tahoma"/>
            </a:endParaRPr>
          </a:p>
        </p:txBody>
      </p:sp>
      <p:pic>
        <p:nvPicPr>
          <p:cNvPr id="69" name="Picture 68">
            <a:extLst>
              <a:ext uri="{FF2B5EF4-FFF2-40B4-BE49-F238E27FC236}">
                <a16:creationId xmlns:a16="http://schemas.microsoft.com/office/drawing/2014/main" id="{C5CBC1DA-6253-4022-8F46-33D0351B3172}"/>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843629" y="407034"/>
            <a:ext cx="3045333" cy="345143"/>
          </a:xfrm>
          <a:prstGeom prst="rect">
            <a:avLst/>
          </a:prstGeom>
        </p:spPr>
      </p:pic>
      <p:pic>
        <p:nvPicPr>
          <p:cNvPr id="21" name="Picture 20">
            <a:extLst>
              <a:ext uri="{FF2B5EF4-FFF2-40B4-BE49-F238E27FC236}">
                <a16:creationId xmlns:a16="http://schemas.microsoft.com/office/drawing/2014/main" id="{61FFA418-BC77-4240-AB4B-1445935315A2}"/>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17215" y="877536"/>
            <a:ext cx="2041906" cy="199620"/>
          </a:xfrm>
          <a:prstGeom prst="rect">
            <a:avLst/>
          </a:prstGeom>
        </p:spPr>
      </p:pic>
      <p:pic>
        <p:nvPicPr>
          <p:cNvPr id="23" name="Picture 22">
            <a:extLst>
              <a:ext uri="{FF2B5EF4-FFF2-40B4-BE49-F238E27FC236}">
                <a16:creationId xmlns:a16="http://schemas.microsoft.com/office/drawing/2014/main" id="{177E5879-7129-4F21-B271-7E2AA5AB6DFE}"/>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217215" y="1179074"/>
            <a:ext cx="937905" cy="94476"/>
          </a:xfrm>
          <a:prstGeom prst="rect">
            <a:avLst/>
          </a:prstGeom>
        </p:spPr>
      </p:pic>
      <p:pic>
        <p:nvPicPr>
          <p:cNvPr id="27" name="Picture 26">
            <a:extLst>
              <a:ext uri="{FF2B5EF4-FFF2-40B4-BE49-F238E27FC236}">
                <a16:creationId xmlns:a16="http://schemas.microsoft.com/office/drawing/2014/main" id="{4526E9D8-CC92-4F64-8DDF-F60DBF4E9CA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238168" y="1112407"/>
            <a:ext cx="3055239" cy="227810"/>
          </a:xfrm>
          <a:prstGeom prst="rect">
            <a:avLst/>
          </a:prstGeom>
        </p:spPr>
      </p:pic>
      <p:pic>
        <p:nvPicPr>
          <p:cNvPr id="28" name="Picture 27">
            <a:extLst>
              <a:ext uri="{FF2B5EF4-FFF2-40B4-BE49-F238E27FC236}">
                <a16:creationId xmlns:a16="http://schemas.microsoft.com/office/drawing/2014/main" id="{7CBEB517-70B3-4304-AC6C-827ADE615676}"/>
              </a:ext>
            </a:extLst>
          </p:cNvPr>
          <p:cNvPicPr>
            <a:picLocks noChangeAspect="1"/>
          </p:cNvPicPr>
          <p:nvPr/>
        </p:nvPicPr>
        <p:blipFill>
          <a:blip r:embed="rId21"/>
          <a:stretch>
            <a:fillRect/>
          </a:stretch>
        </p:blipFill>
        <p:spPr>
          <a:xfrm>
            <a:off x="152340" y="1693834"/>
            <a:ext cx="1493300" cy="1575393"/>
          </a:xfrm>
          <a:prstGeom prst="rect">
            <a:avLst/>
          </a:prstGeom>
        </p:spPr>
      </p:pic>
      <p:pic>
        <p:nvPicPr>
          <p:cNvPr id="30" name="Picture 29">
            <a:extLst>
              <a:ext uri="{FF2B5EF4-FFF2-40B4-BE49-F238E27FC236}">
                <a16:creationId xmlns:a16="http://schemas.microsoft.com/office/drawing/2014/main" id="{4D534AB3-F9FE-4DF7-8A94-E92DD452CF0B}"/>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220263" y="1403173"/>
            <a:ext cx="934857" cy="128000"/>
          </a:xfrm>
          <a:prstGeom prst="rect">
            <a:avLst/>
          </a:prstGeom>
        </p:spPr>
      </p:pic>
      <p:pic>
        <p:nvPicPr>
          <p:cNvPr id="32" name="Picture 31">
            <a:extLst>
              <a:ext uri="{FF2B5EF4-FFF2-40B4-BE49-F238E27FC236}">
                <a16:creationId xmlns:a16="http://schemas.microsoft.com/office/drawing/2014/main" id="{C49331B8-1C50-4D03-86DC-FB9DB8E0502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3398" b="91748" l="0" r="89109">
                        <a14:foregroundMark x1="41584" y1="20388" x2="90099" y2="47087"/>
                        <a14:foregroundMark x1="90099" y1="47087" x2="62376" y2="80583"/>
                        <a14:foregroundMark x1="62376" y1="80583" x2="4950" y2="58252"/>
                        <a14:foregroundMark x1="4950" y1="58252" x2="1980" y2="9223"/>
                        <a14:foregroundMark x1="1980" y1="9223" x2="1980" y2="9709"/>
                        <a14:foregroundMark x1="25743" y1="5825" x2="990" y2="3883"/>
                        <a14:foregroundMark x1="34653" y1="88835" x2="47525" y2="84951"/>
                        <a14:foregroundMark x1="16832" y1="91748" x2="990" y2="91748"/>
                        <a14:foregroundMark x1="2970" y1="4854" x2="2970" y2="4854"/>
                        <a14:foregroundMark x1="2970" y1="2913" x2="2970" y2="2913"/>
                      </a14:backgroundRemoval>
                    </a14:imgEffect>
                  </a14:imgLayer>
                </a14:imgProps>
              </a:ext>
            </a:extLst>
          </a:blip>
          <a:stretch>
            <a:fillRect/>
          </a:stretch>
        </p:blipFill>
        <p:spPr>
          <a:xfrm>
            <a:off x="887233" y="1823832"/>
            <a:ext cx="701869" cy="1431535"/>
          </a:xfrm>
          <a:prstGeom prst="rect">
            <a:avLst/>
          </a:prstGeom>
        </p:spPr>
      </p:pic>
      <p:sp>
        <p:nvSpPr>
          <p:cNvPr id="33" name="Arrow: Curved Up 32">
            <a:extLst>
              <a:ext uri="{FF2B5EF4-FFF2-40B4-BE49-F238E27FC236}">
                <a16:creationId xmlns:a16="http://schemas.microsoft.com/office/drawing/2014/main" id="{26066705-A4FE-4CE6-81C3-1549F336EBB8}"/>
              </a:ext>
            </a:extLst>
          </p:cNvPr>
          <p:cNvSpPr/>
          <p:nvPr/>
        </p:nvSpPr>
        <p:spPr>
          <a:xfrm rot="16200000">
            <a:off x="693054" y="2190857"/>
            <a:ext cx="981947" cy="585265"/>
          </a:xfrm>
          <a:prstGeom prst="curvedUp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0FC76B4F-BD4F-4DD6-8B0D-A5D3C3CF6855}"/>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1229781" y="1375468"/>
            <a:ext cx="738285" cy="234666"/>
          </a:xfrm>
          <a:prstGeom prst="rect">
            <a:avLst/>
          </a:prstGeom>
        </p:spPr>
      </p:pic>
      <p:pic>
        <p:nvPicPr>
          <p:cNvPr id="41" name="Picture 40">
            <a:extLst>
              <a:ext uri="{FF2B5EF4-FFF2-40B4-BE49-F238E27FC236}">
                <a16:creationId xmlns:a16="http://schemas.microsoft.com/office/drawing/2014/main" id="{1FF56F33-81B3-48BA-B2FF-647E09351492}"/>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2026555" y="1436041"/>
            <a:ext cx="571428" cy="107429"/>
          </a:xfrm>
          <a:prstGeom prst="rect">
            <a:avLst/>
          </a:prstGeom>
        </p:spPr>
      </p:pic>
      <p:pic>
        <p:nvPicPr>
          <p:cNvPr id="43" name="Picture 42">
            <a:extLst>
              <a:ext uri="{FF2B5EF4-FFF2-40B4-BE49-F238E27FC236}">
                <a16:creationId xmlns:a16="http://schemas.microsoft.com/office/drawing/2014/main" id="{D98AF727-BFBE-41B4-AE70-B07174CC3FE2}"/>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1780004" y="1634036"/>
            <a:ext cx="2350476" cy="234667"/>
          </a:xfrm>
          <a:prstGeom prst="rect">
            <a:avLst/>
          </a:prstGeom>
        </p:spPr>
      </p:pic>
      <p:pic>
        <p:nvPicPr>
          <p:cNvPr id="47" name="Picture 46">
            <a:extLst>
              <a:ext uri="{FF2B5EF4-FFF2-40B4-BE49-F238E27FC236}">
                <a16:creationId xmlns:a16="http://schemas.microsoft.com/office/drawing/2014/main" id="{B3E6598A-CDB5-468F-84A1-C6409CF2F37B}"/>
              </a:ext>
            </a:extLst>
          </p:cNvPr>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1764732" y="1842267"/>
            <a:ext cx="2667428" cy="234667"/>
          </a:xfrm>
          <a:prstGeom prst="rect">
            <a:avLst/>
          </a:prstGeom>
        </p:spPr>
      </p:pic>
      <p:pic>
        <p:nvPicPr>
          <p:cNvPr id="51" name="Picture 50">
            <a:extLst>
              <a:ext uri="{FF2B5EF4-FFF2-40B4-BE49-F238E27FC236}">
                <a16:creationId xmlns:a16="http://schemas.microsoft.com/office/drawing/2014/main" id="{8981963E-6408-4DB1-8C97-B007DB378FF5}"/>
              </a:ext>
            </a:extLst>
          </p:cNvPr>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1823921" y="2077948"/>
            <a:ext cx="2513523" cy="128000"/>
          </a:xfrm>
          <a:prstGeom prst="rect">
            <a:avLst/>
          </a:prstGeom>
        </p:spPr>
      </p:pic>
      <p:pic>
        <p:nvPicPr>
          <p:cNvPr id="53" name="Picture 52">
            <a:extLst>
              <a:ext uri="{FF2B5EF4-FFF2-40B4-BE49-F238E27FC236}">
                <a16:creationId xmlns:a16="http://schemas.microsoft.com/office/drawing/2014/main" id="{EBEA125D-E2D8-4462-9DC5-BD450A91AEB7}"/>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1723699" y="2232864"/>
            <a:ext cx="2841143" cy="128000"/>
          </a:xfrm>
          <a:prstGeom prst="rect">
            <a:avLst/>
          </a:prstGeom>
        </p:spPr>
      </p:pic>
      <p:pic>
        <p:nvPicPr>
          <p:cNvPr id="57" name="Picture 56">
            <a:extLst>
              <a:ext uri="{FF2B5EF4-FFF2-40B4-BE49-F238E27FC236}">
                <a16:creationId xmlns:a16="http://schemas.microsoft.com/office/drawing/2014/main" id="{59729484-451A-4BA2-AC3E-B864D3DAFB38}"/>
              </a:ext>
            </a:extLst>
          </p:cNvPr>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1820077" y="2384967"/>
            <a:ext cx="2599619" cy="160000"/>
          </a:xfrm>
          <a:prstGeom prst="rect">
            <a:avLst/>
          </a:prstGeom>
        </p:spPr>
      </p:pic>
      <p:pic>
        <p:nvPicPr>
          <p:cNvPr id="59" name="Picture 58">
            <a:extLst>
              <a:ext uri="{FF2B5EF4-FFF2-40B4-BE49-F238E27FC236}">
                <a16:creationId xmlns:a16="http://schemas.microsoft.com/office/drawing/2014/main" id="{803611D1-D770-492B-B69A-70B6E5F5F3F0}"/>
              </a:ext>
            </a:extLst>
          </p:cNvPr>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1820077" y="2559561"/>
            <a:ext cx="2502095" cy="128000"/>
          </a:xfrm>
          <a:prstGeom prst="rect">
            <a:avLst/>
          </a:prstGeom>
        </p:spPr>
      </p:pic>
      <p:pic>
        <p:nvPicPr>
          <p:cNvPr id="77" name="Picture 76">
            <a:extLst>
              <a:ext uri="{FF2B5EF4-FFF2-40B4-BE49-F238E27FC236}">
                <a16:creationId xmlns:a16="http://schemas.microsoft.com/office/drawing/2014/main" id="{D69FA8FD-8011-4AC0-8CDD-612B218F71B3}"/>
              </a:ext>
            </a:extLst>
          </p:cNvPr>
          <p:cNvPicPr>
            <a:picLocks noChangeAspect="1"/>
          </p:cNvPicPr>
          <p:nvPr>
            <p:custDataLst>
              <p:tags r:id="rId14"/>
            </p:custDataLst>
          </p:nvPr>
        </p:nvPicPr>
        <p:blipFill>
          <a:blip r:embed="rId33" cstate="print">
            <a:extLst>
              <a:ext uri="{28A0092B-C50C-407E-A947-70E740481C1C}">
                <a14:useLocalDpi xmlns:a14="http://schemas.microsoft.com/office/drawing/2010/main" val="0"/>
              </a:ext>
            </a:extLst>
          </a:blip>
          <a:stretch>
            <a:fillRect/>
          </a:stretch>
        </p:blipFill>
        <p:spPr>
          <a:xfrm>
            <a:off x="1644843" y="2749982"/>
            <a:ext cx="2826895" cy="362057"/>
          </a:xfrm>
          <a:prstGeom prst="rect">
            <a:avLst/>
          </a:prstGeom>
        </p:spPr>
      </p:pic>
      <p:cxnSp>
        <p:nvCxnSpPr>
          <p:cNvPr id="78" name="Straight Arrow Connector 77">
            <a:extLst>
              <a:ext uri="{FF2B5EF4-FFF2-40B4-BE49-F238E27FC236}">
                <a16:creationId xmlns:a16="http://schemas.microsoft.com/office/drawing/2014/main" id="{0A199E43-EE2D-4280-B0F8-09DB7725DE32}"/>
              </a:ext>
            </a:extLst>
          </p:cNvPr>
          <p:cNvCxnSpPr>
            <a:cxnSpLocks/>
          </p:cNvCxnSpPr>
          <p:nvPr/>
        </p:nvCxnSpPr>
        <p:spPr>
          <a:xfrm flipV="1">
            <a:off x="888476" y="2067551"/>
            <a:ext cx="502174" cy="4498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60967705"/>
      </p:ext>
    </p:extLst>
  </p:cSld>
  <p:clrMapOvr>
    <a:masterClrMapping/>
  </p:clrMapOvr>
  <p:transition>
    <p:cut/>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1"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148</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Polar (example 3)</a:t>
            </a:r>
            <a:endParaRPr lang="en-US" sz="1400" dirty="0">
              <a:latin typeface="Tahoma"/>
              <a:cs typeface="Tahoma"/>
            </a:endParaRPr>
          </a:p>
        </p:txBody>
      </p:sp>
      <p:pic>
        <p:nvPicPr>
          <p:cNvPr id="17" name="Picture 16">
            <a:extLst>
              <a:ext uri="{FF2B5EF4-FFF2-40B4-BE49-F238E27FC236}">
                <a16:creationId xmlns:a16="http://schemas.microsoft.com/office/drawing/2014/main" id="{62614DF1-5DE7-4E92-AD7D-D28F9BF1B48A}"/>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395628" y="417675"/>
            <a:ext cx="3642667" cy="128000"/>
          </a:xfrm>
          <a:prstGeom prst="rect">
            <a:avLst/>
          </a:prstGeom>
        </p:spPr>
      </p:pic>
      <p:pic>
        <p:nvPicPr>
          <p:cNvPr id="23" name="Picture 22">
            <a:extLst>
              <a:ext uri="{FF2B5EF4-FFF2-40B4-BE49-F238E27FC236}">
                <a16:creationId xmlns:a16="http://schemas.microsoft.com/office/drawing/2014/main" id="{F3931297-F451-4F80-B89B-3A2D997E98EA}"/>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95300" y="584890"/>
            <a:ext cx="3871999" cy="147810"/>
          </a:xfrm>
          <a:prstGeom prst="rect">
            <a:avLst/>
          </a:prstGeom>
        </p:spPr>
      </p:pic>
      <p:pic>
        <p:nvPicPr>
          <p:cNvPr id="25" name="Picture 24">
            <a:extLst>
              <a:ext uri="{FF2B5EF4-FFF2-40B4-BE49-F238E27FC236}">
                <a16:creationId xmlns:a16="http://schemas.microsoft.com/office/drawing/2014/main" id="{040E504E-84C9-43F0-BCAE-0FD00DCD36FA}"/>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95300" y="789621"/>
            <a:ext cx="3515428" cy="160000"/>
          </a:xfrm>
          <a:prstGeom prst="rect">
            <a:avLst/>
          </a:prstGeom>
        </p:spPr>
      </p:pic>
      <p:pic>
        <p:nvPicPr>
          <p:cNvPr id="26" name="Picture 25">
            <a:extLst>
              <a:ext uri="{FF2B5EF4-FFF2-40B4-BE49-F238E27FC236}">
                <a16:creationId xmlns:a16="http://schemas.microsoft.com/office/drawing/2014/main" id="{1EB21BB2-2DFE-44FC-9548-D91C27901CBD}"/>
              </a:ext>
            </a:extLst>
          </p:cNvPr>
          <p:cNvPicPr>
            <a:picLocks noChangeAspect="1"/>
          </p:cNvPicPr>
          <p:nvPr/>
        </p:nvPicPr>
        <p:blipFill>
          <a:blip r:embed="rId25"/>
          <a:stretch>
            <a:fillRect/>
          </a:stretch>
        </p:blipFill>
        <p:spPr>
          <a:xfrm>
            <a:off x="71559" y="1743452"/>
            <a:ext cx="1234775" cy="1266931"/>
          </a:xfrm>
          <a:prstGeom prst="rect">
            <a:avLst/>
          </a:prstGeom>
        </p:spPr>
      </p:pic>
      <p:pic>
        <p:nvPicPr>
          <p:cNvPr id="27" name="Picture 26">
            <a:extLst>
              <a:ext uri="{FF2B5EF4-FFF2-40B4-BE49-F238E27FC236}">
                <a16:creationId xmlns:a16="http://schemas.microsoft.com/office/drawing/2014/main" id="{EFBC9730-7AD0-4718-8744-44F33E4EE4DD}"/>
              </a:ext>
            </a:extLst>
          </p:cNvPr>
          <p:cNvPicPr>
            <a:picLocks noChangeAspect="1"/>
          </p:cNvPicPr>
          <p:nvPr/>
        </p:nvPicPr>
        <p:blipFill>
          <a:blip r:embed="rId26"/>
          <a:stretch>
            <a:fillRect/>
          </a:stretch>
        </p:blipFill>
        <p:spPr>
          <a:xfrm>
            <a:off x="263570" y="2996078"/>
            <a:ext cx="885825" cy="201324"/>
          </a:xfrm>
          <a:prstGeom prst="rect">
            <a:avLst/>
          </a:prstGeom>
        </p:spPr>
      </p:pic>
      <p:pic>
        <p:nvPicPr>
          <p:cNvPr id="40" name="Picture 39">
            <a:extLst>
              <a:ext uri="{FF2B5EF4-FFF2-40B4-BE49-F238E27FC236}">
                <a16:creationId xmlns:a16="http://schemas.microsoft.com/office/drawing/2014/main" id="{946D3813-E00A-4F71-A91D-77C448504EE1}"/>
              </a:ext>
            </a:extLst>
          </p:cNvPr>
          <p:cNvPicPr>
            <a:picLocks noChangeAspect="1"/>
          </p:cNvPicPr>
          <p:nvPr>
            <p:custDataLst>
              <p:tags r:id="rId4"/>
            </p:custDataLst>
          </p:nvPr>
        </p:nvPicPr>
        <p:blipFill>
          <a:blip r:embed="rId27" cstate="print">
            <a:extLst>
              <a:ext uri="{28A0092B-C50C-407E-A947-70E740481C1C}">
                <a14:useLocalDpi xmlns:a14="http://schemas.microsoft.com/office/drawing/2010/main" val="0"/>
              </a:ext>
            </a:extLst>
          </a:blip>
          <a:stretch>
            <a:fillRect/>
          </a:stretch>
        </p:blipFill>
        <p:spPr>
          <a:xfrm>
            <a:off x="95300" y="1046146"/>
            <a:ext cx="2108191" cy="128000"/>
          </a:xfrm>
          <a:prstGeom prst="rect">
            <a:avLst/>
          </a:prstGeom>
        </p:spPr>
      </p:pic>
      <p:pic>
        <p:nvPicPr>
          <p:cNvPr id="33" name="Picture 32">
            <a:extLst>
              <a:ext uri="{FF2B5EF4-FFF2-40B4-BE49-F238E27FC236}">
                <a16:creationId xmlns:a16="http://schemas.microsoft.com/office/drawing/2014/main" id="{2C5F30F0-9A2B-44C6-A6CA-8E054EE99AA1}"/>
              </a:ext>
            </a:extLst>
          </p:cNvPr>
          <p:cNvPicPr>
            <a:picLocks noChangeAspect="1"/>
          </p:cNvPicPr>
          <p:nvPr>
            <p:custDataLst>
              <p:tags r:id="rId5"/>
            </p:custDataLst>
          </p:nvPr>
        </p:nvPicPr>
        <p:blipFill>
          <a:blip r:embed="rId28" cstate="print">
            <a:extLst>
              <a:ext uri="{28A0092B-C50C-407E-A947-70E740481C1C}">
                <a14:useLocalDpi xmlns:a14="http://schemas.microsoft.com/office/drawing/2010/main" val="0"/>
              </a:ext>
            </a:extLst>
          </a:blip>
          <a:stretch>
            <a:fillRect/>
          </a:stretch>
        </p:blipFill>
        <p:spPr>
          <a:xfrm>
            <a:off x="2265858" y="1061766"/>
            <a:ext cx="806094" cy="108191"/>
          </a:xfrm>
          <a:prstGeom prst="rect">
            <a:avLst/>
          </a:prstGeom>
        </p:spPr>
      </p:pic>
      <p:pic>
        <p:nvPicPr>
          <p:cNvPr id="62" name="Picture 61">
            <a:extLst>
              <a:ext uri="{FF2B5EF4-FFF2-40B4-BE49-F238E27FC236}">
                <a16:creationId xmlns:a16="http://schemas.microsoft.com/office/drawing/2014/main" id="{153A2EDA-4ACA-417F-8365-A01C80FD43E8}"/>
              </a:ext>
            </a:extLst>
          </p:cNvPr>
          <p:cNvPicPr>
            <a:picLocks noChangeAspect="1"/>
          </p:cNvPicPr>
          <p:nvPr>
            <p:custDataLst>
              <p:tags r:id="rId6"/>
            </p:custDataLst>
          </p:nvPr>
        </p:nvPicPr>
        <p:blipFill>
          <a:blip r:embed="rId29" cstate="print">
            <a:extLst>
              <a:ext uri="{28A0092B-C50C-407E-A947-70E740481C1C}">
                <a14:useLocalDpi xmlns:a14="http://schemas.microsoft.com/office/drawing/2010/main" val="0"/>
              </a:ext>
            </a:extLst>
          </a:blip>
          <a:stretch>
            <a:fillRect/>
          </a:stretch>
        </p:blipFill>
        <p:spPr>
          <a:xfrm>
            <a:off x="2833155" y="1711543"/>
            <a:ext cx="620190" cy="109714"/>
          </a:xfrm>
          <a:prstGeom prst="rect">
            <a:avLst/>
          </a:prstGeom>
        </p:spPr>
      </p:pic>
      <p:pic>
        <p:nvPicPr>
          <p:cNvPr id="46" name="Picture 45">
            <a:extLst>
              <a:ext uri="{FF2B5EF4-FFF2-40B4-BE49-F238E27FC236}">
                <a16:creationId xmlns:a16="http://schemas.microsoft.com/office/drawing/2014/main" id="{34B548BD-6754-4CCD-8D75-0BD42B4C08B9}"/>
              </a:ext>
            </a:extLst>
          </p:cNvPr>
          <p:cNvPicPr>
            <a:picLocks noChangeAspect="1"/>
          </p:cNvPicPr>
          <p:nvPr>
            <p:custDataLst>
              <p:tags r:id="rId7"/>
            </p:custDataLst>
          </p:nvPr>
        </p:nvPicPr>
        <p:blipFill>
          <a:blip r:embed="rId30" cstate="print">
            <a:extLst>
              <a:ext uri="{28A0092B-C50C-407E-A947-70E740481C1C}">
                <a14:useLocalDpi xmlns:a14="http://schemas.microsoft.com/office/drawing/2010/main" val="0"/>
              </a:ext>
            </a:extLst>
          </a:blip>
          <a:stretch>
            <a:fillRect/>
          </a:stretch>
        </p:blipFill>
        <p:spPr>
          <a:xfrm>
            <a:off x="95300" y="1347455"/>
            <a:ext cx="767238" cy="258286"/>
          </a:xfrm>
          <a:prstGeom prst="rect">
            <a:avLst/>
          </a:prstGeom>
        </p:spPr>
      </p:pic>
      <p:pic>
        <p:nvPicPr>
          <p:cNvPr id="56" name="Picture 55">
            <a:extLst>
              <a:ext uri="{FF2B5EF4-FFF2-40B4-BE49-F238E27FC236}">
                <a16:creationId xmlns:a16="http://schemas.microsoft.com/office/drawing/2014/main" id="{9F1CFDD4-CD2D-4720-9658-A49768EBD028}"/>
              </a:ext>
            </a:extLst>
          </p:cNvPr>
          <p:cNvPicPr>
            <a:picLocks noChangeAspect="1"/>
          </p:cNvPicPr>
          <p:nvPr>
            <p:custDataLst>
              <p:tags r:id="rId8"/>
            </p:custDataLst>
          </p:nvPr>
        </p:nvPicPr>
        <p:blipFill>
          <a:blip r:embed="rId31" cstate="print">
            <a:extLst>
              <a:ext uri="{28A0092B-C50C-407E-A947-70E740481C1C}">
                <a14:useLocalDpi xmlns:a14="http://schemas.microsoft.com/office/drawing/2010/main" val="0"/>
              </a:ext>
            </a:extLst>
          </a:blip>
          <a:stretch>
            <a:fillRect/>
          </a:stretch>
        </p:blipFill>
        <p:spPr>
          <a:xfrm>
            <a:off x="1033526" y="1288055"/>
            <a:ext cx="2185141" cy="297905"/>
          </a:xfrm>
          <a:prstGeom prst="rect">
            <a:avLst/>
          </a:prstGeom>
        </p:spPr>
      </p:pic>
      <p:pic>
        <p:nvPicPr>
          <p:cNvPr id="58" name="Picture 57">
            <a:extLst>
              <a:ext uri="{FF2B5EF4-FFF2-40B4-BE49-F238E27FC236}">
                <a16:creationId xmlns:a16="http://schemas.microsoft.com/office/drawing/2014/main" id="{DBCFF493-DC08-4870-A2A3-DC0499A9C405}"/>
              </a:ext>
            </a:extLst>
          </p:cNvPr>
          <p:cNvPicPr>
            <a:picLocks noChangeAspect="1"/>
          </p:cNvPicPr>
          <p:nvPr>
            <p:custDataLst>
              <p:tags r:id="rId9"/>
            </p:custDataLst>
          </p:nvPr>
        </p:nvPicPr>
        <p:blipFill>
          <a:blip r:embed="rId32" cstate="print">
            <a:extLst>
              <a:ext uri="{28A0092B-C50C-407E-A947-70E740481C1C}">
                <a14:useLocalDpi xmlns:a14="http://schemas.microsoft.com/office/drawing/2010/main" val="0"/>
              </a:ext>
            </a:extLst>
          </a:blip>
          <a:stretch>
            <a:fillRect/>
          </a:stretch>
        </p:blipFill>
        <p:spPr>
          <a:xfrm>
            <a:off x="1671987" y="1726976"/>
            <a:ext cx="189714" cy="89905"/>
          </a:xfrm>
          <a:prstGeom prst="rect">
            <a:avLst/>
          </a:prstGeom>
        </p:spPr>
      </p:pic>
      <p:pic>
        <p:nvPicPr>
          <p:cNvPr id="60" name="Picture 59">
            <a:extLst>
              <a:ext uri="{FF2B5EF4-FFF2-40B4-BE49-F238E27FC236}">
                <a16:creationId xmlns:a16="http://schemas.microsoft.com/office/drawing/2014/main" id="{27AF2B22-A39B-4EC6-BC45-FDD36DA09776}"/>
              </a:ext>
            </a:extLst>
          </p:cNvPr>
          <p:cNvPicPr>
            <a:picLocks noChangeAspect="1"/>
          </p:cNvPicPr>
          <p:nvPr>
            <p:custDataLst>
              <p:tags r:id="rId10"/>
            </p:custDataLst>
          </p:nvPr>
        </p:nvPicPr>
        <p:blipFill>
          <a:blip r:embed="rId28" cstate="print">
            <a:extLst>
              <a:ext uri="{28A0092B-C50C-407E-A947-70E740481C1C}">
                <a14:useLocalDpi xmlns:a14="http://schemas.microsoft.com/office/drawing/2010/main" val="0"/>
              </a:ext>
            </a:extLst>
          </a:blip>
          <a:stretch>
            <a:fillRect/>
          </a:stretch>
        </p:blipFill>
        <p:spPr>
          <a:xfrm>
            <a:off x="1965184" y="1708713"/>
            <a:ext cx="806094" cy="108191"/>
          </a:xfrm>
          <a:prstGeom prst="rect">
            <a:avLst/>
          </a:prstGeom>
        </p:spPr>
      </p:pic>
      <p:pic>
        <p:nvPicPr>
          <p:cNvPr id="64" name="Picture 63">
            <a:extLst>
              <a:ext uri="{FF2B5EF4-FFF2-40B4-BE49-F238E27FC236}">
                <a16:creationId xmlns:a16="http://schemas.microsoft.com/office/drawing/2014/main" id="{6578593B-893F-4C58-AE12-4F41CD9D1678}"/>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1640681" y="1924394"/>
            <a:ext cx="767238" cy="258286"/>
          </a:xfrm>
          <a:prstGeom prst="rect">
            <a:avLst/>
          </a:prstGeom>
        </p:spPr>
      </p:pic>
      <p:pic>
        <p:nvPicPr>
          <p:cNvPr id="68" name="Picture 67">
            <a:extLst>
              <a:ext uri="{FF2B5EF4-FFF2-40B4-BE49-F238E27FC236}">
                <a16:creationId xmlns:a16="http://schemas.microsoft.com/office/drawing/2014/main" id="{3E01CCF5-8A00-4648-B322-E783BE113F2F}"/>
              </a:ext>
            </a:extLst>
          </p:cNvPr>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2444584" y="1874791"/>
            <a:ext cx="2017522" cy="291810"/>
          </a:xfrm>
          <a:prstGeom prst="rect">
            <a:avLst/>
          </a:prstGeom>
        </p:spPr>
      </p:pic>
      <p:pic>
        <p:nvPicPr>
          <p:cNvPr id="76" name="Picture 75">
            <a:extLst>
              <a:ext uri="{FF2B5EF4-FFF2-40B4-BE49-F238E27FC236}">
                <a16:creationId xmlns:a16="http://schemas.microsoft.com/office/drawing/2014/main" id="{868B0D1D-85A3-4E63-8AFA-305B93EEF4A6}"/>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1604213" y="2176335"/>
            <a:ext cx="1847619" cy="332191"/>
          </a:xfrm>
          <a:prstGeom prst="rect">
            <a:avLst/>
          </a:prstGeom>
        </p:spPr>
      </p:pic>
      <p:pic>
        <p:nvPicPr>
          <p:cNvPr id="80" name="Picture 79">
            <a:extLst>
              <a:ext uri="{FF2B5EF4-FFF2-40B4-BE49-F238E27FC236}">
                <a16:creationId xmlns:a16="http://schemas.microsoft.com/office/drawing/2014/main" id="{89E0AC84-FB9D-4668-8548-7B1497021326}"/>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340918" y="2533203"/>
            <a:ext cx="2876190" cy="128000"/>
          </a:xfrm>
          <a:prstGeom prst="rect">
            <a:avLst/>
          </a:prstGeom>
        </p:spPr>
      </p:pic>
      <p:pic>
        <p:nvPicPr>
          <p:cNvPr id="90" name="Picture 89">
            <a:extLst>
              <a:ext uri="{FF2B5EF4-FFF2-40B4-BE49-F238E27FC236}">
                <a16:creationId xmlns:a16="http://schemas.microsoft.com/office/drawing/2014/main" id="{7DFE0679-1D9C-4B9A-A183-77EDD269EF2E}"/>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1340766" y="2680813"/>
            <a:ext cx="2786285" cy="94476"/>
          </a:xfrm>
          <a:prstGeom prst="rect">
            <a:avLst/>
          </a:prstGeom>
        </p:spPr>
      </p:pic>
      <p:pic>
        <p:nvPicPr>
          <p:cNvPr id="92" name="Picture 91">
            <a:extLst>
              <a:ext uri="{FF2B5EF4-FFF2-40B4-BE49-F238E27FC236}">
                <a16:creationId xmlns:a16="http://schemas.microsoft.com/office/drawing/2014/main" id="{F3FF1C18-539D-4467-9472-DB4514A3BF9E}"/>
              </a:ext>
            </a:extLst>
          </p:cNvPr>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1340766" y="2815263"/>
            <a:ext cx="3224381" cy="128000"/>
          </a:xfrm>
          <a:prstGeom prst="rect">
            <a:avLst/>
          </a:prstGeom>
        </p:spPr>
      </p:pic>
      <p:pic>
        <p:nvPicPr>
          <p:cNvPr id="98" name="Picture 97">
            <a:extLst>
              <a:ext uri="{FF2B5EF4-FFF2-40B4-BE49-F238E27FC236}">
                <a16:creationId xmlns:a16="http://schemas.microsoft.com/office/drawing/2014/main" id="{E6E85A18-48FC-4757-89E7-49249C186EB0}"/>
              </a:ext>
            </a:extLst>
          </p:cNvPr>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1330075" y="2950444"/>
            <a:ext cx="2718476" cy="128000"/>
          </a:xfrm>
          <a:prstGeom prst="rect">
            <a:avLst/>
          </a:prstGeom>
        </p:spPr>
      </p:pic>
      <p:pic>
        <p:nvPicPr>
          <p:cNvPr id="100" name="Picture 99">
            <a:extLst>
              <a:ext uri="{FF2B5EF4-FFF2-40B4-BE49-F238E27FC236}">
                <a16:creationId xmlns:a16="http://schemas.microsoft.com/office/drawing/2014/main" id="{7336A0B7-D982-4A2D-9492-38F091CE33AC}"/>
              </a:ext>
            </a:extLst>
          </p:cNvPr>
          <p:cNvPicPr>
            <a:picLocks noChangeAspect="1"/>
          </p:cNvPicPr>
          <p:nvPr>
            <p:custDataLst>
              <p:tags r:id="rId18"/>
            </p:custDataLst>
          </p:nvPr>
        </p:nvPicPr>
        <p:blipFill>
          <a:blip r:embed="rId39" cstate="print">
            <a:extLst>
              <a:ext uri="{28A0092B-C50C-407E-A947-70E740481C1C}">
                <a14:useLocalDpi xmlns:a14="http://schemas.microsoft.com/office/drawing/2010/main" val="0"/>
              </a:ext>
            </a:extLst>
          </a:blip>
          <a:stretch>
            <a:fillRect/>
          </a:stretch>
        </p:blipFill>
        <p:spPr>
          <a:xfrm>
            <a:off x="1330075" y="3104185"/>
            <a:ext cx="1721904" cy="134095"/>
          </a:xfrm>
          <a:prstGeom prst="rect">
            <a:avLst/>
          </a:prstGeom>
        </p:spPr>
      </p:pic>
      <p:sp>
        <p:nvSpPr>
          <p:cNvPr id="102" name="Arrow: Curved Up 101">
            <a:extLst>
              <a:ext uri="{FF2B5EF4-FFF2-40B4-BE49-F238E27FC236}">
                <a16:creationId xmlns:a16="http://schemas.microsoft.com/office/drawing/2014/main" id="{76A64F3C-216B-41CC-BFE4-B6E5B8FCD97A}"/>
              </a:ext>
            </a:extLst>
          </p:cNvPr>
          <p:cNvSpPr/>
          <p:nvPr/>
        </p:nvSpPr>
        <p:spPr>
          <a:xfrm rot="10800000">
            <a:off x="245713" y="1841473"/>
            <a:ext cx="841007" cy="500957"/>
          </a:xfrm>
          <a:prstGeom prst="curved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3" name="Straight Arrow Connector 102">
            <a:extLst>
              <a:ext uri="{FF2B5EF4-FFF2-40B4-BE49-F238E27FC236}">
                <a16:creationId xmlns:a16="http://schemas.microsoft.com/office/drawing/2014/main" id="{7BD40299-444D-46E7-A82C-94420F7FD591}"/>
              </a:ext>
            </a:extLst>
          </p:cNvPr>
          <p:cNvCxnSpPr>
            <a:cxnSpLocks/>
          </p:cNvCxnSpPr>
          <p:nvPr/>
        </p:nvCxnSpPr>
        <p:spPr>
          <a:xfrm flipV="1">
            <a:off x="134137" y="1881064"/>
            <a:ext cx="874318" cy="4815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F219B9B9-DCC3-472B-9D60-1E24844BB294}"/>
              </a:ext>
            </a:extLst>
          </p:cNvPr>
          <p:cNvPicPr>
            <a:picLocks noChangeAspect="1"/>
          </p:cNvPicPr>
          <p:nvPr>
            <p:custDataLst>
              <p:tags r:id="rId19"/>
            </p:custDataLst>
          </p:nvPr>
        </p:nvPicPr>
        <p:blipFill>
          <a:blip r:embed="rId40" cstate="print">
            <a:extLst>
              <a:ext uri="{28A0092B-C50C-407E-A947-70E740481C1C}">
                <a14:useLocalDpi xmlns:a14="http://schemas.microsoft.com/office/drawing/2010/main" val="0"/>
              </a:ext>
            </a:extLst>
          </a:blip>
          <a:stretch>
            <a:fillRect/>
          </a:stretch>
        </p:blipFill>
        <p:spPr>
          <a:xfrm>
            <a:off x="3108680" y="1014292"/>
            <a:ext cx="592811" cy="234666"/>
          </a:xfrm>
          <a:prstGeom prst="rect">
            <a:avLst/>
          </a:prstGeom>
        </p:spPr>
      </p:pic>
    </p:spTree>
    <p:extLst>
      <p:ext uri="{BB962C8B-B14F-4D97-AF65-F5344CB8AC3E}">
        <p14:creationId xmlns:p14="http://schemas.microsoft.com/office/powerpoint/2010/main" val="3438311869"/>
      </p:ext>
    </p:extLst>
  </p:cSld>
  <p:clrMapOvr>
    <a:masterClrMapping/>
  </p:clrMapOvr>
  <p:transition>
    <p:cu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7"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149</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rgbClr val="FFFFFF"/>
                </a:solidFill>
                <a:latin typeface="Tahoma"/>
                <a:cs typeface="Tahoma"/>
              </a:rPr>
              <a:t> Polar (example 3, cont.)</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15" name="Picture 14">
            <a:extLst>
              <a:ext uri="{FF2B5EF4-FFF2-40B4-BE49-F238E27FC236}">
                <a16:creationId xmlns:a16="http://schemas.microsoft.com/office/drawing/2014/main" id="{3CD0B578-4511-4F71-BC2C-BCE189C22B2B}"/>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83627" y="475454"/>
            <a:ext cx="2120381" cy="128000"/>
          </a:xfrm>
          <a:prstGeom prst="rect">
            <a:avLst/>
          </a:prstGeom>
        </p:spPr>
      </p:pic>
      <p:pic>
        <p:nvPicPr>
          <p:cNvPr id="16" name="Picture 15">
            <a:extLst>
              <a:ext uri="{FF2B5EF4-FFF2-40B4-BE49-F238E27FC236}">
                <a16:creationId xmlns:a16="http://schemas.microsoft.com/office/drawing/2014/main" id="{10C46324-4ED4-4168-B9FF-DBB3448154D0}"/>
              </a:ext>
            </a:extLst>
          </p:cNvPr>
          <p:cNvPicPr>
            <a:picLocks noChangeAspect="1"/>
          </p:cNvPicPr>
          <p:nvPr/>
        </p:nvPicPr>
        <p:blipFill>
          <a:blip r:embed="rId19"/>
          <a:stretch>
            <a:fillRect/>
          </a:stretch>
        </p:blipFill>
        <p:spPr>
          <a:xfrm>
            <a:off x="183627" y="605870"/>
            <a:ext cx="1234775" cy="1266931"/>
          </a:xfrm>
          <a:prstGeom prst="rect">
            <a:avLst/>
          </a:prstGeom>
        </p:spPr>
      </p:pic>
      <p:pic>
        <p:nvPicPr>
          <p:cNvPr id="17" name="Picture 16">
            <a:extLst>
              <a:ext uri="{FF2B5EF4-FFF2-40B4-BE49-F238E27FC236}">
                <a16:creationId xmlns:a16="http://schemas.microsoft.com/office/drawing/2014/main" id="{56A0BFC2-2917-4FF7-8A94-BEDAC3C91001}"/>
              </a:ext>
            </a:extLst>
          </p:cNvPr>
          <p:cNvPicPr>
            <a:picLocks noChangeAspect="1"/>
          </p:cNvPicPr>
          <p:nvPr/>
        </p:nvPicPr>
        <p:blipFill>
          <a:blip r:embed="rId20"/>
          <a:stretch>
            <a:fillRect/>
          </a:stretch>
        </p:blipFill>
        <p:spPr>
          <a:xfrm>
            <a:off x="375638" y="1858496"/>
            <a:ext cx="885825" cy="201324"/>
          </a:xfrm>
          <a:prstGeom prst="rect">
            <a:avLst/>
          </a:prstGeom>
        </p:spPr>
      </p:pic>
      <p:sp>
        <p:nvSpPr>
          <p:cNvPr id="18" name="Arrow: Curved Up 17">
            <a:extLst>
              <a:ext uri="{FF2B5EF4-FFF2-40B4-BE49-F238E27FC236}">
                <a16:creationId xmlns:a16="http://schemas.microsoft.com/office/drawing/2014/main" id="{493D08BE-6A5F-41E0-BC35-AA9A39B78B68}"/>
              </a:ext>
            </a:extLst>
          </p:cNvPr>
          <p:cNvSpPr/>
          <p:nvPr/>
        </p:nvSpPr>
        <p:spPr>
          <a:xfrm rot="10800000">
            <a:off x="357781" y="703891"/>
            <a:ext cx="841007" cy="500957"/>
          </a:xfrm>
          <a:prstGeom prst="curved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Arrow Connector 18">
            <a:extLst>
              <a:ext uri="{FF2B5EF4-FFF2-40B4-BE49-F238E27FC236}">
                <a16:creationId xmlns:a16="http://schemas.microsoft.com/office/drawing/2014/main" id="{3747B77E-BC8F-4E6A-A744-9A759B3B5C72}"/>
              </a:ext>
            </a:extLst>
          </p:cNvPr>
          <p:cNvCxnSpPr>
            <a:cxnSpLocks/>
          </p:cNvCxnSpPr>
          <p:nvPr/>
        </p:nvCxnSpPr>
        <p:spPr>
          <a:xfrm flipV="1">
            <a:off x="246205" y="743482"/>
            <a:ext cx="874318" cy="4815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1" name="Picture 20">
            <a:extLst>
              <a:ext uri="{FF2B5EF4-FFF2-40B4-BE49-F238E27FC236}">
                <a16:creationId xmlns:a16="http://schemas.microsoft.com/office/drawing/2014/main" id="{8E7420D1-2A90-478E-AC05-C22606F4D64E}"/>
              </a:ext>
            </a:extLst>
          </p:cNvPr>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2489531" y="654353"/>
            <a:ext cx="566857" cy="92190"/>
          </a:xfrm>
          <a:prstGeom prst="rect">
            <a:avLst/>
          </a:prstGeom>
        </p:spPr>
      </p:pic>
      <p:pic>
        <p:nvPicPr>
          <p:cNvPr id="23" name="Picture 22">
            <a:extLst>
              <a:ext uri="{FF2B5EF4-FFF2-40B4-BE49-F238E27FC236}">
                <a16:creationId xmlns:a16="http://schemas.microsoft.com/office/drawing/2014/main" id="{C0E91642-647E-4B6F-A3F1-26AA4715646D}"/>
              </a:ext>
            </a:extLst>
          </p:cNvPr>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1637449" y="653210"/>
            <a:ext cx="717714" cy="94476"/>
          </a:xfrm>
          <a:prstGeom prst="rect">
            <a:avLst/>
          </a:prstGeom>
        </p:spPr>
      </p:pic>
      <p:pic>
        <p:nvPicPr>
          <p:cNvPr id="32" name="Picture 31">
            <a:extLst>
              <a:ext uri="{FF2B5EF4-FFF2-40B4-BE49-F238E27FC236}">
                <a16:creationId xmlns:a16="http://schemas.microsoft.com/office/drawing/2014/main" id="{319E2986-84E8-4550-9C73-6897E7800CC3}"/>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1833532" y="806944"/>
            <a:ext cx="1222856" cy="93714"/>
          </a:xfrm>
          <a:prstGeom prst="rect">
            <a:avLst/>
          </a:prstGeom>
        </p:spPr>
      </p:pic>
      <p:sp>
        <p:nvSpPr>
          <p:cNvPr id="26" name="Oval 25">
            <a:extLst>
              <a:ext uri="{FF2B5EF4-FFF2-40B4-BE49-F238E27FC236}">
                <a16:creationId xmlns:a16="http://schemas.microsoft.com/office/drawing/2014/main" id="{B3FE8C78-B436-4FB3-811B-60A53A76859D}"/>
              </a:ext>
            </a:extLst>
          </p:cNvPr>
          <p:cNvSpPr/>
          <p:nvPr/>
        </p:nvSpPr>
        <p:spPr>
          <a:xfrm>
            <a:off x="1304655" y="1183911"/>
            <a:ext cx="113747" cy="937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C9243FC-7ED6-4308-BA29-3BF57E98E0D7}"/>
              </a:ext>
            </a:extLst>
          </p:cNvPr>
          <p:cNvSpPr/>
          <p:nvPr/>
        </p:nvSpPr>
        <p:spPr>
          <a:xfrm>
            <a:off x="3086376" y="806944"/>
            <a:ext cx="113747" cy="937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43C0029C-B59C-480E-AB8B-7C6F64473FC6}"/>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1826200" y="984256"/>
            <a:ext cx="1282285" cy="234666"/>
          </a:xfrm>
          <a:prstGeom prst="rect">
            <a:avLst/>
          </a:prstGeom>
        </p:spPr>
      </p:pic>
      <p:sp>
        <p:nvSpPr>
          <p:cNvPr id="38" name="Oval 37">
            <a:extLst>
              <a:ext uri="{FF2B5EF4-FFF2-40B4-BE49-F238E27FC236}">
                <a16:creationId xmlns:a16="http://schemas.microsoft.com/office/drawing/2014/main" id="{52422825-9A14-4476-B00F-6C1E66B80F67}"/>
              </a:ext>
            </a:extLst>
          </p:cNvPr>
          <p:cNvSpPr/>
          <p:nvPr/>
        </p:nvSpPr>
        <p:spPr>
          <a:xfrm>
            <a:off x="3143249" y="1054732"/>
            <a:ext cx="113747" cy="9371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797EEF1-25E2-45F0-A227-0B814563108E}"/>
              </a:ext>
            </a:extLst>
          </p:cNvPr>
          <p:cNvSpPr/>
          <p:nvPr/>
        </p:nvSpPr>
        <p:spPr>
          <a:xfrm>
            <a:off x="146594" y="1183209"/>
            <a:ext cx="113747" cy="9371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BDA0EBDB-88E6-4308-8CB8-B08C7E601A1A}"/>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1822609" y="1255648"/>
            <a:ext cx="1357714" cy="93714"/>
          </a:xfrm>
          <a:prstGeom prst="rect">
            <a:avLst/>
          </a:prstGeom>
        </p:spPr>
      </p:pic>
      <p:pic>
        <p:nvPicPr>
          <p:cNvPr id="52" name="Picture 51">
            <a:extLst>
              <a:ext uri="{FF2B5EF4-FFF2-40B4-BE49-F238E27FC236}">
                <a16:creationId xmlns:a16="http://schemas.microsoft.com/office/drawing/2014/main" id="{AFB2A8B3-D22B-4950-BFAB-B47468A61B87}"/>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3265688" y="1248749"/>
            <a:ext cx="936381" cy="128000"/>
          </a:xfrm>
          <a:prstGeom prst="rect">
            <a:avLst/>
          </a:prstGeom>
        </p:spPr>
      </p:pic>
      <p:sp>
        <p:nvSpPr>
          <p:cNvPr id="48" name="Oval 47">
            <a:extLst>
              <a:ext uri="{FF2B5EF4-FFF2-40B4-BE49-F238E27FC236}">
                <a16:creationId xmlns:a16="http://schemas.microsoft.com/office/drawing/2014/main" id="{D279C4A8-4046-437D-876D-7EAB61F5A375}"/>
              </a:ext>
            </a:extLst>
          </p:cNvPr>
          <p:cNvSpPr/>
          <p:nvPr/>
        </p:nvSpPr>
        <p:spPr>
          <a:xfrm>
            <a:off x="4256316" y="1248750"/>
            <a:ext cx="113747" cy="937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Picture 53">
            <a:extLst>
              <a:ext uri="{FF2B5EF4-FFF2-40B4-BE49-F238E27FC236}">
                <a16:creationId xmlns:a16="http://schemas.microsoft.com/office/drawing/2014/main" id="{78AB9214-C2A6-4070-AE96-511B12B8E30D}"/>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1822609" y="1419084"/>
            <a:ext cx="603429" cy="128000"/>
          </a:xfrm>
          <a:prstGeom prst="rect">
            <a:avLst/>
          </a:prstGeom>
        </p:spPr>
      </p:pic>
      <p:pic>
        <p:nvPicPr>
          <p:cNvPr id="60" name="Picture 59">
            <a:extLst>
              <a:ext uri="{FF2B5EF4-FFF2-40B4-BE49-F238E27FC236}">
                <a16:creationId xmlns:a16="http://schemas.microsoft.com/office/drawing/2014/main" id="{30A108F4-7D8C-4C79-99AD-B3AEAC135EDC}"/>
              </a:ext>
            </a:extLst>
          </p:cNvPr>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1854592" y="1585605"/>
            <a:ext cx="2652953" cy="234667"/>
          </a:xfrm>
          <a:prstGeom prst="rect">
            <a:avLst/>
          </a:prstGeom>
        </p:spPr>
      </p:pic>
      <p:pic>
        <p:nvPicPr>
          <p:cNvPr id="62" name="Picture 61">
            <a:extLst>
              <a:ext uri="{FF2B5EF4-FFF2-40B4-BE49-F238E27FC236}">
                <a16:creationId xmlns:a16="http://schemas.microsoft.com/office/drawing/2014/main" id="{DD528184-9EC1-4D24-B70D-A67726E0BAD8}"/>
              </a:ext>
            </a:extLst>
          </p:cNvPr>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1854592" y="1921297"/>
            <a:ext cx="324571" cy="89905"/>
          </a:xfrm>
          <a:prstGeom prst="rect">
            <a:avLst/>
          </a:prstGeom>
        </p:spPr>
      </p:pic>
      <p:pic>
        <p:nvPicPr>
          <p:cNvPr id="64" name="Picture 63">
            <a:extLst>
              <a:ext uri="{FF2B5EF4-FFF2-40B4-BE49-F238E27FC236}">
                <a16:creationId xmlns:a16="http://schemas.microsoft.com/office/drawing/2014/main" id="{BBC22AE9-D125-42A2-8E85-210BF71B9425}"/>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95300" y="2119111"/>
            <a:ext cx="2762667" cy="128000"/>
          </a:xfrm>
          <a:prstGeom prst="rect">
            <a:avLst/>
          </a:prstGeom>
        </p:spPr>
      </p:pic>
      <p:pic>
        <p:nvPicPr>
          <p:cNvPr id="66" name="Picture 65">
            <a:extLst>
              <a:ext uri="{FF2B5EF4-FFF2-40B4-BE49-F238E27FC236}">
                <a16:creationId xmlns:a16="http://schemas.microsoft.com/office/drawing/2014/main" id="{30F9E731-A0AB-440B-83DC-FB74DE82C6EC}"/>
              </a:ext>
            </a:extLst>
          </p:cNvPr>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95300" y="2284259"/>
            <a:ext cx="1702095" cy="141714"/>
          </a:xfrm>
          <a:prstGeom prst="rect">
            <a:avLst/>
          </a:prstGeom>
        </p:spPr>
      </p:pic>
      <p:pic>
        <p:nvPicPr>
          <p:cNvPr id="68" name="Picture 67">
            <a:extLst>
              <a:ext uri="{FF2B5EF4-FFF2-40B4-BE49-F238E27FC236}">
                <a16:creationId xmlns:a16="http://schemas.microsoft.com/office/drawing/2014/main" id="{D9C1A3C0-C21D-4C78-B3B8-DDC1E0E1B0B2}"/>
              </a:ext>
            </a:extLst>
          </p:cNvPr>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95300" y="2442267"/>
            <a:ext cx="1683809" cy="128000"/>
          </a:xfrm>
          <a:prstGeom prst="rect">
            <a:avLst/>
          </a:prstGeom>
        </p:spPr>
      </p:pic>
      <p:pic>
        <p:nvPicPr>
          <p:cNvPr id="74" name="Picture 73">
            <a:extLst>
              <a:ext uri="{FF2B5EF4-FFF2-40B4-BE49-F238E27FC236}">
                <a16:creationId xmlns:a16="http://schemas.microsoft.com/office/drawing/2014/main" id="{92361060-1391-47BA-BD79-CD958F37203D}"/>
              </a:ext>
            </a:extLst>
          </p:cNvPr>
          <p:cNvPicPr>
            <a:picLocks noChangeAspect="1"/>
          </p:cNvPicPr>
          <p:nvPr>
            <p:custDataLst>
              <p:tags r:id="rId14"/>
            </p:custDataLst>
          </p:nvPr>
        </p:nvPicPr>
        <p:blipFill>
          <a:blip r:embed="rId33" cstate="print">
            <a:extLst>
              <a:ext uri="{28A0092B-C50C-407E-A947-70E740481C1C}">
                <a14:useLocalDpi xmlns:a14="http://schemas.microsoft.com/office/drawing/2010/main" val="0"/>
              </a:ext>
            </a:extLst>
          </a:blip>
          <a:stretch>
            <a:fillRect/>
          </a:stretch>
        </p:blipFill>
        <p:spPr>
          <a:xfrm>
            <a:off x="95300" y="2597758"/>
            <a:ext cx="3715046" cy="128000"/>
          </a:xfrm>
          <a:prstGeom prst="rect">
            <a:avLst/>
          </a:prstGeom>
        </p:spPr>
      </p:pic>
      <p:pic>
        <p:nvPicPr>
          <p:cNvPr id="76" name="Picture 75">
            <a:extLst>
              <a:ext uri="{FF2B5EF4-FFF2-40B4-BE49-F238E27FC236}">
                <a16:creationId xmlns:a16="http://schemas.microsoft.com/office/drawing/2014/main" id="{2B5EFF55-1CAB-466A-9587-BE3174C687CC}"/>
              </a:ext>
            </a:extLst>
          </p:cNvPr>
          <p:cNvPicPr>
            <a:picLocks noChangeAspect="1"/>
          </p:cNvPicPr>
          <p:nvPr>
            <p:custDataLst>
              <p:tags r:id="rId15"/>
            </p:custDataLst>
          </p:nvPr>
        </p:nvPicPr>
        <p:blipFill>
          <a:blip r:embed="rId34" cstate="print">
            <a:extLst>
              <a:ext uri="{28A0092B-C50C-407E-A947-70E740481C1C}">
                <a14:useLocalDpi xmlns:a14="http://schemas.microsoft.com/office/drawing/2010/main" val="0"/>
              </a:ext>
            </a:extLst>
          </a:blip>
          <a:stretch>
            <a:fillRect/>
          </a:stretch>
        </p:blipFill>
        <p:spPr>
          <a:xfrm>
            <a:off x="96032" y="2737479"/>
            <a:ext cx="672000" cy="94476"/>
          </a:xfrm>
          <a:prstGeom prst="rect">
            <a:avLst/>
          </a:prstGeom>
        </p:spPr>
      </p:pic>
    </p:spTree>
    <p:extLst>
      <p:ext uri="{BB962C8B-B14F-4D97-AF65-F5344CB8AC3E}">
        <p14:creationId xmlns:p14="http://schemas.microsoft.com/office/powerpoint/2010/main" val="1617118169"/>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1371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Quadric Surfaces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3"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15</a:t>
            </a:fld>
            <a:r>
              <a:rPr spc="-55" dirty="0"/>
              <a:t> </a:t>
            </a:r>
            <a:r>
              <a:rPr spc="35" dirty="0"/>
              <a:t>/</a:t>
            </a:r>
            <a:endParaRPr spc="-55" dirty="0"/>
          </a:p>
        </p:txBody>
      </p:sp>
      <p:pic>
        <p:nvPicPr>
          <p:cNvPr id="14" name="Picture 13">
            <a:extLst>
              <a:ext uri="{FF2B5EF4-FFF2-40B4-BE49-F238E27FC236}">
                <a16:creationId xmlns:a16="http://schemas.microsoft.com/office/drawing/2014/main" id="{A56CDADC-7FC3-4C80-94A5-8E03F886E547}"/>
              </a:ext>
            </a:extLst>
          </p:cNvPr>
          <p:cNvPicPr>
            <a:picLocks noChangeAspect="1"/>
          </p:cNvPicPr>
          <p:nvPr/>
        </p:nvPicPr>
        <p:blipFill>
          <a:blip r:embed="rId4"/>
          <a:stretch>
            <a:fillRect/>
          </a:stretch>
        </p:blipFill>
        <p:spPr>
          <a:xfrm>
            <a:off x="177940" y="660125"/>
            <a:ext cx="2283702" cy="2263775"/>
          </a:xfrm>
          <a:prstGeom prst="rect">
            <a:avLst/>
          </a:prstGeom>
        </p:spPr>
      </p:pic>
      <p:pic>
        <p:nvPicPr>
          <p:cNvPr id="15" name="Picture 14">
            <a:extLst>
              <a:ext uri="{FF2B5EF4-FFF2-40B4-BE49-F238E27FC236}">
                <a16:creationId xmlns:a16="http://schemas.microsoft.com/office/drawing/2014/main" id="{4123215B-661D-4BDB-BC2B-A85A5763BD7E}"/>
              </a:ext>
            </a:extLst>
          </p:cNvPr>
          <p:cNvPicPr>
            <a:picLocks noChangeAspect="1"/>
          </p:cNvPicPr>
          <p:nvPr/>
        </p:nvPicPr>
        <p:blipFill>
          <a:blip r:embed="rId5"/>
          <a:stretch>
            <a:fillRect/>
          </a:stretch>
        </p:blipFill>
        <p:spPr>
          <a:xfrm>
            <a:off x="2516249" y="660125"/>
            <a:ext cx="1915911" cy="964948"/>
          </a:xfrm>
          <a:prstGeom prst="rect">
            <a:avLst/>
          </a:prstGeom>
        </p:spPr>
      </p:pic>
      <p:sp>
        <p:nvSpPr>
          <p:cNvPr id="17" name="Rectangle 16">
            <a:extLst>
              <a:ext uri="{FF2B5EF4-FFF2-40B4-BE49-F238E27FC236}">
                <a16:creationId xmlns:a16="http://schemas.microsoft.com/office/drawing/2014/main" id="{5053E9C1-9DA0-42A9-A164-A086B2881D96}"/>
              </a:ext>
            </a:extLst>
          </p:cNvPr>
          <p:cNvSpPr/>
          <p:nvPr/>
        </p:nvSpPr>
        <p:spPr>
          <a:xfrm rot="20077260">
            <a:off x="2019190" y="2039655"/>
            <a:ext cx="3104119" cy="461665"/>
          </a:xfrm>
          <a:prstGeom prst="rect">
            <a:avLst/>
          </a:prstGeom>
          <a:noFill/>
        </p:spPr>
        <p:txBody>
          <a:bodyPr wrap="squar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Many Types!!</a:t>
            </a:r>
          </a:p>
        </p:txBody>
      </p:sp>
    </p:spTree>
    <p:extLst>
      <p:ext uri="{BB962C8B-B14F-4D97-AF65-F5344CB8AC3E}">
        <p14:creationId xmlns:p14="http://schemas.microsoft.com/office/powerpoint/2010/main" val="6225966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150</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Integration in </a:t>
            </a: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ylindrical</a:t>
            </a:r>
            <a:r>
              <a:rPr lang="en-US" sz="1400" spc="-50" dirty="0">
                <a:solidFill>
                  <a:srgbClr val="FFFFFF"/>
                </a:solidFill>
                <a:latin typeface="Tahoma"/>
                <a:cs typeface="Tahoma"/>
              </a:rPr>
              <a:t> Coordinates</a:t>
            </a:r>
            <a:endParaRPr lang="en-US" sz="1400" dirty="0">
              <a:latin typeface="Tahoma"/>
              <a:cs typeface="Tahoma"/>
            </a:endParaRPr>
          </a:p>
        </p:txBody>
      </p:sp>
      <p:sp>
        <p:nvSpPr>
          <p:cNvPr id="17" name="TextBox 16">
            <a:extLst>
              <a:ext uri="{FF2B5EF4-FFF2-40B4-BE49-F238E27FC236}">
                <a16:creationId xmlns:a16="http://schemas.microsoft.com/office/drawing/2014/main" id="{5F00135B-391B-42EE-9055-62AE6E68F0D9}"/>
              </a:ext>
            </a:extLst>
          </p:cNvPr>
          <p:cNvSpPr txBox="1"/>
          <p:nvPr/>
        </p:nvSpPr>
        <p:spPr>
          <a:xfrm>
            <a:off x="2052079" y="385677"/>
            <a:ext cx="2542375" cy="3270126"/>
          </a:xfrm>
          <a:prstGeom prst="rect">
            <a:avLst/>
          </a:prstGeom>
          <a:noFill/>
        </p:spPr>
        <p:txBody>
          <a:bodyPr wrap="square" rtlCol="0">
            <a:spAutoFit/>
          </a:bodyPr>
          <a:lstStyle/>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An </a:t>
            </a:r>
            <a:r>
              <a:rPr lang="en-US" sz="900" u="sng" dirty="0">
                <a:latin typeface="Tahoma" panose="020B0604030504040204" pitchFamily="34" charset="0"/>
                <a:ea typeface="Tahoma" panose="020B0604030504040204" pitchFamily="34" charset="0"/>
                <a:cs typeface="Tahoma" panose="020B0604030504040204" pitchFamily="34" charset="0"/>
              </a:rPr>
              <a:t>extension of polar coordinates</a:t>
            </a:r>
            <a:r>
              <a:rPr lang="en-US" sz="900" dirty="0">
                <a:latin typeface="Tahoma" panose="020B0604030504040204" pitchFamily="34" charset="0"/>
                <a:ea typeface="Tahoma" panose="020B0604030504040204" pitchFamily="34" charset="0"/>
                <a:cs typeface="Tahoma" panose="020B0604030504040204" pitchFamily="34" charset="0"/>
              </a:rPr>
              <a:t>, but instead we have a ‘z-component’</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t>
            </a:r>
            <a:r>
              <a:rPr lang="en-US" sz="900" b="1" dirty="0">
                <a:latin typeface="Tahoma" panose="020B0604030504040204" pitchFamily="34" charset="0"/>
                <a:ea typeface="Tahoma" panose="020B0604030504040204" pitchFamily="34" charset="0"/>
                <a:cs typeface="Tahoma" panose="020B0604030504040204" pitchFamily="34" charset="0"/>
              </a:rPr>
              <a:t>r,</a:t>
            </a:r>
            <a:r>
              <a:rPr lang="en-US" sz="900" b="1" i="0" dirty="0">
                <a:effectLst/>
                <a:latin typeface="Tahoma" panose="020B0604030504040204" pitchFamily="34" charset="0"/>
                <a:ea typeface="Tahoma" panose="020B0604030504040204" pitchFamily="34" charset="0"/>
                <a:cs typeface="Tahoma" panose="020B0604030504040204" pitchFamily="34" charset="0"/>
              </a:rPr>
              <a:t> 𝜃</a:t>
            </a:r>
            <a:r>
              <a:rPr lang="en-US" sz="900" b="1" dirty="0">
                <a:latin typeface="Tahoma" panose="020B0604030504040204" pitchFamily="34" charset="0"/>
                <a:ea typeface="Tahoma" panose="020B0604030504040204" pitchFamily="34" charset="0"/>
                <a:cs typeface="Tahoma" panose="020B0604030504040204" pitchFamily="34" charset="0"/>
              </a:rPr>
              <a:t> , z</a:t>
            </a:r>
            <a:r>
              <a:rPr lang="en-US" sz="900" dirty="0">
                <a:latin typeface="Tahoma" panose="020B0604030504040204" pitchFamily="34" charset="0"/>
                <a:ea typeface="Tahoma" panose="020B0604030504040204" pitchFamily="34" charset="0"/>
                <a:cs typeface="Tahoma" panose="020B0604030504040204" pitchFamily="34" charset="0"/>
              </a:rPr>
              <a:t>) </a:t>
            </a:r>
          </a:p>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Involves a </a:t>
            </a:r>
            <a:r>
              <a:rPr lang="en-US" sz="900" u="sng" dirty="0">
                <a:latin typeface="Tahoma" panose="020B0604030504040204" pitchFamily="34" charset="0"/>
                <a:ea typeface="Tahoma" panose="020B0604030504040204" pitchFamily="34" charset="0"/>
                <a:cs typeface="Tahoma" panose="020B0604030504040204" pitchFamily="34" charset="0"/>
              </a:rPr>
              <a:t>triple integral</a:t>
            </a:r>
            <a:r>
              <a:rPr lang="en-US" sz="900" dirty="0">
                <a:latin typeface="Tahoma" panose="020B0604030504040204" pitchFamily="34" charset="0"/>
                <a:ea typeface="Tahoma" panose="020B0604030504040204" pitchFamily="34" charset="0"/>
                <a:cs typeface="Tahoma" panose="020B0604030504040204" pitchFamily="34" charset="0"/>
              </a:rPr>
              <a:t> instead of a </a:t>
            </a:r>
            <a:r>
              <a:rPr lang="en-US" sz="900" u="sng" dirty="0">
                <a:latin typeface="Tahoma" panose="020B0604030504040204" pitchFamily="34" charset="0"/>
                <a:ea typeface="Tahoma" panose="020B0604030504040204" pitchFamily="34" charset="0"/>
                <a:cs typeface="Tahoma" panose="020B0604030504040204" pitchFamily="34" charset="0"/>
              </a:rPr>
              <a:t>double integral</a:t>
            </a:r>
          </a:p>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It always has the </a:t>
            </a:r>
            <a:r>
              <a:rPr lang="en-US" sz="900" b="1" dirty="0">
                <a:latin typeface="Tahoma" panose="020B0604030504040204" pitchFamily="34" charset="0"/>
                <a:ea typeface="Tahoma" panose="020B0604030504040204" pitchFamily="34" charset="0"/>
                <a:cs typeface="Tahoma" panose="020B0604030504040204" pitchFamily="34" charset="0"/>
              </a:rPr>
              <a:t>differential element </a:t>
            </a:r>
            <a:r>
              <a:rPr lang="en-US" sz="900" dirty="0">
                <a:latin typeface="Tahoma" panose="020B0604030504040204" pitchFamily="34" charset="0"/>
                <a:ea typeface="Tahoma" panose="020B0604030504040204" pitchFamily="34" charset="0"/>
                <a:cs typeface="Tahoma" panose="020B0604030504040204" pitchFamily="34" charset="0"/>
              </a:rPr>
              <a:t>as:</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  </a:t>
            </a:r>
          </a:p>
          <a:p>
            <a:pPr marL="1200150" lvl="2"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Derived from polar coordinates</a:t>
            </a:r>
          </a:p>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Some questions may require a </a:t>
            </a:r>
            <a:r>
              <a:rPr lang="en-US" sz="900" u="sng" dirty="0">
                <a:latin typeface="Tahoma" panose="020B0604030504040204" pitchFamily="34" charset="0"/>
                <a:ea typeface="Tahoma" panose="020B0604030504040204" pitchFamily="34" charset="0"/>
                <a:cs typeface="Tahoma" panose="020B0604030504040204" pitchFamily="34" charset="0"/>
              </a:rPr>
              <a:t>‘like-cylindrical’</a:t>
            </a:r>
            <a:r>
              <a:rPr lang="en-US" sz="900" dirty="0">
                <a:latin typeface="Tahoma" panose="020B0604030504040204" pitchFamily="34" charset="0"/>
                <a:ea typeface="Tahoma" panose="020B0604030504040204" pitchFamily="34" charset="0"/>
                <a:cs typeface="Tahoma" panose="020B0604030504040204" pitchFamily="34" charset="0"/>
              </a:rPr>
              <a:t> integration if the component is not ‘z’</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Therefore, modify to account for </a:t>
            </a:r>
            <a:r>
              <a:rPr lang="en-US" sz="900" dirty="0" err="1">
                <a:latin typeface="Tahoma" panose="020B0604030504040204" pitchFamily="34" charset="0"/>
                <a:ea typeface="Tahoma" panose="020B0604030504040204" pitchFamily="34" charset="0"/>
                <a:cs typeface="Tahoma" panose="020B0604030504040204" pitchFamily="34" charset="0"/>
              </a:rPr>
              <a:t>xz</a:t>
            </a:r>
            <a:r>
              <a:rPr lang="en-US" sz="900" dirty="0">
                <a:latin typeface="Tahoma" panose="020B0604030504040204" pitchFamily="34" charset="0"/>
                <a:ea typeface="Tahoma" panose="020B0604030504040204" pitchFamily="34" charset="0"/>
                <a:cs typeface="Tahoma" panose="020B0604030504040204" pitchFamily="34" charset="0"/>
              </a:rPr>
              <a:t> or </a:t>
            </a:r>
            <a:r>
              <a:rPr lang="en-US" sz="900" dirty="0" err="1">
                <a:latin typeface="Tahoma" panose="020B0604030504040204" pitchFamily="34" charset="0"/>
                <a:ea typeface="Tahoma" panose="020B0604030504040204" pitchFamily="34" charset="0"/>
                <a:cs typeface="Tahoma" panose="020B0604030504040204" pitchFamily="34" charset="0"/>
              </a:rPr>
              <a:t>yz</a:t>
            </a:r>
            <a:r>
              <a:rPr lang="en-US" sz="900" dirty="0">
                <a:latin typeface="Tahoma" panose="020B0604030504040204" pitchFamily="34" charset="0"/>
                <a:ea typeface="Tahoma" panose="020B0604030504040204" pitchFamily="34" charset="0"/>
                <a:cs typeface="Tahoma" panose="020B0604030504040204" pitchFamily="34" charset="0"/>
              </a:rPr>
              <a:t> plane</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 </a:t>
            </a:r>
          </a:p>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approach is to follow the </a:t>
            </a:r>
            <a:r>
              <a:rPr lang="en-US" sz="900" u="sng" dirty="0">
                <a:latin typeface="Tahoma" panose="020B0604030504040204" pitchFamily="34" charset="0"/>
                <a:ea typeface="Tahoma" panose="020B0604030504040204" pitchFamily="34" charset="0"/>
                <a:cs typeface="Tahoma" panose="020B0604030504040204" pitchFamily="34" charset="0"/>
              </a:rPr>
              <a:t>same rules</a:t>
            </a:r>
            <a:r>
              <a:rPr lang="en-US" sz="900" dirty="0">
                <a:latin typeface="Tahoma" panose="020B0604030504040204" pitchFamily="34" charset="0"/>
                <a:ea typeface="Tahoma" panose="020B0604030504040204" pitchFamily="34" charset="0"/>
                <a:cs typeface="Tahoma" panose="020B0604030504040204" pitchFamily="34" charset="0"/>
              </a:rPr>
              <a:t> as </a:t>
            </a:r>
            <a:r>
              <a:rPr lang="en-US" sz="900" i="1" dirty="0">
                <a:latin typeface="Tahoma" panose="020B0604030504040204" pitchFamily="34" charset="0"/>
                <a:ea typeface="Tahoma" panose="020B0604030504040204" pitchFamily="34" charset="0"/>
                <a:cs typeface="Tahoma" panose="020B0604030504040204" pitchFamily="34" charset="0"/>
              </a:rPr>
              <a:t>polar coordinates</a:t>
            </a:r>
            <a:r>
              <a:rPr lang="en-US" sz="900" dirty="0">
                <a:latin typeface="Tahoma" panose="020B0604030504040204" pitchFamily="34" charset="0"/>
                <a:ea typeface="Tahoma" panose="020B0604030504040204" pitchFamily="34" charset="0"/>
                <a:cs typeface="Tahoma" panose="020B0604030504040204" pitchFamily="34" charset="0"/>
              </a:rPr>
              <a:t>, but instead </a:t>
            </a:r>
            <a:r>
              <a:rPr lang="en-US" sz="900" u="sng" dirty="0">
                <a:latin typeface="Tahoma" panose="020B0604030504040204" pitchFamily="34" charset="0"/>
                <a:ea typeface="Tahoma" panose="020B0604030504040204" pitchFamily="34" charset="0"/>
                <a:cs typeface="Tahoma" panose="020B0604030504040204" pitchFamily="34" charset="0"/>
              </a:rPr>
              <a:t>account for the z-component </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R-3 simple region</a:t>
            </a:r>
          </a:p>
          <a:p>
            <a:pPr marL="285750" indent="-285750" algn="just">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1" name="Picture 20">
            <a:extLst>
              <a:ext uri="{FF2B5EF4-FFF2-40B4-BE49-F238E27FC236}">
                <a16:creationId xmlns:a16="http://schemas.microsoft.com/office/drawing/2014/main" id="{5B945D43-4833-4C35-B5D9-43E877535AF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06660" y="3041927"/>
            <a:ext cx="1041600" cy="227657"/>
          </a:xfrm>
          <a:prstGeom prst="rect">
            <a:avLst/>
          </a:prstGeom>
        </p:spPr>
      </p:pic>
      <p:pic>
        <p:nvPicPr>
          <p:cNvPr id="32" name="Picture 31">
            <a:extLst>
              <a:ext uri="{FF2B5EF4-FFF2-40B4-BE49-F238E27FC236}">
                <a16:creationId xmlns:a16="http://schemas.microsoft.com/office/drawing/2014/main" id="{DC318DFC-A089-4897-8416-5FD941F87B7B}"/>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01428" y="2518229"/>
            <a:ext cx="1407772" cy="139200"/>
          </a:xfrm>
          <a:prstGeom prst="rect">
            <a:avLst/>
          </a:prstGeom>
        </p:spPr>
      </p:pic>
      <p:pic>
        <p:nvPicPr>
          <p:cNvPr id="35" name="Picture 34">
            <a:extLst>
              <a:ext uri="{FF2B5EF4-FFF2-40B4-BE49-F238E27FC236}">
                <a16:creationId xmlns:a16="http://schemas.microsoft.com/office/drawing/2014/main" id="{7A0A5198-ACCD-41EF-BB72-5E52CE96F6E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06937" y="1387572"/>
            <a:ext cx="1657905" cy="128762"/>
          </a:xfrm>
          <a:prstGeom prst="rect">
            <a:avLst/>
          </a:prstGeom>
        </p:spPr>
      </p:pic>
      <p:pic>
        <p:nvPicPr>
          <p:cNvPr id="38" name="Picture 37">
            <a:extLst>
              <a:ext uri="{FF2B5EF4-FFF2-40B4-BE49-F238E27FC236}">
                <a16:creationId xmlns:a16="http://schemas.microsoft.com/office/drawing/2014/main" id="{FB970605-D08F-491F-95B2-D8BA35BC08A5}"/>
              </a:ext>
            </a:extLst>
          </p:cNvPr>
          <p:cNvPicPr>
            <a:picLocks noChangeAspect="1"/>
          </p:cNvPicPr>
          <p:nvPr/>
        </p:nvPicPr>
        <p:blipFill>
          <a:blip r:embed="rId12"/>
          <a:stretch>
            <a:fillRect/>
          </a:stretch>
        </p:blipFill>
        <p:spPr>
          <a:xfrm>
            <a:off x="399447" y="1498543"/>
            <a:ext cx="1285413" cy="1536095"/>
          </a:xfrm>
          <a:prstGeom prst="rect">
            <a:avLst/>
          </a:prstGeom>
        </p:spPr>
      </p:pic>
      <p:pic>
        <p:nvPicPr>
          <p:cNvPr id="39" name="Picture 38">
            <a:extLst>
              <a:ext uri="{FF2B5EF4-FFF2-40B4-BE49-F238E27FC236}">
                <a16:creationId xmlns:a16="http://schemas.microsoft.com/office/drawing/2014/main" id="{7F425E8B-A914-471B-961D-A77FE22D609E}"/>
              </a:ext>
            </a:extLst>
          </p:cNvPr>
          <p:cNvPicPr>
            <a:picLocks noChangeAspect="1"/>
          </p:cNvPicPr>
          <p:nvPr/>
        </p:nvPicPr>
        <p:blipFill>
          <a:blip r:embed="rId13"/>
          <a:stretch>
            <a:fillRect/>
          </a:stretch>
        </p:blipFill>
        <p:spPr>
          <a:xfrm>
            <a:off x="322654" y="378408"/>
            <a:ext cx="1393546" cy="1124388"/>
          </a:xfrm>
          <a:prstGeom prst="rect">
            <a:avLst/>
          </a:prstGeom>
        </p:spPr>
      </p:pic>
      <p:pic>
        <p:nvPicPr>
          <p:cNvPr id="54" name="Picture 53">
            <a:extLst>
              <a:ext uri="{FF2B5EF4-FFF2-40B4-BE49-F238E27FC236}">
                <a16:creationId xmlns:a16="http://schemas.microsoft.com/office/drawing/2014/main" id="{1838B51E-7CC1-4D2E-B59F-31C7A815F718}"/>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12879" y="1471577"/>
            <a:ext cx="739200" cy="85029"/>
          </a:xfrm>
          <a:prstGeom prst="rect">
            <a:avLst/>
          </a:prstGeom>
        </p:spPr>
      </p:pic>
      <p:pic>
        <p:nvPicPr>
          <p:cNvPr id="56" name="Picture 55">
            <a:extLst>
              <a:ext uri="{FF2B5EF4-FFF2-40B4-BE49-F238E27FC236}">
                <a16:creationId xmlns:a16="http://schemas.microsoft.com/office/drawing/2014/main" id="{1FF9CBBA-8F0F-4F96-9C80-3C17458F4432}"/>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6319" y="1471577"/>
            <a:ext cx="949029" cy="86400"/>
          </a:xfrm>
          <a:prstGeom prst="rect">
            <a:avLst/>
          </a:prstGeom>
        </p:spPr>
      </p:pic>
      <p:pic>
        <p:nvPicPr>
          <p:cNvPr id="51" name="Picture 50">
            <a:extLst>
              <a:ext uri="{FF2B5EF4-FFF2-40B4-BE49-F238E27FC236}">
                <a16:creationId xmlns:a16="http://schemas.microsoft.com/office/drawing/2014/main" id="{FA183C0C-36B2-4649-99D3-876F2282986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068075" y="1484834"/>
            <a:ext cx="198857" cy="73143"/>
          </a:xfrm>
          <a:prstGeom prst="rect">
            <a:avLst/>
          </a:prstGeom>
        </p:spPr>
      </p:pic>
    </p:spTree>
    <p:extLst>
      <p:ext uri="{BB962C8B-B14F-4D97-AF65-F5344CB8AC3E}">
        <p14:creationId xmlns:p14="http://schemas.microsoft.com/office/powerpoint/2010/main" val="3255172677"/>
      </p:ext>
    </p:extLst>
  </p:cSld>
  <p:clrMapOvr>
    <a:masterClrMapping/>
  </p:clrMapOvr>
  <p:transition>
    <p:cu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151</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 </a:t>
            </a: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ylindrical </a:t>
            </a:r>
            <a:r>
              <a:rPr lang="en-US" sz="1400" spc="-50" dirty="0">
                <a:solidFill>
                  <a:srgbClr val="FFFFFF"/>
                </a:solidFill>
                <a:latin typeface="Tahoma"/>
                <a:cs typeface="Tahoma"/>
              </a:rPr>
              <a:t>(example 1)</a:t>
            </a:r>
            <a:endParaRPr lang="en-US" sz="1400" dirty="0">
              <a:latin typeface="Tahoma"/>
              <a:cs typeface="Tahoma"/>
            </a:endParaRPr>
          </a:p>
        </p:txBody>
      </p:sp>
      <p:pic>
        <p:nvPicPr>
          <p:cNvPr id="25" name="Picture 24">
            <a:extLst>
              <a:ext uri="{FF2B5EF4-FFF2-40B4-BE49-F238E27FC236}">
                <a16:creationId xmlns:a16="http://schemas.microsoft.com/office/drawing/2014/main" id="{6AEDBD10-6512-44B0-BE9A-EAD51F037CA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15569" y="694700"/>
            <a:ext cx="3270098" cy="147809"/>
          </a:xfrm>
          <a:prstGeom prst="rect">
            <a:avLst/>
          </a:prstGeom>
        </p:spPr>
      </p:pic>
      <p:pic>
        <p:nvPicPr>
          <p:cNvPr id="35" name="Picture 34">
            <a:extLst>
              <a:ext uri="{FF2B5EF4-FFF2-40B4-BE49-F238E27FC236}">
                <a16:creationId xmlns:a16="http://schemas.microsoft.com/office/drawing/2014/main" id="{8F19AF50-4950-4428-8F31-C76E8D06A947}"/>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15569" y="886723"/>
            <a:ext cx="3637336" cy="147809"/>
          </a:xfrm>
          <a:prstGeom prst="rect">
            <a:avLst/>
          </a:prstGeom>
        </p:spPr>
      </p:pic>
      <p:pic>
        <p:nvPicPr>
          <p:cNvPr id="21" name="Picture 20">
            <a:extLst>
              <a:ext uri="{FF2B5EF4-FFF2-40B4-BE49-F238E27FC236}">
                <a16:creationId xmlns:a16="http://schemas.microsoft.com/office/drawing/2014/main" id="{55192FEA-DCD1-4FB6-9723-24EFE8262642}"/>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79626" y="405152"/>
            <a:ext cx="3762287" cy="262857"/>
          </a:xfrm>
          <a:prstGeom prst="rect">
            <a:avLst/>
          </a:prstGeom>
        </p:spPr>
      </p:pic>
      <p:pic>
        <p:nvPicPr>
          <p:cNvPr id="27" name="Picture 26">
            <a:extLst>
              <a:ext uri="{FF2B5EF4-FFF2-40B4-BE49-F238E27FC236}">
                <a16:creationId xmlns:a16="http://schemas.microsoft.com/office/drawing/2014/main" id="{3C46B65B-D4C9-4D3D-87A6-B0D4D1A1450C}"/>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433864" y="712223"/>
            <a:ext cx="1068190" cy="130286"/>
          </a:xfrm>
          <a:prstGeom prst="rect">
            <a:avLst/>
          </a:prstGeom>
        </p:spPr>
      </p:pic>
      <p:pic>
        <p:nvPicPr>
          <p:cNvPr id="37" name="Picture 36">
            <a:extLst>
              <a:ext uri="{FF2B5EF4-FFF2-40B4-BE49-F238E27FC236}">
                <a16:creationId xmlns:a16="http://schemas.microsoft.com/office/drawing/2014/main" id="{FC605903-F6BB-46C3-905A-9656DFCCEAAD}"/>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822381" y="886723"/>
            <a:ext cx="560762" cy="141714"/>
          </a:xfrm>
          <a:prstGeom prst="rect">
            <a:avLst/>
          </a:prstGeom>
        </p:spPr>
      </p:pic>
      <p:pic>
        <p:nvPicPr>
          <p:cNvPr id="1026" name="Picture 2" descr="Vectors in Three Dimensions – Calculus Volume 3">
            <a:extLst>
              <a:ext uri="{FF2B5EF4-FFF2-40B4-BE49-F238E27FC236}">
                <a16:creationId xmlns:a16="http://schemas.microsoft.com/office/drawing/2014/main" id="{C6B49B24-BCA1-44D8-9F6E-6DCB23D945B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399669" y="1242921"/>
            <a:ext cx="1066775" cy="108266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69BC767E-21A1-40B0-9B4E-B899CA55E2A9}"/>
              </a:ext>
            </a:extLst>
          </p:cNvPr>
          <p:cNvPicPr>
            <a:picLocks noChangeAspect="1"/>
          </p:cNvPicPr>
          <p:nvPr/>
        </p:nvPicPr>
        <p:blipFill>
          <a:blip r:embed="rId21"/>
          <a:stretch>
            <a:fillRect/>
          </a:stretch>
        </p:blipFill>
        <p:spPr>
          <a:xfrm>
            <a:off x="115569" y="1221529"/>
            <a:ext cx="1275081" cy="1216829"/>
          </a:xfrm>
          <a:prstGeom prst="rect">
            <a:avLst/>
          </a:prstGeom>
        </p:spPr>
      </p:pic>
      <p:cxnSp>
        <p:nvCxnSpPr>
          <p:cNvPr id="42" name="Connector: Curved 41">
            <a:extLst>
              <a:ext uri="{FF2B5EF4-FFF2-40B4-BE49-F238E27FC236}">
                <a16:creationId xmlns:a16="http://schemas.microsoft.com/office/drawing/2014/main" id="{48713A38-5E17-4F76-99A9-40660F2EDF2B}"/>
              </a:ext>
            </a:extLst>
          </p:cNvPr>
          <p:cNvCxnSpPr>
            <a:cxnSpLocks/>
          </p:cNvCxnSpPr>
          <p:nvPr/>
        </p:nvCxnSpPr>
        <p:spPr>
          <a:xfrm rot="5400000" flipH="1">
            <a:off x="214224" y="1962711"/>
            <a:ext cx="355101" cy="320015"/>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pic>
        <p:nvPicPr>
          <p:cNvPr id="47" name="Picture 46">
            <a:extLst>
              <a:ext uri="{FF2B5EF4-FFF2-40B4-BE49-F238E27FC236}">
                <a16:creationId xmlns:a16="http://schemas.microsoft.com/office/drawing/2014/main" id="{335468A9-48F3-4B59-8F06-54CE972722A8}"/>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2826763" y="1291334"/>
            <a:ext cx="595048" cy="262857"/>
          </a:xfrm>
          <a:prstGeom prst="rect">
            <a:avLst/>
          </a:prstGeom>
        </p:spPr>
      </p:pic>
      <p:pic>
        <p:nvPicPr>
          <p:cNvPr id="51" name="Picture 50">
            <a:extLst>
              <a:ext uri="{FF2B5EF4-FFF2-40B4-BE49-F238E27FC236}">
                <a16:creationId xmlns:a16="http://schemas.microsoft.com/office/drawing/2014/main" id="{479F7E74-9A74-42C9-8D0D-802FB554AA3D}"/>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2826763" y="1570687"/>
            <a:ext cx="1482666" cy="310857"/>
          </a:xfrm>
          <a:prstGeom prst="rect">
            <a:avLst/>
          </a:prstGeom>
        </p:spPr>
      </p:pic>
      <p:pic>
        <p:nvPicPr>
          <p:cNvPr id="55" name="Picture 54">
            <a:extLst>
              <a:ext uri="{FF2B5EF4-FFF2-40B4-BE49-F238E27FC236}">
                <a16:creationId xmlns:a16="http://schemas.microsoft.com/office/drawing/2014/main" id="{0FE61117-1435-4C3F-8AF4-95E80AF25163}"/>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2828461" y="1908170"/>
            <a:ext cx="1736381" cy="310857"/>
          </a:xfrm>
          <a:prstGeom prst="rect">
            <a:avLst/>
          </a:prstGeom>
        </p:spPr>
      </p:pic>
      <p:pic>
        <p:nvPicPr>
          <p:cNvPr id="57" name="Picture 56">
            <a:extLst>
              <a:ext uri="{FF2B5EF4-FFF2-40B4-BE49-F238E27FC236}">
                <a16:creationId xmlns:a16="http://schemas.microsoft.com/office/drawing/2014/main" id="{E600AA36-A85E-4AC0-A4AB-C2DA59BFDB30}"/>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668267" y="1107917"/>
            <a:ext cx="1796571" cy="128000"/>
          </a:xfrm>
          <a:prstGeom prst="rect">
            <a:avLst/>
          </a:prstGeom>
        </p:spPr>
      </p:pic>
      <p:pic>
        <p:nvPicPr>
          <p:cNvPr id="58" name="Picture 57">
            <a:extLst>
              <a:ext uri="{FF2B5EF4-FFF2-40B4-BE49-F238E27FC236}">
                <a16:creationId xmlns:a16="http://schemas.microsoft.com/office/drawing/2014/main" id="{3836377D-EBBD-49C0-9725-E958A8A844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115569" y="1107917"/>
            <a:ext cx="2108191" cy="128000"/>
          </a:xfrm>
          <a:prstGeom prst="rect">
            <a:avLst/>
          </a:prstGeom>
        </p:spPr>
      </p:pic>
      <p:pic>
        <p:nvPicPr>
          <p:cNvPr id="61" name="Picture 60">
            <a:extLst>
              <a:ext uri="{FF2B5EF4-FFF2-40B4-BE49-F238E27FC236}">
                <a16:creationId xmlns:a16="http://schemas.microsoft.com/office/drawing/2014/main" id="{FE1B0621-FD84-4580-A3DB-11288598113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833638" y="2674240"/>
            <a:ext cx="274286" cy="262857"/>
          </a:xfrm>
          <a:prstGeom prst="rect">
            <a:avLst/>
          </a:prstGeom>
        </p:spPr>
      </p:pic>
      <p:pic>
        <p:nvPicPr>
          <p:cNvPr id="63" name="Picture 62">
            <a:extLst>
              <a:ext uri="{FF2B5EF4-FFF2-40B4-BE49-F238E27FC236}">
                <a16:creationId xmlns:a16="http://schemas.microsoft.com/office/drawing/2014/main" id="{AB305BB2-F340-4ED6-8020-15B22F5931A7}"/>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2826763" y="2291205"/>
            <a:ext cx="1740952" cy="310857"/>
          </a:xfrm>
          <a:prstGeom prst="rect">
            <a:avLst/>
          </a:prstGeom>
        </p:spPr>
      </p:pic>
    </p:spTree>
    <p:extLst>
      <p:ext uri="{BB962C8B-B14F-4D97-AF65-F5344CB8AC3E}">
        <p14:creationId xmlns:p14="http://schemas.microsoft.com/office/powerpoint/2010/main" val="3653440001"/>
      </p:ext>
    </p:extLst>
  </p:cSld>
  <p:clrMapOvr>
    <a:masterClrMapping/>
  </p:clrMapOvr>
  <p:transition>
    <p:cut/>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9"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152</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 </a:t>
            </a: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ylindrical </a:t>
            </a:r>
            <a:r>
              <a:rPr lang="en-US" sz="1400" spc="-50" dirty="0">
                <a:solidFill>
                  <a:srgbClr val="FFFFFF"/>
                </a:solidFill>
                <a:latin typeface="Tahoma"/>
                <a:cs typeface="Tahoma"/>
              </a:rPr>
              <a:t>(example 2)</a:t>
            </a:r>
            <a:endParaRPr lang="en-US" sz="1400" dirty="0">
              <a:latin typeface="Tahoma"/>
              <a:cs typeface="Tahoma"/>
            </a:endParaRPr>
          </a:p>
        </p:txBody>
      </p:sp>
      <p:pic>
        <p:nvPicPr>
          <p:cNvPr id="19" name="Picture 18">
            <a:extLst>
              <a:ext uri="{FF2B5EF4-FFF2-40B4-BE49-F238E27FC236}">
                <a16:creationId xmlns:a16="http://schemas.microsoft.com/office/drawing/2014/main" id="{38E1EA7A-CD71-4FE4-A1C9-9CE39672CF10}"/>
              </a:ext>
            </a:extLst>
          </p:cNvPr>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279626" y="405152"/>
            <a:ext cx="4048763" cy="262857"/>
          </a:xfrm>
          <a:prstGeom prst="rect">
            <a:avLst/>
          </a:prstGeom>
        </p:spPr>
      </p:pic>
      <p:pic>
        <p:nvPicPr>
          <p:cNvPr id="23" name="Picture 22">
            <a:extLst>
              <a:ext uri="{FF2B5EF4-FFF2-40B4-BE49-F238E27FC236}">
                <a16:creationId xmlns:a16="http://schemas.microsoft.com/office/drawing/2014/main" id="{E92EAA35-A4A5-4772-8DE6-08206F193A79}"/>
              </a:ext>
            </a:extLst>
          </p:cNvPr>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58344" y="694701"/>
            <a:ext cx="3433145" cy="147809"/>
          </a:xfrm>
          <a:prstGeom prst="rect">
            <a:avLst/>
          </a:prstGeom>
        </p:spPr>
      </p:pic>
      <p:pic>
        <p:nvPicPr>
          <p:cNvPr id="27" name="Picture 26">
            <a:extLst>
              <a:ext uri="{FF2B5EF4-FFF2-40B4-BE49-F238E27FC236}">
                <a16:creationId xmlns:a16="http://schemas.microsoft.com/office/drawing/2014/main" id="{24A3B7C2-71A4-425B-B6AD-917FB3C03C49}"/>
              </a:ext>
            </a:extLst>
          </p:cNvPr>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53749" y="951289"/>
            <a:ext cx="627810" cy="128000"/>
          </a:xfrm>
          <a:prstGeom prst="rect">
            <a:avLst/>
          </a:prstGeom>
        </p:spPr>
      </p:pic>
      <p:pic>
        <p:nvPicPr>
          <p:cNvPr id="15" name="Picture 14">
            <a:extLst>
              <a:ext uri="{FF2B5EF4-FFF2-40B4-BE49-F238E27FC236}">
                <a16:creationId xmlns:a16="http://schemas.microsoft.com/office/drawing/2014/main" id="{0C670285-3A90-488B-B93F-843140FF4AAC}"/>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681559" y="959467"/>
            <a:ext cx="3953521" cy="128000"/>
          </a:xfrm>
          <a:prstGeom prst="rect">
            <a:avLst/>
          </a:prstGeom>
        </p:spPr>
      </p:pic>
      <p:pic>
        <p:nvPicPr>
          <p:cNvPr id="41" name="Picture 40">
            <a:extLst>
              <a:ext uri="{FF2B5EF4-FFF2-40B4-BE49-F238E27FC236}">
                <a16:creationId xmlns:a16="http://schemas.microsoft.com/office/drawing/2014/main" id="{4413F3FB-2B9E-43DB-B78F-11FD98078257}"/>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53749" y="1098945"/>
            <a:ext cx="3074286" cy="153905"/>
          </a:xfrm>
          <a:prstGeom prst="rect">
            <a:avLst/>
          </a:prstGeom>
        </p:spPr>
      </p:pic>
      <p:pic>
        <p:nvPicPr>
          <p:cNvPr id="43" name="Picture 42">
            <a:extLst>
              <a:ext uri="{FF2B5EF4-FFF2-40B4-BE49-F238E27FC236}">
                <a16:creationId xmlns:a16="http://schemas.microsoft.com/office/drawing/2014/main" id="{29AF654C-9BF8-4A35-A211-0214DD8C9903}"/>
              </a:ext>
            </a:extLst>
          </p:cNvPr>
          <p:cNvPicPr>
            <a:picLocks noChangeAspect="1"/>
          </p:cNvPicPr>
          <p:nvPr/>
        </p:nvPicPr>
        <p:blipFill>
          <a:blip r:embed="rId25"/>
          <a:stretch>
            <a:fillRect/>
          </a:stretch>
        </p:blipFill>
        <p:spPr>
          <a:xfrm>
            <a:off x="110265" y="1672638"/>
            <a:ext cx="1509010" cy="1644821"/>
          </a:xfrm>
          <a:prstGeom prst="rect">
            <a:avLst/>
          </a:prstGeom>
        </p:spPr>
      </p:pic>
      <p:pic>
        <p:nvPicPr>
          <p:cNvPr id="45" name="Picture 44">
            <a:extLst>
              <a:ext uri="{FF2B5EF4-FFF2-40B4-BE49-F238E27FC236}">
                <a16:creationId xmlns:a16="http://schemas.microsoft.com/office/drawing/2014/main" id="{5554E212-57A3-42ED-A63E-041D7CCD5AFF}"/>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53749" y="1294255"/>
            <a:ext cx="3249524" cy="128000"/>
          </a:xfrm>
          <a:prstGeom prst="rect">
            <a:avLst/>
          </a:prstGeom>
        </p:spPr>
      </p:pic>
      <p:pic>
        <p:nvPicPr>
          <p:cNvPr id="47" name="Picture 46">
            <a:extLst>
              <a:ext uri="{FF2B5EF4-FFF2-40B4-BE49-F238E27FC236}">
                <a16:creationId xmlns:a16="http://schemas.microsoft.com/office/drawing/2014/main" id="{2AD7D7FB-887A-4B9A-8440-49FA6230CCC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2246792" y="1466709"/>
            <a:ext cx="629333" cy="108190"/>
          </a:xfrm>
          <a:prstGeom prst="rect">
            <a:avLst/>
          </a:prstGeom>
        </p:spPr>
      </p:pic>
      <p:pic>
        <p:nvPicPr>
          <p:cNvPr id="53" name="Picture 52">
            <a:extLst>
              <a:ext uri="{FF2B5EF4-FFF2-40B4-BE49-F238E27FC236}">
                <a16:creationId xmlns:a16="http://schemas.microsoft.com/office/drawing/2014/main" id="{C29D8378-0C41-47CC-BCB0-7AAF02250165}"/>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2891518" y="1479354"/>
            <a:ext cx="577523" cy="107429"/>
          </a:xfrm>
          <a:prstGeom prst="rect">
            <a:avLst/>
          </a:prstGeom>
        </p:spPr>
      </p:pic>
      <p:pic>
        <p:nvPicPr>
          <p:cNvPr id="51" name="Picture 50">
            <a:extLst>
              <a:ext uri="{FF2B5EF4-FFF2-40B4-BE49-F238E27FC236}">
                <a16:creationId xmlns:a16="http://schemas.microsoft.com/office/drawing/2014/main" id="{372BB00B-F782-4623-94BA-4CA106F8755B}"/>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53749" y="1468999"/>
            <a:ext cx="2108191" cy="128000"/>
          </a:xfrm>
          <a:prstGeom prst="rect">
            <a:avLst/>
          </a:prstGeom>
        </p:spPr>
      </p:pic>
      <p:pic>
        <p:nvPicPr>
          <p:cNvPr id="55" name="Picture 54">
            <a:extLst>
              <a:ext uri="{FF2B5EF4-FFF2-40B4-BE49-F238E27FC236}">
                <a16:creationId xmlns:a16="http://schemas.microsoft.com/office/drawing/2014/main" id="{91366ACB-8919-4ABD-A387-997AA6CB00E1}"/>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1795795" y="1622063"/>
            <a:ext cx="2332952" cy="158476"/>
          </a:xfrm>
          <a:prstGeom prst="rect">
            <a:avLst/>
          </a:prstGeom>
        </p:spPr>
      </p:pic>
      <p:pic>
        <p:nvPicPr>
          <p:cNvPr id="59" name="Picture 58">
            <a:extLst>
              <a:ext uri="{FF2B5EF4-FFF2-40B4-BE49-F238E27FC236}">
                <a16:creationId xmlns:a16="http://schemas.microsoft.com/office/drawing/2014/main" id="{D7FA3DCC-5205-4F4D-B49C-B9AC1C9DE652}"/>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1778292" y="1882575"/>
            <a:ext cx="1051429" cy="262857"/>
          </a:xfrm>
          <a:prstGeom prst="rect">
            <a:avLst/>
          </a:prstGeom>
        </p:spPr>
      </p:pic>
      <p:pic>
        <p:nvPicPr>
          <p:cNvPr id="65" name="Picture 64">
            <a:extLst>
              <a:ext uri="{FF2B5EF4-FFF2-40B4-BE49-F238E27FC236}">
                <a16:creationId xmlns:a16="http://schemas.microsoft.com/office/drawing/2014/main" id="{64EBC488-134D-4ABD-8109-BF578CCD592C}"/>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962271" y="1825592"/>
            <a:ext cx="1507809" cy="310857"/>
          </a:xfrm>
          <a:prstGeom prst="rect">
            <a:avLst/>
          </a:prstGeom>
        </p:spPr>
      </p:pic>
      <p:pic>
        <p:nvPicPr>
          <p:cNvPr id="67" name="Picture 66">
            <a:extLst>
              <a:ext uri="{FF2B5EF4-FFF2-40B4-BE49-F238E27FC236}">
                <a16:creationId xmlns:a16="http://schemas.microsoft.com/office/drawing/2014/main" id="{2C5A3265-CA30-41EA-91F5-345739A078B3}"/>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962271" y="2153097"/>
            <a:ext cx="1424000" cy="310857"/>
          </a:xfrm>
          <a:prstGeom prst="rect">
            <a:avLst/>
          </a:prstGeom>
        </p:spPr>
      </p:pic>
      <p:pic>
        <p:nvPicPr>
          <p:cNvPr id="69" name="Picture 68">
            <a:extLst>
              <a:ext uri="{FF2B5EF4-FFF2-40B4-BE49-F238E27FC236}">
                <a16:creationId xmlns:a16="http://schemas.microsoft.com/office/drawing/2014/main" id="{D8C3B220-67B6-4425-B014-5081A96C128D}"/>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2962271" y="2552862"/>
            <a:ext cx="428952" cy="262095"/>
          </a:xfrm>
          <a:prstGeom prst="rect">
            <a:avLst/>
          </a:prstGeom>
        </p:spPr>
      </p:pic>
      <p:pic>
        <p:nvPicPr>
          <p:cNvPr id="73" name="Picture 72">
            <a:extLst>
              <a:ext uri="{FF2B5EF4-FFF2-40B4-BE49-F238E27FC236}">
                <a16:creationId xmlns:a16="http://schemas.microsoft.com/office/drawing/2014/main" id="{A4364AD9-2FFE-46EE-B78B-BF4DF1D53202}"/>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1494842" y="2848224"/>
            <a:ext cx="2740572" cy="128000"/>
          </a:xfrm>
          <a:prstGeom prst="rect">
            <a:avLst/>
          </a:prstGeom>
        </p:spPr>
      </p:pic>
      <p:pic>
        <p:nvPicPr>
          <p:cNvPr id="77" name="Picture 76">
            <a:extLst>
              <a:ext uri="{FF2B5EF4-FFF2-40B4-BE49-F238E27FC236}">
                <a16:creationId xmlns:a16="http://schemas.microsoft.com/office/drawing/2014/main" id="{E14F314B-DAB9-489A-BABA-B6CA9565986B}"/>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1490602" y="2981401"/>
            <a:ext cx="2765714" cy="128000"/>
          </a:xfrm>
          <a:prstGeom prst="rect">
            <a:avLst/>
          </a:prstGeom>
        </p:spPr>
      </p:pic>
      <p:pic>
        <p:nvPicPr>
          <p:cNvPr id="79" name="Picture 78">
            <a:extLst>
              <a:ext uri="{FF2B5EF4-FFF2-40B4-BE49-F238E27FC236}">
                <a16:creationId xmlns:a16="http://schemas.microsoft.com/office/drawing/2014/main" id="{E16DB43F-D2BE-430F-A52E-A67DDFB145F5}"/>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1491489" y="3109327"/>
            <a:ext cx="2000000" cy="94476"/>
          </a:xfrm>
          <a:prstGeom prst="rect">
            <a:avLst/>
          </a:prstGeom>
        </p:spPr>
      </p:pic>
      <p:sp>
        <p:nvSpPr>
          <p:cNvPr id="81" name="Block Arc 80">
            <a:extLst>
              <a:ext uri="{FF2B5EF4-FFF2-40B4-BE49-F238E27FC236}">
                <a16:creationId xmlns:a16="http://schemas.microsoft.com/office/drawing/2014/main" id="{8305ADB9-0856-4CCE-90D3-508D27839484}"/>
              </a:ext>
            </a:extLst>
          </p:cNvPr>
          <p:cNvSpPr/>
          <p:nvPr/>
        </p:nvSpPr>
        <p:spPr>
          <a:xfrm>
            <a:off x="442767" y="2251709"/>
            <a:ext cx="456215" cy="660515"/>
          </a:xfrm>
          <a:prstGeom prst="blockArc">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urved Down 82">
            <a:extLst>
              <a:ext uri="{FF2B5EF4-FFF2-40B4-BE49-F238E27FC236}">
                <a16:creationId xmlns:a16="http://schemas.microsoft.com/office/drawing/2014/main" id="{21755E9D-EAB5-42B6-BCC6-4019BAD86F00}"/>
              </a:ext>
            </a:extLst>
          </p:cNvPr>
          <p:cNvSpPr/>
          <p:nvPr/>
        </p:nvSpPr>
        <p:spPr>
          <a:xfrm flipV="1">
            <a:off x="442767" y="2581966"/>
            <a:ext cx="659698" cy="315476"/>
          </a:xfrm>
          <a:prstGeom prst="curvedDownArrow">
            <a:avLst>
              <a:gd name="adj1" fmla="val 33517"/>
              <a:gd name="adj2" fmla="val 50000"/>
              <a:gd name="adj3" fmla="val 2500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12010549"/>
      </p:ext>
    </p:extLst>
  </p:cSld>
  <p:clrMapOvr>
    <a:masterClrMapping/>
  </p:clrMapOvr>
  <p:transition>
    <p:cu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153</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rgbClr val="FFFFFF"/>
                </a:solidFill>
                <a:latin typeface="Tahoma"/>
                <a:cs typeface="Tahoma"/>
              </a:rPr>
              <a:t> Integration in </a:t>
            </a: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Coordinates</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sp>
        <p:nvSpPr>
          <p:cNvPr id="15" name="TextBox 14">
            <a:extLst>
              <a:ext uri="{FF2B5EF4-FFF2-40B4-BE49-F238E27FC236}">
                <a16:creationId xmlns:a16="http://schemas.microsoft.com/office/drawing/2014/main" id="{1D2B1F71-C452-425A-8CAE-78BEF75817AB}"/>
              </a:ext>
            </a:extLst>
          </p:cNvPr>
          <p:cNvSpPr txBox="1"/>
          <p:nvPr/>
        </p:nvSpPr>
        <p:spPr>
          <a:xfrm>
            <a:off x="2000250" y="358924"/>
            <a:ext cx="2607754" cy="3108543"/>
          </a:xfrm>
          <a:prstGeom prst="rect">
            <a:avLst/>
          </a:prstGeom>
          <a:noFill/>
        </p:spPr>
        <p:txBody>
          <a:bodyPr wrap="square" rtlCol="0">
            <a:spAutoFit/>
          </a:bodyPr>
          <a:lstStyle/>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Used for </a:t>
            </a:r>
            <a:r>
              <a:rPr lang="en-US" sz="600" b="1" dirty="0">
                <a:latin typeface="Tahoma" panose="020B0604030504040204" pitchFamily="34" charset="0"/>
                <a:ea typeface="Tahoma" panose="020B0604030504040204" pitchFamily="34" charset="0"/>
                <a:cs typeface="Tahoma" panose="020B0604030504040204" pitchFamily="34" charset="0"/>
              </a:rPr>
              <a:t>cones, spheres, ice cream cones, air balloons, etc.</a:t>
            </a:r>
          </a:p>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Involves </a:t>
            </a:r>
            <a:r>
              <a:rPr lang="en-US" sz="600" b="1" dirty="0">
                <a:latin typeface="Tahoma" panose="020B0604030504040204" pitchFamily="34" charset="0"/>
                <a:ea typeface="Tahoma" panose="020B0604030504040204" pitchFamily="34" charset="0"/>
                <a:cs typeface="Tahoma" panose="020B0604030504040204" pitchFamily="34" charset="0"/>
              </a:rPr>
              <a:t>centrally simple objects</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‘Rho’, ‘phi’, and ‘theta’ will depend on </a:t>
            </a:r>
            <a:r>
              <a:rPr lang="en-US" sz="600" u="sng" dirty="0">
                <a:latin typeface="Tahoma" panose="020B0604030504040204" pitchFamily="34" charset="0"/>
                <a:ea typeface="Tahoma" panose="020B0604030504040204" pitchFamily="34" charset="0"/>
                <a:cs typeface="Tahoma" panose="020B0604030504040204" pitchFamily="34" charset="0"/>
              </a:rPr>
              <a:t>specific regions</a:t>
            </a:r>
          </a:p>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It always has the </a:t>
            </a:r>
            <a:r>
              <a:rPr lang="en-US" sz="600" b="1" dirty="0">
                <a:latin typeface="Tahoma" panose="020B0604030504040204" pitchFamily="34" charset="0"/>
                <a:ea typeface="Tahoma" panose="020B0604030504040204" pitchFamily="34" charset="0"/>
                <a:cs typeface="Tahoma" panose="020B0604030504040204" pitchFamily="34" charset="0"/>
              </a:rPr>
              <a:t>differential element </a:t>
            </a:r>
            <a:r>
              <a:rPr lang="en-US" sz="600" dirty="0">
                <a:latin typeface="Tahoma" panose="020B0604030504040204" pitchFamily="34" charset="0"/>
                <a:ea typeface="Tahoma" panose="020B0604030504040204" pitchFamily="34" charset="0"/>
                <a:cs typeface="Tahoma" panose="020B0604030504040204" pitchFamily="34" charset="0"/>
              </a:rPr>
              <a:t>as:</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              </a:t>
            </a:r>
          </a:p>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It is important to understand the meaning of </a:t>
            </a:r>
            <a:r>
              <a:rPr lang="en-US" sz="600" b="1" i="0" dirty="0">
                <a:effectLst/>
                <a:latin typeface="Tahoma" panose="020B0604030504040204" pitchFamily="34" charset="0"/>
                <a:ea typeface="Tahoma" panose="020B0604030504040204" pitchFamily="34" charset="0"/>
                <a:cs typeface="Tahoma" panose="020B0604030504040204" pitchFamily="34" charset="0"/>
              </a:rPr>
              <a:t>ρ,</a:t>
            </a:r>
            <a:r>
              <a:rPr lang="el-GR" sz="600" b="1" i="0" dirty="0">
                <a:effectLst/>
                <a:latin typeface="Tahoma" panose="020B0604030504040204" pitchFamily="34" charset="0"/>
                <a:ea typeface="Tahoma" panose="020B0604030504040204" pitchFamily="34" charset="0"/>
                <a:cs typeface="Tahoma" panose="020B0604030504040204" pitchFamily="34" charset="0"/>
              </a:rPr>
              <a:t> ϕ</a:t>
            </a:r>
            <a:r>
              <a:rPr lang="en-US" sz="600" b="1" i="0" dirty="0">
                <a:effectLst/>
                <a:latin typeface="Tahoma" panose="020B0604030504040204" pitchFamily="34" charset="0"/>
                <a:ea typeface="Tahoma" panose="020B0604030504040204" pitchFamily="34" charset="0"/>
                <a:cs typeface="Tahoma" panose="020B0604030504040204" pitchFamily="34" charset="0"/>
              </a:rPr>
              <a:t>, and 𝜃 </a:t>
            </a:r>
          </a:p>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Integration for an object may require ‘</a:t>
            </a:r>
            <a:r>
              <a:rPr lang="en-US" sz="600" b="1" dirty="0">
                <a:latin typeface="Tahoma" panose="020B0604030504040204" pitchFamily="34" charset="0"/>
                <a:ea typeface="Tahoma" panose="020B0604030504040204" pitchFamily="34" charset="0"/>
                <a:cs typeface="Tahoma" panose="020B0604030504040204" pitchFamily="34" charset="0"/>
              </a:rPr>
              <a:t>superposition</a:t>
            </a:r>
            <a:r>
              <a:rPr lang="en-US" sz="600" dirty="0">
                <a:latin typeface="Tahoma" panose="020B0604030504040204" pitchFamily="34" charset="0"/>
                <a:ea typeface="Tahoma" panose="020B0604030504040204" pitchFamily="34" charset="0"/>
                <a:cs typeface="Tahoma" panose="020B0604030504040204" pitchFamily="34" charset="0"/>
              </a:rPr>
              <a:t>’ (sum of parts/components for a total volume)</a:t>
            </a:r>
          </a:p>
          <a:p>
            <a:pPr marL="285750" indent="-285750" algn="just">
              <a:buFont typeface="Arial" panose="020B0604020202020204" pitchFamily="34" charset="0"/>
              <a:buChar char="•"/>
            </a:pPr>
            <a:r>
              <a:rPr lang="en-US" sz="600" u="sng" dirty="0">
                <a:latin typeface="Tahoma" panose="020B0604030504040204" pitchFamily="34" charset="0"/>
                <a:ea typeface="Tahoma" panose="020B0604030504040204" pitchFamily="34" charset="0"/>
                <a:cs typeface="Tahoma" panose="020B0604030504040204" pitchFamily="34" charset="0"/>
              </a:rPr>
              <a:t>Move like</a:t>
            </a:r>
            <a:r>
              <a:rPr lang="en-US" sz="600" b="0" i="0" u="sng" dirty="0">
                <a:effectLst/>
                <a:latin typeface="Tahoma" panose="020B0604030504040204" pitchFamily="34" charset="0"/>
                <a:ea typeface="Tahoma" panose="020B0604030504040204" pitchFamily="34" charset="0"/>
                <a:cs typeface="Tahoma" panose="020B0604030504040204" pitchFamily="34" charset="0"/>
              </a:rPr>
              <a:t> </a:t>
            </a:r>
            <a:r>
              <a:rPr lang="en-US" sz="600" b="1" i="0" u="sng" dirty="0">
                <a:effectLst/>
                <a:latin typeface="Tahoma" panose="020B0604030504040204" pitchFamily="34" charset="0"/>
                <a:ea typeface="Tahoma" panose="020B0604030504040204" pitchFamily="34" charset="0"/>
                <a:cs typeface="Tahoma" panose="020B0604030504040204" pitchFamily="34" charset="0"/>
              </a:rPr>
              <a:t>ρ</a:t>
            </a:r>
            <a:r>
              <a:rPr lang="en-US" sz="600" u="sng" dirty="0">
                <a:latin typeface="Tahoma" panose="020B0604030504040204" pitchFamily="34" charset="0"/>
                <a:ea typeface="Tahoma" panose="020B0604030504040204" pitchFamily="34" charset="0"/>
                <a:cs typeface="Tahoma" panose="020B0604030504040204" pitchFamily="34" charset="0"/>
              </a:rPr>
              <a:t>:</a:t>
            </a:r>
          </a:p>
          <a:p>
            <a:pPr marL="742950" lvl="1" indent="-285750" algn="just">
              <a:buFont typeface="Arial" panose="020B0604020202020204" pitchFamily="34" charset="0"/>
              <a:buChar char="•"/>
            </a:pPr>
            <a:r>
              <a:rPr lang="en-US" sz="600" i="0" dirty="0">
                <a:effectLst/>
                <a:latin typeface="Tahoma" panose="020B0604030504040204" pitchFamily="34" charset="0"/>
                <a:ea typeface="Tahoma" panose="020B0604030504040204" pitchFamily="34" charset="0"/>
                <a:cs typeface="Tahoma" panose="020B0604030504040204" pitchFamily="34" charset="0"/>
              </a:rPr>
              <a:t>Bounds:</a:t>
            </a:r>
            <a:r>
              <a:rPr lang="en-US" sz="600" b="1" i="0" dirty="0">
                <a:effectLst/>
                <a:latin typeface="Tahoma" panose="020B0604030504040204" pitchFamily="34" charset="0"/>
                <a:ea typeface="Tahoma" panose="020B0604030504040204" pitchFamily="34" charset="0"/>
                <a:cs typeface="Tahoma" panose="020B0604030504040204" pitchFamily="34" charset="0"/>
              </a:rPr>
              <a:t> ρ ≥ 0</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Set x = 0 (trace on </a:t>
            </a:r>
            <a:r>
              <a:rPr lang="en-US" sz="600" dirty="0" err="1">
                <a:latin typeface="Tahoma" panose="020B0604030504040204" pitchFamily="34" charset="0"/>
                <a:ea typeface="Tahoma" panose="020B0604030504040204" pitchFamily="34" charset="0"/>
                <a:cs typeface="Tahoma" panose="020B0604030504040204" pitchFamily="34" charset="0"/>
              </a:rPr>
              <a:t>yz</a:t>
            </a:r>
            <a:r>
              <a:rPr lang="en-US" sz="600" dirty="0">
                <a:latin typeface="Tahoma" panose="020B0604030504040204" pitchFamily="34" charset="0"/>
                <a:ea typeface="Tahoma" panose="020B0604030504040204" pitchFamily="34" charset="0"/>
                <a:cs typeface="Tahoma" panose="020B0604030504040204" pitchFamily="34" charset="0"/>
              </a:rPr>
              <a:t>-plane)</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Draw</a:t>
            </a:r>
            <a:r>
              <a:rPr lang="en-US" sz="600" b="1" dirty="0">
                <a:latin typeface="Tahoma" panose="020B0604030504040204" pitchFamily="34" charset="0"/>
                <a:ea typeface="Tahoma" panose="020B0604030504040204" pitchFamily="34" charset="0"/>
                <a:cs typeface="Tahoma" panose="020B0604030504040204" pitchFamily="34" charset="0"/>
              </a:rPr>
              <a:t> </a:t>
            </a:r>
            <a:r>
              <a:rPr lang="en-US" sz="600" dirty="0" err="1">
                <a:latin typeface="Tahoma" panose="020B0604030504040204" pitchFamily="34" charset="0"/>
                <a:ea typeface="Tahoma" panose="020B0604030504040204" pitchFamily="34" charset="0"/>
                <a:cs typeface="Tahoma" panose="020B0604030504040204" pitchFamily="34" charset="0"/>
              </a:rPr>
              <a:t>yz</a:t>
            </a:r>
            <a:r>
              <a:rPr lang="en-US" sz="600" dirty="0">
                <a:latin typeface="Tahoma" panose="020B0604030504040204" pitchFamily="34" charset="0"/>
                <a:ea typeface="Tahoma" panose="020B0604030504040204" pitchFamily="34" charset="0"/>
                <a:cs typeface="Tahoma" panose="020B0604030504040204" pitchFamily="34" charset="0"/>
              </a:rPr>
              <a:t> trace according to given region </a:t>
            </a:r>
            <a:r>
              <a:rPr lang="en-US" sz="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𝒲</a:t>
            </a:r>
          </a:p>
          <a:p>
            <a:pPr marL="742950" lvl="1" indent="-285750" algn="just">
              <a:buFont typeface="Arial" panose="020B0604020202020204" pitchFamily="34" charset="0"/>
              <a:buChar char="•"/>
            </a:pPr>
            <a:r>
              <a:rPr lang="en-US" sz="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𝒲 </a:t>
            </a:r>
            <a:r>
              <a:rPr lang="en-US" sz="6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and the </a:t>
            </a:r>
            <a:r>
              <a:rPr lang="en-US" sz="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drawn region </a:t>
            </a:r>
            <a:r>
              <a:rPr lang="en-US" sz="6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will determine the bounds for the specific problem</a:t>
            </a:r>
            <a:endParaRPr lang="en-US" sz="600"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00" u="sng" dirty="0">
                <a:latin typeface="Tahoma" panose="020B0604030504040204" pitchFamily="34" charset="0"/>
                <a:ea typeface="Tahoma" panose="020B0604030504040204" pitchFamily="34" charset="0"/>
                <a:cs typeface="Tahoma" panose="020B0604030504040204" pitchFamily="34" charset="0"/>
              </a:rPr>
              <a:t>Move like</a:t>
            </a:r>
            <a:r>
              <a:rPr lang="en-US" sz="600" b="0" i="0" u="sng" dirty="0">
                <a:effectLst/>
                <a:latin typeface="Tahoma" panose="020B0604030504040204" pitchFamily="34" charset="0"/>
                <a:ea typeface="Tahoma" panose="020B0604030504040204" pitchFamily="34" charset="0"/>
                <a:cs typeface="Tahoma" panose="020B0604030504040204" pitchFamily="34" charset="0"/>
              </a:rPr>
              <a:t> </a:t>
            </a:r>
            <a:r>
              <a:rPr lang="el-GR" sz="600" b="1" i="0" dirty="0">
                <a:effectLst/>
                <a:latin typeface="Tahoma" panose="020B0604030504040204" pitchFamily="34" charset="0"/>
                <a:ea typeface="Tahoma" panose="020B0604030504040204" pitchFamily="34" charset="0"/>
                <a:cs typeface="Tahoma" panose="020B0604030504040204" pitchFamily="34" charset="0"/>
              </a:rPr>
              <a:t>ϕ</a:t>
            </a:r>
            <a:r>
              <a:rPr lang="en-US" sz="600" u="sng" dirty="0">
                <a:latin typeface="Tahoma" panose="020B0604030504040204" pitchFamily="34" charset="0"/>
                <a:ea typeface="Tahoma" panose="020B0604030504040204" pitchFamily="34" charset="0"/>
                <a:cs typeface="Tahoma" panose="020B0604030504040204" pitchFamily="34" charset="0"/>
              </a:rPr>
              <a:t>:</a:t>
            </a:r>
          </a:p>
          <a:p>
            <a:pPr marL="742950" lvl="1" indent="-285750" algn="just">
              <a:buFont typeface="Arial" panose="020B0604020202020204" pitchFamily="34" charset="0"/>
              <a:buChar char="•"/>
            </a:pPr>
            <a:r>
              <a:rPr lang="en-US" sz="600" i="0" dirty="0">
                <a:effectLst/>
                <a:latin typeface="Tahoma" panose="020B0604030504040204" pitchFamily="34" charset="0"/>
                <a:ea typeface="Tahoma" panose="020B0604030504040204" pitchFamily="34" charset="0"/>
                <a:cs typeface="Tahoma" panose="020B0604030504040204" pitchFamily="34" charset="0"/>
              </a:rPr>
              <a:t>Bounds:</a:t>
            </a:r>
            <a:r>
              <a:rPr lang="en-US" sz="600" b="1" i="0" dirty="0">
                <a:effectLst/>
                <a:latin typeface="Tahoma" panose="020B0604030504040204" pitchFamily="34" charset="0"/>
                <a:ea typeface="Tahoma" panose="020B0604030504040204" pitchFamily="34" charset="0"/>
                <a:cs typeface="Tahoma" panose="020B0604030504040204" pitchFamily="34" charset="0"/>
              </a:rPr>
              <a:t> </a:t>
            </a:r>
            <a:r>
              <a:rPr lang="el-GR" sz="600" b="1" i="0" dirty="0">
                <a:effectLst/>
                <a:latin typeface="Tahoma" panose="020B0604030504040204" pitchFamily="34" charset="0"/>
                <a:ea typeface="Tahoma" panose="020B0604030504040204" pitchFamily="34" charset="0"/>
                <a:cs typeface="Tahoma" panose="020B0604030504040204" pitchFamily="34" charset="0"/>
              </a:rPr>
              <a:t>ϕ</a:t>
            </a:r>
            <a:r>
              <a:rPr lang="en-US" sz="600" b="1" i="0" dirty="0">
                <a:effectLst/>
                <a:latin typeface="Tahoma" panose="020B0604030504040204" pitchFamily="34" charset="0"/>
                <a:ea typeface="Tahoma" panose="020B0604030504040204" pitchFamily="34" charset="0"/>
                <a:cs typeface="Tahoma" panose="020B0604030504040204" pitchFamily="34" charset="0"/>
              </a:rPr>
              <a:t> ∈</a:t>
            </a:r>
            <a:r>
              <a:rPr lang="en-US" sz="600" b="0" i="0" dirty="0">
                <a:effectLst/>
                <a:latin typeface="Tahoma" panose="020B0604030504040204" pitchFamily="34" charset="0"/>
                <a:ea typeface="Tahoma" panose="020B0604030504040204" pitchFamily="34" charset="0"/>
                <a:cs typeface="Tahoma" panose="020B0604030504040204" pitchFamily="34" charset="0"/>
              </a:rPr>
              <a:t> </a:t>
            </a:r>
            <a:r>
              <a:rPr lang="en-US" sz="600" b="1" i="0" dirty="0">
                <a:effectLst/>
                <a:latin typeface="Tahoma" panose="020B0604030504040204" pitchFamily="34" charset="0"/>
                <a:ea typeface="Tahoma" panose="020B0604030504040204" pitchFamily="34" charset="0"/>
                <a:cs typeface="Tahoma" panose="020B0604030504040204" pitchFamily="34" charset="0"/>
              </a:rPr>
              <a:t>[0,</a:t>
            </a:r>
            <a:r>
              <a:rPr lang="el-GR" sz="600" b="1" i="0" dirty="0">
                <a:effectLst/>
                <a:latin typeface="Tahoma" panose="020B0604030504040204" pitchFamily="34" charset="0"/>
                <a:ea typeface="Tahoma" panose="020B0604030504040204" pitchFamily="34" charset="0"/>
                <a:cs typeface="Tahoma" panose="020B0604030504040204" pitchFamily="34" charset="0"/>
              </a:rPr>
              <a:t> </a:t>
            </a:r>
            <a:r>
              <a:rPr lang="en-US" sz="600" b="1" i="0" dirty="0">
                <a:effectLst/>
                <a:latin typeface="Tahoma" panose="020B0604030504040204" pitchFamily="34" charset="0"/>
                <a:ea typeface="Tahoma" panose="020B0604030504040204" pitchFamily="34" charset="0"/>
                <a:cs typeface="Tahoma" panose="020B0604030504040204" pitchFamily="34" charset="0"/>
              </a:rPr>
              <a:t>𝜋]</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Set x = 0 (trace on </a:t>
            </a:r>
            <a:r>
              <a:rPr lang="en-US" sz="600" dirty="0" err="1">
                <a:latin typeface="Tahoma" panose="020B0604030504040204" pitchFamily="34" charset="0"/>
                <a:ea typeface="Tahoma" panose="020B0604030504040204" pitchFamily="34" charset="0"/>
                <a:cs typeface="Tahoma" panose="020B0604030504040204" pitchFamily="34" charset="0"/>
              </a:rPr>
              <a:t>yz</a:t>
            </a:r>
            <a:r>
              <a:rPr lang="en-US" sz="600" dirty="0">
                <a:latin typeface="Tahoma" panose="020B0604030504040204" pitchFamily="34" charset="0"/>
                <a:ea typeface="Tahoma" panose="020B0604030504040204" pitchFamily="34" charset="0"/>
                <a:cs typeface="Tahoma" panose="020B0604030504040204" pitchFamily="34" charset="0"/>
              </a:rPr>
              <a:t>-plane)</a:t>
            </a:r>
          </a:p>
          <a:p>
            <a:pPr marL="742950" lvl="1" indent="-285750" algn="just">
              <a:buFont typeface="Arial" panose="020B0604020202020204" pitchFamily="34" charset="0"/>
              <a:buChar char="•"/>
            </a:pPr>
            <a:r>
              <a:rPr lang="en-US" sz="600" i="0" dirty="0">
                <a:effectLst/>
                <a:latin typeface="Tahoma" panose="020B0604030504040204" pitchFamily="34" charset="0"/>
                <a:ea typeface="Tahoma" panose="020B0604030504040204" pitchFamily="34" charset="0"/>
                <a:cs typeface="Tahoma" panose="020B0604030504040204" pitchFamily="34" charset="0"/>
              </a:rPr>
              <a:t>Look at the angle rotation starting at the posi</a:t>
            </a:r>
            <a:r>
              <a:rPr lang="en-US" sz="600" dirty="0">
                <a:latin typeface="Tahoma" panose="020B0604030504040204" pitchFamily="34" charset="0"/>
                <a:ea typeface="Tahoma" panose="020B0604030504040204" pitchFamily="34" charset="0"/>
                <a:cs typeface="Tahoma" panose="020B0604030504040204" pitchFamily="34" charset="0"/>
              </a:rPr>
              <a:t>tive z-axis towards the ending curve </a:t>
            </a:r>
            <a:endParaRPr lang="en-US" sz="60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00" u="sng" dirty="0">
                <a:latin typeface="Tahoma" panose="020B0604030504040204" pitchFamily="34" charset="0"/>
                <a:ea typeface="Tahoma" panose="020B0604030504040204" pitchFamily="34" charset="0"/>
                <a:cs typeface="Tahoma" panose="020B0604030504040204" pitchFamily="34" charset="0"/>
              </a:rPr>
              <a:t>Move like </a:t>
            </a:r>
            <a:r>
              <a:rPr lang="en-US" sz="600" b="1" i="0" u="sng" dirty="0">
                <a:effectLst/>
                <a:latin typeface="Tahoma" panose="020B0604030504040204" pitchFamily="34" charset="0"/>
                <a:ea typeface="Tahoma" panose="020B0604030504040204" pitchFamily="34" charset="0"/>
                <a:cs typeface="Tahoma" panose="020B0604030504040204" pitchFamily="34" charset="0"/>
              </a:rPr>
              <a:t>𝜃:</a:t>
            </a:r>
          </a:p>
          <a:p>
            <a:pPr marL="742950" lvl="1" indent="-285750" algn="just">
              <a:buFont typeface="Arial" panose="020B0604020202020204" pitchFamily="34" charset="0"/>
              <a:buChar char="•"/>
            </a:pPr>
            <a:r>
              <a:rPr lang="en-US" sz="600" i="0" dirty="0">
                <a:effectLst/>
                <a:latin typeface="Tahoma" panose="020B0604030504040204" pitchFamily="34" charset="0"/>
                <a:ea typeface="Tahoma" panose="020B0604030504040204" pitchFamily="34" charset="0"/>
                <a:cs typeface="Tahoma" panose="020B0604030504040204" pitchFamily="34" charset="0"/>
              </a:rPr>
              <a:t>Bounds: </a:t>
            </a:r>
            <a:r>
              <a:rPr lang="en-US" sz="600" b="1" i="0" dirty="0">
                <a:effectLst/>
                <a:latin typeface="Tahoma" panose="020B0604030504040204" pitchFamily="34" charset="0"/>
                <a:ea typeface="Tahoma" panose="020B0604030504040204" pitchFamily="34" charset="0"/>
                <a:cs typeface="Tahoma" panose="020B0604030504040204" pitchFamily="34" charset="0"/>
              </a:rPr>
              <a:t>𝜃 ∈</a:t>
            </a:r>
            <a:r>
              <a:rPr lang="en-US" sz="600" b="0" i="0" dirty="0">
                <a:effectLst/>
                <a:latin typeface="Tahoma" panose="020B0604030504040204" pitchFamily="34" charset="0"/>
                <a:ea typeface="Tahoma" panose="020B0604030504040204" pitchFamily="34" charset="0"/>
                <a:cs typeface="Tahoma" panose="020B0604030504040204" pitchFamily="34" charset="0"/>
              </a:rPr>
              <a:t> </a:t>
            </a:r>
            <a:r>
              <a:rPr lang="en-US" sz="600" b="1" i="0" dirty="0">
                <a:effectLst/>
                <a:latin typeface="Tahoma" panose="020B0604030504040204" pitchFamily="34" charset="0"/>
                <a:ea typeface="Tahoma" panose="020B0604030504040204" pitchFamily="34" charset="0"/>
                <a:cs typeface="Tahoma" panose="020B0604030504040204" pitchFamily="34" charset="0"/>
              </a:rPr>
              <a:t>[0,</a:t>
            </a:r>
            <a:r>
              <a:rPr lang="el-GR" sz="600" b="1" i="0" dirty="0">
                <a:effectLst/>
                <a:latin typeface="Tahoma" panose="020B0604030504040204" pitchFamily="34" charset="0"/>
                <a:ea typeface="Tahoma" panose="020B0604030504040204" pitchFamily="34" charset="0"/>
                <a:cs typeface="Tahoma" panose="020B0604030504040204" pitchFamily="34" charset="0"/>
              </a:rPr>
              <a:t> </a:t>
            </a:r>
            <a:r>
              <a:rPr lang="en-US" sz="600" b="1" i="0" dirty="0">
                <a:effectLst/>
                <a:latin typeface="Tahoma" panose="020B0604030504040204" pitchFamily="34" charset="0"/>
                <a:ea typeface="Tahoma" panose="020B0604030504040204" pitchFamily="34" charset="0"/>
                <a:cs typeface="Tahoma" panose="020B0604030504040204" pitchFamily="34" charset="0"/>
              </a:rPr>
              <a:t>2𝜋]</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Set z = 0 (trace on </a:t>
            </a:r>
            <a:r>
              <a:rPr lang="en-US" sz="600" dirty="0" err="1">
                <a:latin typeface="Tahoma" panose="020B0604030504040204" pitchFamily="34" charset="0"/>
                <a:ea typeface="Tahoma" panose="020B0604030504040204" pitchFamily="34" charset="0"/>
                <a:cs typeface="Tahoma" panose="020B0604030504040204" pitchFamily="34" charset="0"/>
              </a:rPr>
              <a:t>xy</a:t>
            </a:r>
            <a:r>
              <a:rPr lang="en-US" sz="600" dirty="0">
                <a:latin typeface="Tahoma" panose="020B0604030504040204" pitchFamily="34" charset="0"/>
                <a:ea typeface="Tahoma" panose="020B0604030504040204" pitchFamily="34" charset="0"/>
                <a:cs typeface="Tahoma" panose="020B0604030504040204" pitchFamily="34" charset="0"/>
              </a:rPr>
              <a:t>-plane) or look for an intersection of two z surfaces </a:t>
            </a:r>
            <a:endParaRPr lang="en-US" sz="60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00" u="sng" dirty="0">
                <a:latin typeface="Tahoma" panose="020B0604030504040204" pitchFamily="34" charset="0"/>
                <a:ea typeface="Tahoma" panose="020B0604030504040204" pitchFamily="34" charset="0"/>
                <a:cs typeface="Tahoma" panose="020B0604030504040204" pitchFamily="34" charset="0"/>
              </a:rPr>
              <a:t>Process:</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Draw the associated regions for the </a:t>
            </a:r>
            <a:r>
              <a:rPr lang="en-US" sz="600" dirty="0" err="1">
                <a:latin typeface="Tahoma" panose="020B0604030504040204" pitchFamily="34" charset="0"/>
                <a:ea typeface="Tahoma" panose="020B0604030504040204" pitchFamily="34" charset="0"/>
                <a:cs typeface="Tahoma" panose="020B0604030504040204" pitchFamily="34" charset="0"/>
              </a:rPr>
              <a:t>yz</a:t>
            </a:r>
            <a:r>
              <a:rPr lang="en-US" sz="600" dirty="0">
                <a:latin typeface="Tahoma" panose="020B0604030504040204" pitchFamily="34" charset="0"/>
                <a:ea typeface="Tahoma" panose="020B0604030504040204" pitchFamily="34" charset="0"/>
                <a:cs typeface="Tahoma" panose="020B0604030504040204" pitchFamily="34" charset="0"/>
              </a:rPr>
              <a:t> and </a:t>
            </a:r>
            <a:r>
              <a:rPr lang="en-US" sz="600" dirty="0" err="1">
                <a:latin typeface="Tahoma" panose="020B0604030504040204" pitchFamily="34" charset="0"/>
                <a:ea typeface="Tahoma" panose="020B0604030504040204" pitchFamily="34" charset="0"/>
                <a:cs typeface="Tahoma" panose="020B0604030504040204" pitchFamily="34" charset="0"/>
              </a:rPr>
              <a:t>xy</a:t>
            </a:r>
            <a:r>
              <a:rPr lang="en-US" sz="600" dirty="0">
                <a:latin typeface="Tahoma" panose="020B0604030504040204" pitchFamily="34" charset="0"/>
                <a:ea typeface="Tahoma" panose="020B0604030504040204" pitchFamily="34" charset="0"/>
                <a:cs typeface="Tahoma" panose="020B0604030504040204" pitchFamily="34" charset="0"/>
              </a:rPr>
              <a:t> plane</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Change to spherical coordinates</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Pay attention to the bounds (especially on </a:t>
            </a:r>
            <a:r>
              <a:rPr lang="el-GR" sz="600" b="1" i="0" dirty="0">
                <a:effectLst/>
                <a:latin typeface="Tahoma" panose="020B0604030504040204" pitchFamily="34" charset="0"/>
                <a:ea typeface="Tahoma" panose="020B0604030504040204" pitchFamily="34" charset="0"/>
                <a:cs typeface="Tahoma" panose="020B0604030504040204" pitchFamily="34" charset="0"/>
              </a:rPr>
              <a:t>ϕ</a:t>
            </a:r>
            <a:r>
              <a:rPr lang="en-US" sz="600" i="0" dirty="0">
                <a:effectLst/>
                <a:latin typeface="Tahoma" panose="020B0604030504040204" pitchFamily="34" charset="0"/>
                <a:ea typeface="Tahoma" panose="020B0604030504040204" pitchFamily="34" charset="0"/>
                <a:cs typeface="Tahoma" panose="020B0604030504040204" pitchFamily="34" charset="0"/>
              </a:rPr>
              <a:t> and </a:t>
            </a:r>
            <a:r>
              <a:rPr lang="en-US" sz="600" b="1" i="0" dirty="0">
                <a:effectLst/>
                <a:latin typeface="Tahoma" panose="020B0604030504040204" pitchFamily="34" charset="0"/>
                <a:ea typeface="Tahoma" panose="020B0604030504040204" pitchFamily="34" charset="0"/>
                <a:cs typeface="Tahoma" panose="020B0604030504040204" pitchFamily="34" charset="0"/>
              </a:rPr>
              <a:t>ρ</a:t>
            </a:r>
            <a:r>
              <a:rPr lang="en-US" sz="600" i="0" dirty="0">
                <a:effectLst/>
                <a:latin typeface="Tahoma" panose="020B0604030504040204" pitchFamily="34" charset="0"/>
                <a:ea typeface="Tahoma" panose="020B0604030504040204" pitchFamily="34" charset="0"/>
                <a:cs typeface="Tahoma" panose="020B0604030504040204" pitchFamily="34" charset="0"/>
              </a:rPr>
              <a:t>)</a:t>
            </a:r>
            <a:endParaRPr lang="en-US" sz="6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15.8: Triple Integrals in Spherical Coordinates - Mathematics LibreTexts">
            <a:extLst>
              <a:ext uri="{FF2B5EF4-FFF2-40B4-BE49-F238E27FC236}">
                <a16:creationId xmlns:a16="http://schemas.microsoft.com/office/drawing/2014/main" id="{3592CF2D-498B-44B9-973B-12F28BE4F81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594" y="398264"/>
            <a:ext cx="1909946" cy="91222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F290D74-26EA-43D0-8E4C-E31DEA254185}"/>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218" y="1400970"/>
            <a:ext cx="1490286" cy="80914"/>
          </a:xfrm>
          <a:prstGeom prst="rect">
            <a:avLst/>
          </a:prstGeom>
        </p:spPr>
      </p:pic>
      <p:pic>
        <p:nvPicPr>
          <p:cNvPr id="52" name="Picture 51">
            <a:extLst>
              <a:ext uri="{FF2B5EF4-FFF2-40B4-BE49-F238E27FC236}">
                <a16:creationId xmlns:a16="http://schemas.microsoft.com/office/drawing/2014/main" id="{79F51A09-EBCD-42B1-8E3F-8680897B899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509" y="1318758"/>
            <a:ext cx="1241600" cy="80914"/>
          </a:xfrm>
          <a:prstGeom prst="rect">
            <a:avLst/>
          </a:prstGeom>
        </p:spPr>
      </p:pic>
      <p:pic>
        <p:nvPicPr>
          <p:cNvPr id="56" name="Picture 55">
            <a:extLst>
              <a:ext uri="{FF2B5EF4-FFF2-40B4-BE49-F238E27FC236}">
                <a16:creationId xmlns:a16="http://schemas.microsoft.com/office/drawing/2014/main" id="{E643650A-B0DE-4C8F-A754-D3D44BDE0D5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6404" y="1490155"/>
            <a:ext cx="863543" cy="80457"/>
          </a:xfrm>
          <a:prstGeom prst="rect">
            <a:avLst/>
          </a:prstGeom>
        </p:spPr>
      </p:pic>
      <p:pic>
        <p:nvPicPr>
          <p:cNvPr id="58" name="Picture 57">
            <a:extLst>
              <a:ext uri="{FF2B5EF4-FFF2-40B4-BE49-F238E27FC236}">
                <a16:creationId xmlns:a16="http://schemas.microsoft.com/office/drawing/2014/main" id="{21235C14-C441-4E33-86F9-8252EB84B22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6404" y="1573732"/>
            <a:ext cx="1147886" cy="80457"/>
          </a:xfrm>
          <a:prstGeom prst="rect">
            <a:avLst/>
          </a:prstGeom>
        </p:spPr>
      </p:pic>
      <p:pic>
        <p:nvPicPr>
          <p:cNvPr id="60" name="Picture 59">
            <a:extLst>
              <a:ext uri="{FF2B5EF4-FFF2-40B4-BE49-F238E27FC236}">
                <a16:creationId xmlns:a16="http://schemas.microsoft.com/office/drawing/2014/main" id="{E82934EB-072B-4508-95A6-8875B5FBA309}"/>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6404" y="1653679"/>
            <a:ext cx="803200" cy="92343"/>
          </a:xfrm>
          <a:prstGeom prst="rect">
            <a:avLst/>
          </a:prstGeom>
        </p:spPr>
      </p:pic>
      <p:pic>
        <p:nvPicPr>
          <p:cNvPr id="62" name="Picture 61">
            <a:extLst>
              <a:ext uri="{FF2B5EF4-FFF2-40B4-BE49-F238E27FC236}">
                <a16:creationId xmlns:a16="http://schemas.microsoft.com/office/drawing/2014/main" id="{0BB0079A-9D5A-4828-9D05-49268215238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4375" y="1740727"/>
            <a:ext cx="723657" cy="92343"/>
          </a:xfrm>
          <a:prstGeom prst="rect">
            <a:avLst/>
          </a:prstGeom>
        </p:spPr>
      </p:pic>
      <p:pic>
        <p:nvPicPr>
          <p:cNvPr id="1028" name="Picture 4" descr="Triple Integrals in Cylindrical Coordinates">
            <a:extLst>
              <a:ext uri="{FF2B5EF4-FFF2-40B4-BE49-F238E27FC236}">
                <a16:creationId xmlns:a16="http://schemas.microsoft.com/office/drawing/2014/main" id="{8369D40C-83E4-4F80-8939-E590E0D83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404" y="1825969"/>
            <a:ext cx="2106866" cy="7131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43BD9-8B96-4668-A11B-F4143DE7C36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66334" y="2550567"/>
            <a:ext cx="1231227" cy="813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ED5C013C-83D8-47A4-A649-E4EE3A1C65E7}"/>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2830914" y="942744"/>
            <a:ext cx="1355200" cy="108267"/>
          </a:xfrm>
          <a:prstGeom prst="rect">
            <a:avLst/>
          </a:prstGeom>
        </p:spPr>
      </p:pic>
    </p:spTree>
    <p:extLst>
      <p:ext uri="{BB962C8B-B14F-4D97-AF65-F5344CB8AC3E}">
        <p14:creationId xmlns:p14="http://schemas.microsoft.com/office/powerpoint/2010/main" val="2993465808"/>
      </p:ext>
    </p:extLst>
  </p:cSld>
  <p:clrMapOvr>
    <a:masterClrMapping/>
  </p:clrMapOvr>
  <p:transition>
    <p:cu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1"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154</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1)</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21" name="Picture 20">
            <a:extLst>
              <a:ext uri="{FF2B5EF4-FFF2-40B4-BE49-F238E27FC236}">
                <a16:creationId xmlns:a16="http://schemas.microsoft.com/office/drawing/2014/main" id="{7BB62CA4-C97C-4307-B5A4-C2069F4A60EE}"/>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523817" y="402193"/>
            <a:ext cx="3560382" cy="264381"/>
          </a:xfrm>
          <a:prstGeom prst="rect">
            <a:avLst/>
          </a:prstGeom>
        </p:spPr>
      </p:pic>
      <p:pic>
        <p:nvPicPr>
          <p:cNvPr id="29" name="Picture 28">
            <a:extLst>
              <a:ext uri="{FF2B5EF4-FFF2-40B4-BE49-F238E27FC236}">
                <a16:creationId xmlns:a16="http://schemas.microsoft.com/office/drawing/2014/main" id="{A3F21DCB-3348-41AD-A878-9D100E5A60DC}"/>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8201" y="726052"/>
            <a:ext cx="527238" cy="127238"/>
          </a:xfrm>
          <a:prstGeom prst="rect">
            <a:avLst/>
          </a:prstGeom>
        </p:spPr>
      </p:pic>
      <p:pic>
        <p:nvPicPr>
          <p:cNvPr id="35" name="Picture 34">
            <a:extLst>
              <a:ext uri="{FF2B5EF4-FFF2-40B4-BE49-F238E27FC236}">
                <a16:creationId xmlns:a16="http://schemas.microsoft.com/office/drawing/2014/main" id="{D7E2F579-9060-485D-A445-6A668D395030}"/>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238250" y="869791"/>
            <a:ext cx="535619" cy="127238"/>
          </a:xfrm>
          <a:prstGeom prst="rect">
            <a:avLst/>
          </a:prstGeom>
        </p:spPr>
      </p:pic>
      <p:pic>
        <p:nvPicPr>
          <p:cNvPr id="39" name="Picture 38">
            <a:extLst>
              <a:ext uri="{FF2B5EF4-FFF2-40B4-BE49-F238E27FC236}">
                <a16:creationId xmlns:a16="http://schemas.microsoft.com/office/drawing/2014/main" id="{CFCD8210-A922-43BF-A625-CA6C5B07B0BD}"/>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162011" y="1984613"/>
            <a:ext cx="519619" cy="124952"/>
          </a:xfrm>
          <a:prstGeom prst="rect">
            <a:avLst/>
          </a:prstGeom>
        </p:spPr>
      </p:pic>
      <p:pic>
        <p:nvPicPr>
          <p:cNvPr id="44" name="Picture 43">
            <a:extLst>
              <a:ext uri="{FF2B5EF4-FFF2-40B4-BE49-F238E27FC236}">
                <a16:creationId xmlns:a16="http://schemas.microsoft.com/office/drawing/2014/main" id="{8022BB68-EC8E-498E-882D-A17B8DADADD8}"/>
              </a:ext>
            </a:extLst>
          </p:cNvPr>
          <p:cNvPicPr>
            <a:picLocks noChangeAspect="1"/>
          </p:cNvPicPr>
          <p:nvPr/>
        </p:nvPicPr>
        <p:blipFill>
          <a:blip r:embed="rId26"/>
          <a:stretch>
            <a:fillRect/>
          </a:stretch>
        </p:blipFill>
        <p:spPr>
          <a:xfrm>
            <a:off x="95300" y="831593"/>
            <a:ext cx="1062485" cy="1074725"/>
          </a:xfrm>
          <a:prstGeom prst="rect">
            <a:avLst/>
          </a:prstGeom>
        </p:spPr>
      </p:pic>
      <p:cxnSp>
        <p:nvCxnSpPr>
          <p:cNvPr id="46" name="Straight Arrow Connector 45">
            <a:extLst>
              <a:ext uri="{FF2B5EF4-FFF2-40B4-BE49-F238E27FC236}">
                <a16:creationId xmlns:a16="http://schemas.microsoft.com/office/drawing/2014/main" id="{82A3B34B-91AE-43FC-B6A8-6EFCABFC8FAC}"/>
              </a:ext>
            </a:extLst>
          </p:cNvPr>
          <p:cNvCxnSpPr>
            <a:cxnSpLocks/>
          </p:cNvCxnSpPr>
          <p:nvPr/>
        </p:nvCxnSpPr>
        <p:spPr>
          <a:xfrm flipV="1">
            <a:off x="608326" y="1101906"/>
            <a:ext cx="325124" cy="29390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77" name="Picture 76">
            <a:extLst>
              <a:ext uri="{FF2B5EF4-FFF2-40B4-BE49-F238E27FC236}">
                <a16:creationId xmlns:a16="http://schemas.microsoft.com/office/drawing/2014/main" id="{E6B5BB97-0B75-4B33-859A-5727DA4FA011}"/>
              </a:ext>
            </a:extLst>
          </p:cNvPr>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727967" y="697356"/>
            <a:ext cx="2392380" cy="154667"/>
          </a:xfrm>
          <a:prstGeom prst="rect">
            <a:avLst/>
          </a:prstGeom>
        </p:spPr>
      </p:pic>
      <p:pic>
        <p:nvPicPr>
          <p:cNvPr id="63" name="Picture 62">
            <a:extLst>
              <a:ext uri="{FF2B5EF4-FFF2-40B4-BE49-F238E27FC236}">
                <a16:creationId xmlns:a16="http://schemas.microsoft.com/office/drawing/2014/main" id="{8D58829C-9DD5-40E7-AA9E-CF9D250C5448}"/>
              </a:ext>
            </a:extLst>
          </p:cNvPr>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3162875" y="721463"/>
            <a:ext cx="585904" cy="122667"/>
          </a:xfrm>
          <a:prstGeom prst="rect">
            <a:avLst/>
          </a:prstGeom>
        </p:spPr>
      </p:pic>
      <p:pic>
        <p:nvPicPr>
          <p:cNvPr id="67" name="Picture 66">
            <a:extLst>
              <a:ext uri="{FF2B5EF4-FFF2-40B4-BE49-F238E27FC236}">
                <a16:creationId xmlns:a16="http://schemas.microsoft.com/office/drawing/2014/main" id="{38118A3E-4531-48C7-A44B-4C2EE4C0F896}"/>
              </a:ext>
            </a:extLst>
          </p:cNvPr>
          <p:cNvPicPr>
            <a:picLocks noChangeAspect="1"/>
          </p:cNvPicPr>
          <p:nvPr>
            <p:custDataLst>
              <p:tags r:id="rId7"/>
            </p:custDataLst>
          </p:nvPr>
        </p:nvPicPr>
        <p:blipFill>
          <a:blip r:embed="rId29" cstate="print">
            <a:extLst>
              <a:ext uri="{28A0092B-C50C-407E-A947-70E740481C1C}">
                <a14:useLocalDpi xmlns:a14="http://schemas.microsoft.com/office/drawing/2010/main" val="0"/>
              </a:ext>
            </a:extLst>
          </a:blip>
          <a:stretch>
            <a:fillRect/>
          </a:stretch>
        </p:blipFill>
        <p:spPr>
          <a:xfrm>
            <a:off x="963224" y="1067637"/>
            <a:ext cx="319086" cy="73600"/>
          </a:xfrm>
          <a:prstGeom prst="rect">
            <a:avLst/>
          </a:prstGeom>
        </p:spPr>
      </p:pic>
      <p:sp>
        <p:nvSpPr>
          <p:cNvPr id="68" name="Arrow: Curved Left 67">
            <a:extLst>
              <a:ext uri="{FF2B5EF4-FFF2-40B4-BE49-F238E27FC236}">
                <a16:creationId xmlns:a16="http://schemas.microsoft.com/office/drawing/2014/main" id="{A617F2CC-C3D1-44F1-8C0A-F94D09DCA8F1}"/>
              </a:ext>
            </a:extLst>
          </p:cNvPr>
          <p:cNvSpPr/>
          <p:nvPr/>
        </p:nvSpPr>
        <p:spPr>
          <a:xfrm>
            <a:off x="609319" y="1171463"/>
            <a:ext cx="237297" cy="467202"/>
          </a:xfrm>
          <a:prstGeom prst="curvedLeftArrow">
            <a:avLst/>
          </a:prstGeom>
          <a:solidFill>
            <a:srgbClr val="FFC000"/>
          </a:solidFill>
          <a:ln>
            <a:solidFill>
              <a:srgbClr val="895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3" name="Picture 72">
            <a:extLst>
              <a:ext uri="{FF2B5EF4-FFF2-40B4-BE49-F238E27FC236}">
                <a16:creationId xmlns:a16="http://schemas.microsoft.com/office/drawing/2014/main" id="{C94E433E-F68B-4E37-A153-3FCA1BD7BC6D}"/>
              </a:ext>
            </a:extLst>
          </p:cNvPr>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247650" y="1523887"/>
            <a:ext cx="348343" cy="73600"/>
          </a:xfrm>
          <a:prstGeom prst="rect">
            <a:avLst/>
          </a:prstGeom>
        </p:spPr>
      </p:pic>
      <p:pic>
        <p:nvPicPr>
          <p:cNvPr id="91" name="Picture 90">
            <a:extLst>
              <a:ext uri="{FF2B5EF4-FFF2-40B4-BE49-F238E27FC236}">
                <a16:creationId xmlns:a16="http://schemas.microsoft.com/office/drawing/2014/main" id="{DF3D54F0-0553-43BD-A67B-5CFB997B0F06}"/>
              </a:ext>
            </a:extLst>
          </p:cNvPr>
          <p:cNvPicPr>
            <a:picLocks noChangeAspect="1"/>
          </p:cNvPicPr>
          <p:nvPr>
            <p:custDataLst>
              <p:tags r:id="rId9"/>
            </p:custDataLst>
          </p:nvPr>
        </p:nvPicPr>
        <p:blipFill>
          <a:blip r:embed="rId31" cstate="print">
            <a:extLst>
              <a:ext uri="{28A0092B-C50C-407E-A947-70E740481C1C}">
                <a14:useLocalDpi xmlns:a14="http://schemas.microsoft.com/office/drawing/2010/main" val="0"/>
              </a:ext>
            </a:extLst>
          </a:blip>
          <a:stretch>
            <a:fillRect/>
          </a:stretch>
        </p:blipFill>
        <p:spPr>
          <a:xfrm>
            <a:off x="1838500" y="867387"/>
            <a:ext cx="2483808" cy="128000"/>
          </a:xfrm>
          <a:prstGeom prst="rect">
            <a:avLst/>
          </a:prstGeom>
        </p:spPr>
      </p:pic>
      <p:pic>
        <p:nvPicPr>
          <p:cNvPr id="87" name="Picture 86">
            <a:extLst>
              <a:ext uri="{FF2B5EF4-FFF2-40B4-BE49-F238E27FC236}">
                <a16:creationId xmlns:a16="http://schemas.microsoft.com/office/drawing/2014/main" id="{D6C78F58-1A03-4EC0-8B37-E3659C5BBC76}"/>
              </a:ext>
            </a:extLst>
          </p:cNvPr>
          <p:cNvPicPr>
            <a:picLocks noChangeAspect="1"/>
          </p:cNvPicPr>
          <p:nvPr>
            <p:custDataLst>
              <p:tags r:id="rId10"/>
            </p:custDataLst>
          </p:nvPr>
        </p:nvPicPr>
        <p:blipFill>
          <a:blip r:embed="rId32" cstate="print">
            <a:extLst>
              <a:ext uri="{28A0092B-C50C-407E-A947-70E740481C1C}">
                <a14:useLocalDpi xmlns:a14="http://schemas.microsoft.com/office/drawing/2010/main" val="0"/>
              </a:ext>
            </a:extLst>
          </a:blip>
          <a:stretch>
            <a:fillRect/>
          </a:stretch>
        </p:blipFill>
        <p:spPr>
          <a:xfrm>
            <a:off x="2332745" y="1013245"/>
            <a:ext cx="861714" cy="122667"/>
          </a:xfrm>
          <a:prstGeom prst="rect">
            <a:avLst/>
          </a:prstGeom>
        </p:spPr>
      </p:pic>
      <p:pic>
        <p:nvPicPr>
          <p:cNvPr id="93" name="Picture 92">
            <a:extLst>
              <a:ext uri="{FF2B5EF4-FFF2-40B4-BE49-F238E27FC236}">
                <a16:creationId xmlns:a16="http://schemas.microsoft.com/office/drawing/2014/main" id="{3E3BF7D3-C476-4481-A0C7-A24D8EB0ECF9}"/>
              </a:ext>
            </a:extLst>
          </p:cNvPr>
          <p:cNvPicPr>
            <a:picLocks noChangeAspect="1"/>
          </p:cNvPicPr>
          <p:nvPr>
            <p:custDataLst>
              <p:tags r:id="rId11"/>
            </p:custDataLst>
          </p:nvPr>
        </p:nvPicPr>
        <p:blipFill>
          <a:blip r:embed="rId33" cstate="print">
            <a:extLst>
              <a:ext uri="{28A0092B-C50C-407E-A947-70E740481C1C}">
                <a14:useLocalDpi xmlns:a14="http://schemas.microsoft.com/office/drawing/2010/main" val="0"/>
              </a:ext>
            </a:extLst>
          </a:blip>
          <a:stretch>
            <a:fillRect/>
          </a:stretch>
        </p:blipFill>
        <p:spPr>
          <a:xfrm>
            <a:off x="1838500" y="1013011"/>
            <a:ext cx="438857" cy="89905"/>
          </a:xfrm>
          <a:prstGeom prst="rect">
            <a:avLst/>
          </a:prstGeom>
        </p:spPr>
      </p:pic>
      <p:pic>
        <p:nvPicPr>
          <p:cNvPr id="97" name="Picture 96">
            <a:extLst>
              <a:ext uri="{FF2B5EF4-FFF2-40B4-BE49-F238E27FC236}">
                <a16:creationId xmlns:a16="http://schemas.microsoft.com/office/drawing/2014/main" id="{8554DCB2-9FE1-4BCC-B0BC-61353CD1D668}"/>
              </a:ext>
            </a:extLst>
          </p:cNvPr>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746345" y="1952464"/>
            <a:ext cx="2406856" cy="154667"/>
          </a:xfrm>
          <a:prstGeom prst="rect">
            <a:avLst/>
          </a:prstGeom>
        </p:spPr>
      </p:pic>
      <p:pic>
        <p:nvPicPr>
          <p:cNvPr id="101" name="Picture 100">
            <a:extLst>
              <a:ext uri="{FF2B5EF4-FFF2-40B4-BE49-F238E27FC236}">
                <a16:creationId xmlns:a16="http://schemas.microsoft.com/office/drawing/2014/main" id="{D8496043-155C-4854-AB1F-FE99CBA40DBA}"/>
              </a:ext>
            </a:extLst>
          </p:cNvPr>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1237054" y="1515443"/>
            <a:ext cx="1606857" cy="264381"/>
          </a:xfrm>
          <a:prstGeom prst="rect">
            <a:avLst/>
          </a:prstGeom>
        </p:spPr>
      </p:pic>
      <p:pic>
        <p:nvPicPr>
          <p:cNvPr id="103" name="Picture 102">
            <a:extLst>
              <a:ext uri="{FF2B5EF4-FFF2-40B4-BE49-F238E27FC236}">
                <a16:creationId xmlns:a16="http://schemas.microsoft.com/office/drawing/2014/main" id="{0068225A-3E88-46E6-B5D5-9B83138B2C8E}"/>
              </a:ext>
            </a:extLst>
          </p:cNvPr>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3027462" y="2197840"/>
            <a:ext cx="1554286" cy="290286"/>
          </a:xfrm>
          <a:prstGeom prst="rect">
            <a:avLst/>
          </a:prstGeom>
        </p:spPr>
      </p:pic>
      <p:pic>
        <p:nvPicPr>
          <p:cNvPr id="114" name="Picture 113">
            <a:extLst>
              <a:ext uri="{FF2B5EF4-FFF2-40B4-BE49-F238E27FC236}">
                <a16:creationId xmlns:a16="http://schemas.microsoft.com/office/drawing/2014/main" id="{A3F1C3EC-8BE1-4FAB-8E0B-3357E44F722E}"/>
              </a:ext>
            </a:extLst>
          </p:cNvPr>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2923181" y="1484314"/>
            <a:ext cx="1591619" cy="290286"/>
          </a:xfrm>
          <a:prstGeom prst="rect">
            <a:avLst/>
          </a:prstGeom>
        </p:spPr>
      </p:pic>
      <p:pic>
        <p:nvPicPr>
          <p:cNvPr id="124" name="Picture 123">
            <a:extLst>
              <a:ext uri="{FF2B5EF4-FFF2-40B4-BE49-F238E27FC236}">
                <a16:creationId xmlns:a16="http://schemas.microsoft.com/office/drawing/2014/main" id="{554846EB-A264-4FBA-A365-2EFA144EAF29}"/>
              </a:ext>
            </a:extLst>
          </p:cNvPr>
          <p:cNvPicPr>
            <a:picLocks noChangeAspect="1"/>
          </p:cNvPicPr>
          <p:nvPr>
            <p:custDataLst>
              <p:tags r:id="rId16"/>
            </p:custDataLst>
          </p:nvPr>
        </p:nvPicPr>
        <p:blipFill>
          <a:blip r:embed="rId38" cstate="print">
            <a:extLst>
              <a:ext uri="{28A0092B-C50C-407E-A947-70E740481C1C}">
                <a14:useLocalDpi xmlns:a14="http://schemas.microsoft.com/office/drawing/2010/main" val="0"/>
              </a:ext>
            </a:extLst>
          </a:blip>
          <a:stretch>
            <a:fillRect/>
          </a:stretch>
        </p:blipFill>
        <p:spPr>
          <a:xfrm>
            <a:off x="1535976" y="1182425"/>
            <a:ext cx="2668190" cy="227810"/>
          </a:xfrm>
          <a:prstGeom prst="rect">
            <a:avLst/>
          </a:prstGeom>
        </p:spPr>
      </p:pic>
      <p:pic>
        <p:nvPicPr>
          <p:cNvPr id="128" name="Picture 127">
            <a:extLst>
              <a:ext uri="{FF2B5EF4-FFF2-40B4-BE49-F238E27FC236}">
                <a16:creationId xmlns:a16="http://schemas.microsoft.com/office/drawing/2014/main" id="{036D894D-E98B-4C54-8A01-8F6768CDAF2F}"/>
              </a:ext>
            </a:extLst>
          </p:cNvPr>
          <p:cNvPicPr>
            <a:picLocks noChangeAspect="1"/>
          </p:cNvPicPr>
          <p:nvPr>
            <p:custDataLst>
              <p:tags r:id="rId17"/>
            </p:custDataLst>
          </p:nvPr>
        </p:nvPicPr>
        <p:blipFill>
          <a:blip r:embed="rId39" cstate="print">
            <a:extLst>
              <a:ext uri="{28A0092B-C50C-407E-A947-70E740481C1C}">
                <a14:useLocalDpi xmlns:a14="http://schemas.microsoft.com/office/drawing/2010/main" val="0"/>
              </a:ext>
            </a:extLst>
          </a:blip>
          <a:stretch>
            <a:fillRect/>
          </a:stretch>
        </p:blipFill>
        <p:spPr>
          <a:xfrm>
            <a:off x="1147941" y="2208770"/>
            <a:ext cx="1846857" cy="290286"/>
          </a:xfrm>
          <a:prstGeom prst="rect">
            <a:avLst/>
          </a:prstGeom>
        </p:spPr>
      </p:pic>
      <p:pic>
        <p:nvPicPr>
          <p:cNvPr id="134" name="Picture 133">
            <a:extLst>
              <a:ext uri="{FF2B5EF4-FFF2-40B4-BE49-F238E27FC236}">
                <a16:creationId xmlns:a16="http://schemas.microsoft.com/office/drawing/2014/main" id="{9B2F5BC4-2AA2-4E87-9A90-1BBF1FF06286}"/>
              </a:ext>
            </a:extLst>
          </p:cNvPr>
          <p:cNvPicPr>
            <a:picLocks noChangeAspect="1"/>
          </p:cNvPicPr>
          <p:nvPr>
            <p:custDataLst>
              <p:tags r:id="rId18"/>
            </p:custDataLst>
          </p:nvPr>
        </p:nvPicPr>
        <p:blipFill>
          <a:blip r:embed="rId40" cstate="print">
            <a:extLst>
              <a:ext uri="{28A0092B-C50C-407E-A947-70E740481C1C}">
                <a14:useLocalDpi xmlns:a14="http://schemas.microsoft.com/office/drawing/2010/main" val="0"/>
              </a:ext>
            </a:extLst>
          </a:blip>
          <a:stretch>
            <a:fillRect/>
          </a:stretch>
        </p:blipFill>
        <p:spPr>
          <a:xfrm>
            <a:off x="2923181" y="2600695"/>
            <a:ext cx="805333" cy="89905"/>
          </a:xfrm>
          <a:prstGeom prst="rect">
            <a:avLst/>
          </a:prstGeom>
        </p:spPr>
      </p:pic>
      <p:pic>
        <p:nvPicPr>
          <p:cNvPr id="135" name="Picture 134">
            <a:extLst>
              <a:ext uri="{FF2B5EF4-FFF2-40B4-BE49-F238E27FC236}">
                <a16:creationId xmlns:a16="http://schemas.microsoft.com/office/drawing/2014/main" id="{1E73DFB0-C8CC-45BE-A2FF-EEC06F72BB42}"/>
              </a:ext>
            </a:extLst>
          </p:cNvPr>
          <p:cNvPicPr>
            <a:picLocks noChangeAspect="1"/>
          </p:cNvPicPr>
          <p:nvPr/>
        </p:nvPicPr>
        <p:blipFill>
          <a:blip r:embed="rId41"/>
          <a:stretch>
            <a:fillRect/>
          </a:stretch>
        </p:blipFill>
        <p:spPr>
          <a:xfrm>
            <a:off x="82107" y="2139716"/>
            <a:ext cx="1052438" cy="1074725"/>
          </a:xfrm>
          <a:prstGeom prst="rect">
            <a:avLst/>
          </a:prstGeom>
        </p:spPr>
      </p:pic>
      <p:pic>
        <p:nvPicPr>
          <p:cNvPr id="139" name="Picture 138">
            <a:extLst>
              <a:ext uri="{FF2B5EF4-FFF2-40B4-BE49-F238E27FC236}">
                <a16:creationId xmlns:a16="http://schemas.microsoft.com/office/drawing/2014/main" id="{81070F52-B3C7-4685-8ACA-4140241BBCF7}"/>
              </a:ext>
            </a:extLst>
          </p:cNvPr>
          <p:cNvPicPr>
            <a:picLocks noChangeAspect="1"/>
          </p:cNvPicPr>
          <p:nvPr>
            <p:custDataLst>
              <p:tags r:id="rId19"/>
            </p:custDataLst>
          </p:nvPr>
        </p:nvPicPr>
        <p:blipFill>
          <a:blip r:embed="rId42" cstate="print">
            <a:extLst>
              <a:ext uri="{28A0092B-C50C-407E-A947-70E740481C1C}">
                <a14:useLocalDpi xmlns:a14="http://schemas.microsoft.com/office/drawing/2010/main" val="0"/>
              </a:ext>
            </a:extLst>
          </a:blip>
          <a:stretch>
            <a:fillRect/>
          </a:stretch>
        </p:blipFill>
        <p:spPr>
          <a:xfrm>
            <a:off x="3178205" y="1986552"/>
            <a:ext cx="683428" cy="109714"/>
          </a:xfrm>
          <a:prstGeom prst="rect">
            <a:avLst/>
          </a:prstGeom>
        </p:spPr>
      </p:pic>
      <p:sp>
        <p:nvSpPr>
          <p:cNvPr id="143" name="Arrow: Curved Down 142">
            <a:extLst>
              <a:ext uri="{FF2B5EF4-FFF2-40B4-BE49-F238E27FC236}">
                <a16:creationId xmlns:a16="http://schemas.microsoft.com/office/drawing/2014/main" id="{F661D1FC-9DB8-45E8-90F9-1EBD5CB33650}"/>
              </a:ext>
            </a:extLst>
          </p:cNvPr>
          <p:cNvSpPr/>
          <p:nvPr/>
        </p:nvSpPr>
        <p:spPr>
          <a:xfrm flipV="1">
            <a:off x="296693" y="2717545"/>
            <a:ext cx="659698" cy="315476"/>
          </a:xfrm>
          <a:prstGeom prst="curvedDownArrow">
            <a:avLst>
              <a:gd name="adj1" fmla="val 33517"/>
              <a:gd name="adj2" fmla="val 50000"/>
              <a:gd name="adj3" fmla="val 2500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4" name="Block Arc 143">
            <a:extLst>
              <a:ext uri="{FF2B5EF4-FFF2-40B4-BE49-F238E27FC236}">
                <a16:creationId xmlns:a16="http://schemas.microsoft.com/office/drawing/2014/main" id="{7ECEC241-4D3C-4E49-AE4A-5BAD1C8E52D2}"/>
              </a:ext>
            </a:extLst>
          </p:cNvPr>
          <p:cNvSpPr/>
          <p:nvPr/>
        </p:nvSpPr>
        <p:spPr>
          <a:xfrm>
            <a:off x="295709" y="2370995"/>
            <a:ext cx="456215" cy="660515"/>
          </a:xfrm>
          <a:prstGeom prst="blockArc">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444048"/>
      </p:ext>
    </p:extLst>
  </p:cSld>
  <p:clrMapOvr>
    <a:masterClrMapping/>
  </p:clrMapOvr>
  <p:transition>
    <p:cut/>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472EEF64-1F87-4E0A-B08B-3F7007F54FA1}"/>
              </a:ext>
            </a:extLst>
          </p:cNvPr>
          <p:cNvPicPr>
            <a:picLocks noChangeAspect="1"/>
          </p:cNvPicPr>
          <p:nvPr/>
        </p:nvPicPr>
        <p:blipFill>
          <a:blip r:embed="rId19"/>
          <a:stretch>
            <a:fillRect/>
          </a:stretch>
        </p:blipFill>
        <p:spPr>
          <a:xfrm>
            <a:off x="79827" y="1803509"/>
            <a:ext cx="1021409" cy="1097633"/>
          </a:xfrm>
          <a:prstGeom prst="rect">
            <a:avLst/>
          </a:prstGeom>
        </p:spPr>
      </p:pic>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155</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2)</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22" name="Picture 21">
            <a:extLst>
              <a:ext uri="{FF2B5EF4-FFF2-40B4-BE49-F238E27FC236}">
                <a16:creationId xmlns:a16="http://schemas.microsoft.com/office/drawing/2014/main" id="{EBB3E5F7-7AA3-4BCB-8209-4AEA461C05E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681630" y="400145"/>
            <a:ext cx="3187049" cy="227810"/>
          </a:xfrm>
          <a:prstGeom prst="rect">
            <a:avLst/>
          </a:prstGeom>
        </p:spPr>
      </p:pic>
      <p:pic>
        <p:nvPicPr>
          <p:cNvPr id="29" name="Picture 28">
            <a:extLst>
              <a:ext uri="{FF2B5EF4-FFF2-40B4-BE49-F238E27FC236}">
                <a16:creationId xmlns:a16="http://schemas.microsoft.com/office/drawing/2014/main" id="{A3F21DCB-3348-41AD-A878-9D100E5A60DC}"/>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79827" y="636138"/>
            <a:ext cx="527238" cy="127238"/>
          </a:xfrm>
          <a:prstGeom prst="rect">
            <a:avLst/>
          </a:prstGeom>
        </p:spPr>
      </p:pic>
      <p:pic>
        <p:nvPicPr>
          <p:cNvPr id="35" name="Picture 34">
            <a:extLst>
              <a:ext uri="{FF2B5EF4-FFF2-40B4-BE49-F238E27FC236}">
                <a16:creationId xmlns:a16="http://schemas.microsoft.com/office/drawing/2014/main" id="{D7E2F579-9060-485D-A445-6A668D395030}"/>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822122" y="1062630"/>
            <a:ext cx="535619" cy="127238"/>
          </a:xfrm>
          <a:prstGeom prst="rect">
            <a:avLst/>
          </a:prstGeom>
        </p:spPr>
      </p:pic>
      <p:pic>
        <p:nvPicPr>
          <p:cNvPr id="39" name="Picture 38">
            <a:extLst>
              <a:ext uri="{FF2B5EF4-FFF2-40B4-BE49-F238E27FC236}">
                <a16:creationId xmlns:a16="http://schemas.microsoft.com/office/drawing/2014/main" id="{CFCD8210-A922-43BF-A625-CA6C5B07B0BD}"/>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87446" y="1663374"/>
            <a:ext cx="519619" cy="124952"/>
          </a:xfrm>
          <a:prstGeom prst="rect">
            <a:avLst/>
          </a:prstGeom>
        </p:spPr>
      </p:pic>
      <p:pic>
        <p:nvPicPr>
          <p:cNvPr id="24" name="Picture 23">
            <a:extLst>
              <a:ext uri="{FF2B5EF4-FFF2-40B4-BE49-F238E27FC236}">
                <a16:creationId xmlns:a16="http://schemas.microsoft.com/office/drawing/2014/main" id="{DA68A912-07E7-46C6-ABC6-D5634411A1C2}"/>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670250" y="642543"/>
            <a:ext cx="2207237" cy="122667"/>
          </a:xfrm>
          <a:prstGeom prst="rect">
            <a:avLst/>
          </a:prstGeom>
        </p:spPr>
      </p:pic>
      <p:pic>
        <p:nvPicPr>
          <p:cNvPr id="26" name="Picture 25">
            <a:extLst>
              <a:ext uri="{FF2B5EF4-FFF2-40B4-BE49-F238E27FC236}">
                <a16:creationId xmlns:a16="http://schemas.microsoft.com/office/drawing/2014/main" id="{64F0FE29-6208-4E72-B1A5-E770E041821E}"/>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2923181" y="645612"/>
            <a:ext cx="882285" cy="122667"/>
          </a:xfrm>
          <a:prstGeom prst="rect">
            <a:avLst/>
          </a:prstGeom>
        </p:spPr>
      </p:pic>
      <p:pic>
        <p:nvPicPr>
          <p:cNvPr id="37" name="Picture 36">
            <a:extLst>
              <a:ext uri="{FF2B5EF4-FFF2-40B4-BE49-F238E27FC236}">
                <a16:creationId xmlns:a16="http://schemas.microsoft.com/office/drawing/2014/main" id="{FB392224-E94B-4BE8-BDB8-DDFD2132160A}"/>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1006942" y="855309"/>
            <a:ext cx="496915" cy="73600"/>
          </a:xfrm>
          <a:prstGeom prst="rect">
            <a:avLst/>
          </a:prstGeom>
        </p:spPr>
      </p:pic>
      <p:pic>
        <p:nvPicPr>
          <p:cNvPr id="96" name="Picture 95">
            <a:extLst>
              <a:ext uri="{FF2B5EF4-FFF2-40B4-BE49-F238E27FC236}">
                <a16:creationId xmlns:a16="http://schemas.microsoft.com/office/drawing/2014/main" id="{8C7C841C-2EAD-4BF2-8941-92EA788E882B}"/>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78234" y="1598228"/>
            <a:ext cx="3475806" cy="227810"/>
          </a:xfrm>
          <a:prstGeom prst="rect">
            <a:avLst/>
          </a:prstGeom>
        </p:spPr>
      </p:pic>
      <p:pic>
        <p:nvPicPr>
          <p:cNvPr id="110" name="Picture 109">
            <a:extLst>
              <a:ext uri="{FF2B5EF4-FFF2-40B4-BE49-F238E27FC236}">
                <a16:creationId xmlns:a16="http://schemas.microsoft.com/office/drawing/2014/main" id="{8EABDDBD-4DCC-4328-B042-83303F723FF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2390165" y="1960414"/>
            <a:ext cx="1790476" cy="297905"/>
          </a:xfrm>
          <a:prstGeom prst="rect">
            <a:avLst/>
          </a:prstGeom>
        </p:spPr>
      </p:pic>
      <p:pic>
        <p:nvPicPr>
          <p:cNvPr id="102" name="Picture 101">
            <a:extLst>
              <a:ext uri="{FF2B5EF4-FFF2-40B4-BE49-F238E27FC236}">
                <a16:creationId xmlns:a16="http://schemas.microsoft.com/office/drawing/2014/main" id="{4F18AD45-DFE4-45E2-8D73-E8A92F2FE3FC}"/>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1306487" y="1830858"/>
            <a:ext cx="910475" cy="108190"/>
          </a:xfrm>
          <a:prstGeom prst="rect">
            <a:avLst/>
          </a:prstGeom>
        </p:spPr>
      </p:pic>
      <p:sp>
        <p:nvSpPr>
          <p:cNvPr id="143" name="Arrow: Curved Down 142">
            <a:extLst>
              <a:ext uri="{FF2B5EF4-FFF2-40B4-BE49-F238E27FC236}">
                <a16:creationId xmlns:a16="http://schemas.microsoft.com/office/drawing/2014/main" id="{F661D1FC-9DB8-45E8-90F9-1EBD5CB33650}"/>
              </a:ext>
            </a:extLst>
          </p:cNvPr>
          <p:cNvSpPr/>
          <p:nvPr/>
        </p:nvSpPr>
        <p:spPr>
          <a:xfrm flipV="1">
            <a:off x="310239" y="2363589"/>
            <a:ext cx="659698" cy="315476"/>
          </a:xfrm>
          <a:prstGeom prst="curvedDownArrow">
            <a:avLst>
              <a:gd name="adj1" fmla="val 33517"/>
              <a:gd name="adj2" fmla="val 50000"/>
              <a:gd name="adj3" fmla="val 25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4" name="Block Arc 143">
            <a:extLst>
              <a:ext uri="{FF2B5EF4-FFF2-40B4-BE49-F238E27FC236}">
                <a16:creationId xmlns:a16="http://schemas.microsoft.com/office/drawing/2014/main" id="{7ECEC241-4D3C-4E49-AE4A-5BAD1C8E52D2}"/>
              </a:ext>
            </a:extLst>
          </p:cNvPr>
          <p:cNvSpPr/>
          <p:nvPr/>
        </p:nvSpPr>
        <p:spPr>
          <a:xfrm>
            <a:off x="312419" y="2033332"/>
            <a:ext cx="408620" cy="660515"/>
          </a:xfrm>
          <a:prstGeom prst="blockArc">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 name="Picture 29">
            <a:extLst>
              <a:ext uri="{FF2B5EF4-FFF2-40B4-BE49-F238E27FC236}">
                <a16:creationId xmlns:a16="http://schemas.microsoft.com/office/drawing/2014/main" id="{FE0252C0-4314-4A06-9FDB-E57FD2268667}"/>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1669781" y="779396"/>
            <a:ext cx="1386666" cy="227810"/>
          </a:xfrm>
          <a:prstGeom prst="rect">
            <a:avLst/>
          </a:prstGeom>
        </p:spPr>
      </p:pic>
      <p:pic>
        <p:nvPicPr>
          <p:cNvPr id="34" name="Picture 33">
            <a:extLst>
              <a:ext uri="{FF2B5EF4-FFF2-40B4-BE49-F238E27FC236}">
                <a16:creationId xmlns:a16="http://schemas.microsoft.com/office/drawing/2014/main" id="{D0928BFF-67B6-4F04-87A4-91415C31A0A2}"/>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29794" y="1010500"/>
            <a:ext cx="1470477" cy="234667"/>
          </a:xfrm>
          <a:prstGeom prst="rect">
            <a:avLst/>
          </a:prstGeom>
        </p:spPr>
      </p:pic>
      <p:sp>
        <p:nvSpPr>
          <p:cNvPr id="40" name="Rectangle 39">
            <a:extLst>
              <a:ext uri="{FF2B5EF4-FFF2-40B4-BE49-F238E27FC236}">
                <a16:creationId xmlns:a16="http://schemas.microsoft.com/office/drawing/2014/main" id="{86787D9E-12A2-4FE6-923D-0EA958C406A7}"/>
              </a:ext>
            </a:extLst>
          </p:cNvPr>
          <p:cNvSpPr/>
          <p:nvPr/>
        </p:nvSpPr>
        <p:spPr>
          <a:xfrm>
            <a:off x="516407" y="953114"/>
            <a:ext cx="914400" cy="914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A13EC2F3-031C-4F7F-87F4-5512C69602B6}"/>
              </a:ext>
            </a:extLst>
          </p:cNvPr>
          <p:cNvPicPr>
            <a:picLocks noChangeAspect="1"/>
          </p:cNvPicPr>
          <p:nvPr/>
        </p:nvPicPr>
        <p:blipFill rotWithShape="1">
          <a:blip r:embed="rId33"/>
          <a:srcRect t="2751"/>
          <a:stretch/>
        </p:blipFill>
        <p:spPr>
          <a:xfrm>
            <a:off x="151883" y="975728"/>
            <a:ext cx="1424808" cy="627204"/>
          </a:xfrm>
          <a:prstGeom prst="rect">
            <a:avLst/>
          </a:prstGeom>
        </p:spPr>
      </p:pic>
      <p:pic>
        <p:nvPicPr>
          <p:cNvPr id="118" name="Picture 117">
            <a:extLst>
              <a:ext uri="{FF2B5EF4-FFF2-40B4-BE49-F238E27FC236}">
                <a16:creationId xmlns:a16="http://schemas.microsoft.com/office/drawing/2014/main" id="{CC00BDFF-530E-483B-9B9B-029AA6C8492F}"/>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254197" y="920773"/>
            <a:ext cx="205333" cy="62400"/>
          </a:xfrm>
          <a:prstGeom prst="rect">
            <a:avLst/>
          </a:prstGeom>
        </p:spPr>
      </p:pic>
      <p:pic>
        <p:nvPicPr>
          <p:cNvPr id="15" name="Picture 14">
            <a:extLst>
              <a:ext uri="{FF2B5EF4-FFF2-40B4-BE49-F238E27FC236}">
                <a16:creationId xmlns:a16="http://schemas.microsoft.com/office/drawing/2014/main" id="{436F35FA-16E7-4B18-A2F6-3DAAB0121D47}"/>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113408" y="1240770"/>
            <a:ext cx="208533" cy="67200"/>
          </a:xfrm>
          <a:prstGeom prst="rect">
            <a:avLst/>
          </a:prstGeom>
        </p:spPr>
      </p:pic>
      <p:sp>
        <p:nvSpPr>
          <p:cNvPr id="54" name="Rectangle 53">
            <a:extLst>
              <a:ext uri="{FF2B5EF4-FFF2-40B4-BE49-F238E27FC236}">
                <a16:creationId xmlns:a16="http://schemas.microsoft.com/office/drawing/2014/main" id="{58EADA3E-AF3D-45DE-8FD2-D91B107E0388}"/>
              </a:ext>
            </a:extLst>
          </p:cNvPr>
          <p:cNvSpPr/>
          <p:nvPr/>
        </p:nvSpPr>
        <p:spPr>
          <a:xfrm>
            <a:off x="1874309" y="2901142"/>
            <a:ext cx="413759" cy="361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55" name="Rectangle 54">
            <a:extLst>
              <a:ext uri="{FF2B5EF4-FFF2-40B4-BE49-F238E27FC236}">
                <a16:creationId xmlns:a16="http://schemas.microsoft.com/office/drawing/2014/main" id="{F484CC87-3752-4977-8536-BE918094FBC6}"/>
              </a:ext>
            </a:extLst>
          </p:cNvPr>
          <p:cNvSpPr/>
          <p:nvPr/>
        </p:nvSpPr>
        <p:spPr>
          <a:xfrm rot="16200000">
            <a:off x="731240" y="1164638"/>
            <a:ext cx="393192" cy="91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or: Curved 57">
            <a:extLst>
              <a:ext uri="{FF2B5EF4-FFF2-40B4-BE49-F238E27FC236}">
                <a16:creationId xmlns:a16="http://schemas.microsoft.com/office/drawing/2014/main" id="{C2922B55-D781-4D01-9853-4C99A57CA0FD}"/>
              </a:ext>
            </a:extLst>
          </p:cNvPr>
          <p:cNvCxnSpPr>
            <a:cxnSpLocks/>
          </p:cNvCxnSpPr>
          <p:nvPr/>
        </p:nvCxnSpPr>
        <p:spPr>
          <a:xfrm>
            <a:off x="953796" y="1059350"/>
            <a:ext cx="248984" cy="181420"/>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pic>
        <p:nvPicPr>
          <p:cNvPr id="82" name="Picture 81">
            <a:extLst>
              <a:ext uri="{FF2B5EF4-FFF2-40B4-BE49-F238E27FC236}">
                <a16:creationId xmlns:a16="http://schemas.microsoft.com/office/drawing/2014/main" id="{2DD221EC-3F60-4FA7-849E-F6D4E7AF8588}"/>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1255400" y="1022857"/>
            <a:ext cx="179048" cy="117333"/>
          </a:xfrm>
          <a:prstGeom prst="rect">
            <a:avLst/>
          </a:prstGeom>
        </p:spPr>
      </p:pic>
      <p:cxnSp>
        <p:nvCxnSpPr>
          <p:cNvPr id="98" name="Straight Arrow Connector 97">
            <a:extLst>
              <a:ext uri="{FF2B5EF4-FFF2-40B4-BE49-F238E27FC236}">
                <a16:creationId xmlns:a16="http://schemas.microsoft.com/office/drawing/2014/main" id="{53218281-B8B4-4A43-A0BA-22A54A126B29}"/>
              </a:ext>
            </a:extLst>
          </p:cNvPr>
          <p:cNvCxnSpPr>
            <a:cxnSpLocks/>
          </p:cNvCxnSpPr>
          <p:nvPr/>
        </p:nvCxnSpPr>
        <p:spPr>
          <a:xfrm flipV="1">
            <a:off x="917639" y="940029"/>
            <a:ext cx="250958" cy="4202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8" name="Picture 107">
            <a:extLst>
              <a:ext uri="{FF2B5EF4-FFF2-40B4-BE49-F238E27FC236}">
                <a16:creationId xmlns:a16="http://schemas.microsoft.com/office/drawing/2014/main" id="{58B0DB45-E6C9-4A77-954B-0D9C19CFFC29}"/>
              </a:ext>
            </a:extLst>
          </p:cNvPr>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1304494" y="1977939"/>
            <a:ext cx="978286" cy="262857"/>
          </a:xfrm>
          <a:prstGeom prst="rect">
            <a:avLst/>
          </a:prstGeom>
        </p:spPr>
      </p:pic>
      <p:pic>
        <p:nvPicPr>
          <p:cNvPr id="116" name="Picture 115">
            <a:extLst>
              <a:ext uri="{FF2B5EF4-FFF2-40B4-BE49-F238E27FC236}">
                <a16:creationId xmlns:a16="http://schemas.microsoft.com/office/drawing/2014/main" id="{E5E94164-1756-4FBC-B3B8-B74DCCBF3901}"/>
              </a:ext>
            </a:extLst>
          </p:cNvPr>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2189794" y="2392696"/>
            <a:ext cx="302476" cy="262095"/>
          </a:xfrm>
          <a:prstGeom prst="rect">
            <a:avLst/>
          </a:prstGeom>
        </p:spPr>
      </p:pic>
    </p:spTree>
    <p:extLst>
      <p:ext uri="{BB962C8B-B14F-4D97-AF65-F5344CB8AC3E}">
        <p14:creationId xmlns:p14="http://schemas.microsoft.com/office/powerpoint/2010/main" val="1484496251"/>
      </p:ext>
    </p:extLst>
  </p:cSld>
  <p:clrMapOvr>
    <a:masterClrMapping/>
  </p:clrMapOvr>
  <p:transition>
    <p:cu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4"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156</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3)</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21" name="Picture 20">
            <a:extLst>
              <a:ext uri="{FF2B5EF4-FFF2-40B4-BE49-F238E27FC236}">
                <a16:creationId xmlns:a16="http://schemas.microsoft.com/office/drawing/2014/main" id="{0B9DF5C5-72D1-4F27-9B69-8FBC705B089A}"/>
              </a:ext>
            </a:extLst>
          </p:cNvPr>
          <p:cNvPicPr>
            <a:picLocks noChangeAspect="1"/>
          </p:cNvPicPr>
          <p:nvPr>
            <p:custDataLst>
              <p:tags r:id="rId1"/>
            </p:custDataLst>
          </p:nvPr>
        </p:nvPicPr>
        <p:blipFill>
          <a:blip r:embed="rId25" cstate="print">
            <a:extLst>
              <a:ext uri="{28A0092B-C50C-407E-A947-70E740481C1C}">
                <a14:useLocalDpi xmlns:a14="http://schemas.microsoft.com/office/drawing/2010/main" val="0"/>
              </a:ext>
            </a:extLst>
          </a:blip>
          <a:stretch>
            <a:fillRect/>
          </a:stretch>
        </p:blipFill>
        <p:spPr>
          <a:xfrm>
            <a:off x="465912" y="417675"/>
            <a:ext cx="3676191" cy="264381"/>
          </a:xfrm>
          <a:prstGeom prst="rect">
            <a:avLst/>
          </a:prstGeom>
        </p:spPr>
      </p:pic>
      <p:pic>
        <p:nvPicPr>
          <p:cNvPr id="25" name="Picture 24">
            <a:extLst>
              <a:ext uri="{FF2B5EF4-FFF2-40B4-BE49-F238E27FC236}">
                <a16:creationId xmlns:a16="http://schemas.microsoft.com/office/drawing/2014/main" id="{C6DAC744-3CE1-4593-AA35-1A8015D4085C}"/>
              </a:ext>
            </a:extLst>
          </p:cNvPr>
          <p:cNvPicPr>
            <a:picLocks noChangeAspect="1"/>
          </p:cNvPicPr>
          <p:nvPr>
            <p:custDataLst>
              <p:tags r:id="rId2"/>
            </p:custDataLst>
          </p:nvPr>
        </p:nvPicPr>
        <p:blipFill>
          <a:blip r:embed="rId26" cstate="print">
            <a:extLst>
              <a:ext uri="{28A0092B-C50C-407E-A947-70E740481C1C}">
                <a14:useLocalDpi xmlns:a14="http://schemas.microsoft.com/office/drawing/2010/main" val="0"/>
              </a:ext>
            </a:extLst>
          </a:blip>
          <a:stretch>
            <a:fillRect/>
          </a:stretch>
        </p:blipFill>
        <p:spPr>
          <a:xfrm>
            <a:off x="95300" y="789218"/>
            <a:ext cx="527238" cy="127238"/>
          </a:xfrm>
          <a:prstGeom prst="rect">
            <a:avLst/>
          </a:prstGeom>
        </p:spPr>
      </p:pic>
      <p:pic>
        <p:nvPicPr>
          <p:cNvPr id="31" name="Picture 30">
            <a:extLst>
              <a:ext uri="{FF2B5EF4-FFF2-40B4-BE49-F238E27FC236}">
                <a16:creationId xmlns:a16="http://schemas.microsoft.com/office/drawing/2014/main" id="{6D84E4B7-4816-47D1-8700-5D4C2091A665}"/>
              </a:ext>
            </a:extLst>
          </p:cNvPr>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678048" y="721271"/>
            <a:ext cx="3500190" cy="227810"/>
          </a:xfrm>
          <a:prstGeom prst="rect">
            <a:avLst/>
          </a:prstGeom>
        </p:spPr>
      </p:pic>
      <p:pic>
        <p:nvPicPr>
          <p:cNvPr id="33" name="Picture 32">
            <a:extLst>
              <a:ext uri="{FF2B5EF4-FFF2-40B4-BE49-F238E27FC236}">
                <a16:creationId xmlns:a16="http://schemas.microsoft.com/office/drawing/2014/main" id="{41EB3564-3329-409A-BC4C-41C841FC1D4D}"/>
              </a:ext>
            </a:extLst>
          </p:cNvPr>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190278" y="1023618"/>
            <a:ext cx="573714" cy="122667"/>
          </a:xfrm>
          <a:prstGeom prst="rect">
            <a:avLst/>
          </a:prstGeom>
        </p:spPr>
      </p:pic>
      <p:pic>
        <p:nvPicPr>
          <p:cNvPr id="35" name="Picture 34">
            <a:extLst>
              <a:ext uri="{FF2B5EF4-FFF2-40B4-BE49-F238E27FC236}">
                <a16:creationId xmlns:a16="http://schemas.microsoft.com/office/drawing/2014/main" id="{6D42ECCC-8307-458C-A15A-0678F2B962B5}"/>
              </a:ext>
            </a:extLst>
          </p:cNvPr>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846369" y="1020951"/>
            <a:ext cx="585904" cy="122667"/>
          </a:xfrm>
          <a:prstGeom prst="rect">
            <a:avLst/>
          </a:prstGeom>
        </p:spPr>
      </p:pic>
      <p:pic>
        <p:nvPicPr>
          <p:cNvPr id="43" name="Picture 42">
            <a:extLst>
              <a:ext uri="{FF2B5EF4-FFF2-40B4-BE49-F238E27FC236}">
                <a16:creationId xmlns:a16="http://schemas.microsoft.com/office/drawing/2014/main" id="{88300B79-098A-4A00-B1C0-B9C2B1C02F66}"/>
              </a:ext>
            </a:extLst>
          </p:cNvPr>
          <p:cNvPicPr>
            <a:picLocks noChangeAspect="1"/>
          </p:cNvPicPr>
          <p:nvPr>
            <p:custDataLst>
              <p:tags r:id="rId6"/>
            </p:custDataLst>
          </p:nvPr>
        </p:nvPicPr>
        <p:blipFill>
          <a:blip r:embed="rId30" cstate="print">
            <a:extLst>
              <a:ext uri="{28A0092B-C50C-407E-A947-70E740481C1C}">
                <a14:useLocalDpi xmlns:a14="http://schemas.microsoft.com/office/drawing/2010/main" val="0"/>
              </a:ext>
            </a:extLst>
          </a:blip>
          <a:stretch>
            <a:fillRect/>
          </a:stretch>
        </p:blipFill>
        <p:spPr>
          <a:xfrm>
            <a:off x="1514650" y="1015618"/>
            <a:ext cx="1190095" cy="128000"/>
          </a:xfrm>
          <a:prstGeom prst="rect">
            <a:avLst/>
          </a:prstGeom>
        </p:spPr>
      </p:pic>
      <p:pic>
        <p:nvPicPr>
          <p:cNvPr id="47" name="Picture 46">
            <a:extLst>
              <a:ext uri="{FF2B5EF4-FFF2-40B4-BE49-F238E27FC236}">
                <a16:creationId xmlns:a16="http://schemas.microsoft.com/office/drawing/2014/main" id="{997CC78E-0E82-4304-85F1-030B8C5E39F8}"/>
              </a:ext>
            </a:extLst>
          </p:cNvPr>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2791559" y="949117"/>
            <a:ext cx="1611428" cy="227810"/>
          </a:xfrm>
          <a:prstGeom prst="rect">
            <a:avLst/>
          </a:prstGeom>
        </p:spPr>
      </p:pic>
      <p:pic>
        <p:nvPicPr>
          <p:cNvPr id="48" name="Picture 47">
            <a:extLst>
              <a:ext uri="{FF2B5EF4-FFF2-40B4-BE49-F238E27FC236}">
                <a16:creationId xmlns:a16="http://schemas.microsoft.com/office/drawing/2014/main" id="{0DF7D479-6289-4395-B6F0-72A49F7A3810}"/>
              </a:ext>
            </a:extLst>
          </p:cNvPr>
          <p:cNvPicPr>
            <a:picLocks noChangeAspect="1"/>
          </p:cNvPicPr>
          <p:nvPr/>
        </p:nvPicPr>
        <p:blipFill>
          <a:blip r:embed="rId32"/>
          <a:stretch>
            <a:fillRect/>
          </a:stretch>
        </p:blipFill>
        <p:spPr>
          <a:xfrm>
            <a:off x="78751" y="1205435"/>
            <a:ext cx="1410939" cy="883895"/>
          </a:xfrm>
          <a:prstGeom prst="rect">
            <a:avLst/>
          </a:prstGeom>
        </p:spPr>
      </p:pic>
      <p:cxnSp>
        <p:nvCxnSpPr>
          <p:cNvPr id="49" name="Connector: Curved 48">
            <a:extLst>
              <a:ext uri="{FF2B5EF4-FFF2-40B4-BE49-F238E27FC236}">
                <a16:creationId xmlns:a16="http://schemas.microsoft.com/office/drawing/2014/main" id="{9B5C2E51-EF54-4178-9F33-243B873C5A11}"/>
              </a:ext>
            </a:extLst>
          </p:cNvPr>
          <p:cNvCxnSpPr>
            <a:cxnSpLocks/>
          </p:cNvCxnSpPr>
          <p:nvPr/>
        </p:nvCxnSpPr>
        <p:spPr>
          <a:xfrm>
            <a:off x="784220" y="1548955"/>
            <a:ext cx="355101" cy="320015"/>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pic>
        <p:nvPicPr>
          <p:cNvPr id="52" name="Picture 51">
            <a:extLst>
              <a:ext uri="{FF2B5EF4-FFF2-40B4-BE49-F238E27FC236}">
                <a16:creationId xmlns:a16="http://schemas.microsoft.com/office/drawing/2014/main" id="{EB7F3599-42D4-4352-BF30-E295A535A406}"/>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1225798" y="1350452"/>
            <a:ext cx="319086" cy="73600"/>
          </a:xfrm>
          <a:prstGeom prst="rect">
            <a:avLst/>
          </a:prstGeom>
        </p:spPr>
      </p:pic>
      <p:cxnSp>
        <p:nvCxnSpPr>
          <p:cNvPr id="53" name="Straight Arrow Connector 52">
            <a:extLst>
              <a:ext uri="{FF2B5EF4-FFF2-40B4-BE49-F238E27FC236}">
                <a16:creationId xmlns:a16="http://schemas.microsoft.com/office/drawing/2014/main" id="{4958CB73-AB6F-45F4-BCA6-A588939A91BD}"/>
              </a:ext>
            </a:extLst>
          </p:cNvPr>
          <p:cNvCxnSpPr>
            <a:cxnSpLocks/>
            <a:endCxn id="52" idx="1"/>
          </p:cNvCxnSpPr>
          <p:nvPr/>
        </p:nvCxnSpPr>
        <p:spPr>
          <a:xfrm flipV="1">
            <a:off x="799913" y="1387252"/>
            <a:ext cx="425885" cy="4094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Picture 58">
            <a:extLst>
              <a:ext uri="{FF2B5EF4-FFF2-40B4-BE49-F238E27FC236}">
                <a16:creationId xmlns:a16="http://schemas.microsoft.com/office/drawing/2014/main" id="{DF7A2F6C-515B-4A63-998E-07BF58328001}"/>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992220" y="1878386"/>
            <a:ext cx="214857" cy="140800"/>
          </a:xfrm>
          <a:prstGeom prst="rect">
            <a:avLst/>
          </a:prstGeom>
        </p:spPr>
      </p:pic>
      <p:pic>
        <p:nvPicPr>
          <p:cNvPr id="64" name="Picture 63">
            <a:extLst>
              <a:ext uri="{FF2B5EF4-FFF2-40B4-BE49-F238E27FC236}">
                <a16:creationId xmlns:a16="http://schemas.microsoft.com/office/drawing/2014/main" id="{019A026C-C19B-476C-9FE0-65DB0EB03D2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632909" y="1223214"/>
            <a:ext cx="535619" cy="127238"/>
          </a:xfrm>
          <a:prstGeom prst="rect">
            <a:avLst/>
          </a:prstGeom>
        </p:spPr>
      </p:pic>
      <p:pic>
        <p:nvPicPr>
          <p:cNvPr id="68" name="Picture 67">
            <a:extLst>
              <a:ext uri="{FF2B5EF4-FFF2-40B4-BE49-F238E27FC236}">
                <a16:creationId xmlns:a16="http://schemas.microsoft.com/office/drawing/2014/main" id="{739151DE-F4DD-4FB1-827C-4593D9FC3B72}"/>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2190809" y="1223214"/>
            <a:ext cx="2376381" cy="128000"/>
          </a:xfrm>
          <a:prstGeom prst="rect">
            <a:avLst/>
          </a:prstGeom>
        </p:spPr>
      </p:pic>
      <p:pic>
        <p:nvPicPr>
          <p:cNvPr id="72" name="Picture 71">
            <a:extLst>
              <a:ext uri="{FF2B5EF4-FFF2-40B4-BE49-F238E27FC236}">
                <a16:creationId xmlns:a16="http://schemas.microsoft.com/office/drawing/2014/main" id="{016746FD-0E77-4A3A-8E1D-59390C5AA21F}"/>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2224399" y="1367968"/>
            <a:ext cx="878476" cy="234667"/>
          </a:xfrm>
          <a:prstGeom prst="rect">
            <a:avLst/>
          </a:prstGeom>
        </p:spPr>
      </p:pic>
      <p:pic>
        <p:nvPicPr>
          <p:cNvPr id="74" name="Picture 73">
            <a:extLst>
              <a:ext uri="{FF2B5EF4-FFF2-40B4-BE49-F238E27FC236}">
                <a16:creationId xmlns:a16="http://schemas.microsoft.com/office/drawing/2014/main" id="{E531A774-45B8-4773-B6D4-CC8AC753F1E1}"/>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104972" y="2158131"/>
            <a:ext cx="519619" cy="124952"/>
          </a:xfrm>
          <a:prstGeom prst="rect">
            <a:avLst/>
          </a:prstGeom>
        </p:spPr>
      </p:pic>
      <p:pic>
        <p:nvPicPr>
          <p:cNvPr id="76" name="Picture 75">
            <a:extLst>
              <a:ext uri="{FF2B5EF4-FFF2-40B4-BE49-F238E27FC236}">
                <a16:creationId xmlns:a16="http://schemas.microsoft.com/office/drawing/2014/main" id="{D53A369D-3ED6-426E-951A-4802796E8C9E}"/>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678048" y="2085605"/>
            <a:ext cx="2627048" cy="227810"/>
          </a:xfrm>
          <a:prstGeom prst="rect">
            <a:avLst/>
          </a:prstGeom>
        </p:spPr>
      </p:pic>
      <p:pic>
        <p:nvPicPr>
          <p:cNvPr id="77" name="Picture 76">
            <a:extLst>
              <a:ext uri="{FF2B5EF4-FFF2-40B4-BE49-F238E27FC236}">
                <a16:creationId xmlns:a16="http://schemas.microsoft.com/office/drawing/2014/main" id="{151D0B70-325C-4706-B17C-F4CBE7F00540}"/>
              </a:ext>
            </a:extLst>
          </p:cNvPr>
          <p:cNvPicPr>
            <a:picLocks noChangeAspect="1"/>
          </p:cNvPicPr>
          <p:nvPr/>
        </p:nvPicPr>
        <p:blipFill>
          <a:blip r:embed="rId40"/>
          <a:stretch>
            <a:fillRect/>
          </a:stretch>
        </p:blipFill>
        <p:spPr>
          <a:xfrm>
            <a:off x="104972" y="2296164"/>
            <a:ext cx="1198277" cy="1046025"/>
          </a:xfrm>
          <a:prstGeom prst="rect">
            <a:avLst/>
          </a:prstGeom>
        </p:spPr>
      </p:pic>
      <p:sp>
        <p:nvSpPr>
          <p:cNvPr id="80" name="Block Arc 79">
            <a:extLst>
              <a:ext uri="{FF2B5EF4-FFF2-40B4-BE49-F238E27FC236}">
                <a16:creationId xmlns:a16="http://schemas.microsoft.com/office/drawing/2014/main" id="{BDA96DBC-C640-432E-A927-21028BD33E22}"/>
              </a:ext>
            </a:extLst>
          </p:cNvPr>
          <p:cNvSpPr/>
          <p:nvPr/>
        </p:nvSpPr>
        <p:spPr>
          <a:xfrm>
            <a:off x="385492" y="2497544"/>
            <a:ext cx="438026" cy="660515"/>
          </a:xfrm>
          <a:prstGeom prst="blockArc">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Arrow: Curved Down 81">
            <a:extLst>
              <a:ext uri="{FF2B5EF4-FFF2-40B4-BE49-F238E27FC236}">
                <a16:creationId xmlns:a16="http://schemas.microsoft.com/office/drawing/2014/main" id="{245EA042-67DD-449D-8B1E-CA9B5DBA2EE9}"/>
              </a:ext>
            </a:extLst>
          </p:cNvPr>
          <p:cNvSpPr/>
          <p:nvPr/>
        </p:nvSpPr>
        <p:spPr>
          <a:xfrm flipV="1">
            <a:off x="383515" y="2827801"/>
            <a:ext cx="659698" cy="315476"/>
          </a:xfrm>
          <a:prstGeom prst="curvedDownArrow">
            <a:avLst>
              <a:gd name="adj1" fmla="val 33517"/>
              <a:gd name="adj2" fmla="val 50000"/>
              <a:gd name="adj3" fmla="val 2500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4" name="Picture 83">
            <a:extLst>
              <a:ext uri="{FF2B5EF4-FFF2-40B4-BE49-F238E27FC236}">
                <a16:creationId xmlns:a16="http://schemas.microsoft.com/office/drawing/2014/main" id="{815FCA07-CC47-4D87-857C-2E457A25F637}"/>
              </a:ext>
            </a:extLst>
          </p:cNvPr>
          <p:cNvPicPr>
            <a:picLocks noChangeAspect="1"/>
          </p:cNvPicPr>
          <p:nvPr>
            <p:custDataLst>
              <p:tags r:id="rId15"/>
            </p:custDataLst>
          </p:nvPr>
        </p:nvPicPr>
        <p:blipFill>
          <a:blip r:embed="rId41" cstate="print">
            <a:extLst>
              <a:ext uri="{28A0092B-C50C-407E-A947-70E740481C1C}">
                <a14:useLocalDpi xmlns:a14="http://schemas.microsoft.com/office/drawing/2010/main" val="0"/>
              </a:ext>
            </a:extLst>
          </a:blip>
          <a:stretch>
            <a:fillRect/>
          </a:stretch>
        </p:blipFill>
        <p:spPr>
          <a:xfrm>
            <a:off x="3358553" y="2165750"/>
            <a:ext cx="683428" cy="109714"/>
          </a:xfrm>
          <a:prstGeom prst="rect">
            <a:avLst/>
          </a:prstGeom>
        </p:spPr>
      </p:pic>
      <p:pic>
        <p:nvPicPr>
          <p:cNvPr id="88" name="Picture 87">
            <a:extLst>
              <a:ext uri="{FF2B5EF4-FFF2-40B4-BE49-F238E27FC236}">
                <a16:creationId xmlns:a16="http://schemas.microsoft.com/office/drawing/2014/main" id="{73DF82E6-B6D8-4D5D-961F-3DA6984E8B77}"/>
              </a:ext>
            </a:extLst>
          </p:cNvPr>
          <p:cNvPicPr>
            <a:picLocks noChangeAspect="1"/>
          </p:cNvPicPr>
          <p:nvPr>
            <p:custDataLst>
              <p:tags r:id="rId16"/>
            </p:custDataLst>
          </p:nvPr>
        </p:nvPicPr>
        <p:blipFill>
          <a:blip r:embed="rId42" cstate="print">
            <a:extLst>
              <a:ext uri="{28A0092B-C50C-407E-A947-70E740481C1C}">
                <a14:useLocalDpi xmlns:a14="http://schemas.microsoft.com/office/drawing/2010/main" val="0"/>
              </a:ext>
            </a:extLst>
          </a:blip>
          <a:stretch>
            <a:fillRect/>
          </a:stretch>
        </p:blipFill>
        <p:spPr>
          <a:xfrm>
            <a:off x="1662337" y="1610634"/>
            <a:ext cx="2063238" cy="128000"/>
          </a:xfrm>
          <a:prstGeom prst="rect">
            <a:avLst/>
          </a:prstGeom>
        </p:spPr>
      </p:pic>
      <p:pic>
        <p:nvPicPr>
          <p:cNvPr id="110" name="Picture 109">
            <a:extLst>
              <a:ext uri="{FF2B5EF4-FFF2-40B4-BE49-F238E27FC236}">
                <a16:creationId xmlns:a16="http://schemas.microsoft.com/office/drawing/2014/main" id="{F27A814A-2757-4747-98B0-BD46679A7198}"/>
              </a:ext>
            </a:extLst>
          </p:cNvPr>
          <p:cNvPicPr>
            <a:picLocks noChangeAspect="1"/>
          </p:cNvPicPr>
          <p:nvPr>
            <p:custDataLst>
              <p:tags r:id="rId17"/>
            </p:custDataLst>
          </p:nvPr>
        </p:nvPicPr>
        <p:blipFill>
          <a:blip r:embed="rId43" cstate="print">
            <a:extLst>
              <a:ext uri="{28A0092B-C50C-407E-A947-70E740481C1C}">
                <a14:useLocalDpi xmlns:a14="http://schemas.microsoft.com/office/drawing/2010/main" val="0"/>
              </a:ext>
            </a:extLst>
          </a:blip>
          <a:stretch>
            <a:fillRect/>
          </a:stretch>
        </p:blipFill>
        <p:spPr>
          <a:xfrm>
            <a:off x="2346513" y="2342116"/>
            <a:ext cx="1878095" cy="262857"/>
          </a:xfrm>
          <a:prstGeom prst="rect">
            <a:avLst/>
          </a:prstGeom>
        </p:spPr>
      </p:pic>
      <p:pic>
        <p:nvPicPr>
          <p:cNvPr id="92" name="Picture 91">
            <a:extLst>
              <a:ext uri="{FF2B5EF4-FFF2-40B4-BE49-F238E27FC236}">
                <a16:creationId xmlns:a16="http://schemas.microsoft.com/office/drawing/2014/main" id="{71638D99-37E5-4961-883C-568C06ABE5B6}"/>
              </a:ext>
            </a:extLst>
          </p:cNvPr>
          <p:cNvPicPr>
            <a:picLocks noChangeAspect="1"/>
          </p:cNvPicPr>
          <p:nvPr>
            <p:custDataLst>
              <p:tags r:id="rId18"/>
            </p:custDataLst>
          </p:nvPr>
        </p:nvPicPr>
        <p:blipFill>
          <a:blip r:embed="rId44" cstate="print">
            <a:extLst>
              <a:ext uri="{28A0092B-C50C-407E-A947-70E740481C1C}">
                <a14:useLocalDpi xmlns:a14="http://schemas.microsoft.com/office/drawing/2010/main" val="0"/>
              </a:ext>
            </a:extLst>
          </a:blip>
          <a:stretch>
            <a:fillRect/>
          </a:stretch>
        </p:blipFill>
        <p:spPr>
          <a:xfrm>
            <a:off x="1583769" y="2342116"/>
            <a:ext cx="729905" cy="262857"/>
          </a:xfrm>
          <a:prstGeom prst="rect">
            <a:avLst/>
          </a:prstGeom>
        </p:spPr>
      </p:pic>
      <p:pic>
        <p:nvPicPr>
          <p:cNvPr id="114" name="Picture 113">
            <a:extLst>
              <a:ext uri="{FF2B5EF4-FFF2-40B4-BE49-F238E27FC236}">
                <a16:creationId xmlns:a16="http://schemas.microsoft.com/office/drawing/2014/main" id="{28BBF885-8DC6-4B3A-81E1-4930E72E0311}"/>
              </a:ext>
            </a:extLst>
          </p:cNvPr>
          <p:cNvPicPr>
            <a:picLocks noChangeAspect="1"/>
          </p:cNvPicPr>
          <p:nvPr>
            <p:custDataLst>
              <p:tags r:id="rId19"/>
            </p:custDataLst>
          </p:nvPr>
        </p:nvPicPr>
        <p:blipFill>
          <a:blip r:embed="rId45" cstate="print">
            <a:extLst>
              <a:ext uri="{28A0092B-C50C-407E-A947-70E740481C1C}">
                <a14:useLocalDpi xmlns:a14="http://schemas.microsoft.com/office/drawing/2010/main" val="0"/>
              </a:ext>
            </a:extLst>
          </a:blip>
          <a:stretch>
            <a:fillRect/>
          </a:stretch>
        </p:blipFill>
        <p:spPr>
          <a:xfrm>
            <a:off x="1421586" y="2947077"/>
            <a:ext cx="1345523" cy="94476"/>
          </a:xfrm>
          <a:prstGeom prst="rect">
            <a:avLst/>
          </a:prstGeom>
        </p:spPr>
      </p:pic>
      <p:pic>
        <p:nvPicPr>
          <p:cNvPr id="102" name="Picture 101">
            <a:extLst>
              <a:ext uri="{FF2B5EF4-FFF2-40B4-BE49-F238E27FC236}">
                <a16:creationId xmlns:a16="http://schemas.microsoft.com/office/drawing/2014/main" id="{5B8A9794-62BA-4BC2-BE8B-77B512DD52BB}"/>
              </a:ext>
            </a:extLst>
          </p:cNvPr>
          <p:cNvPicPr>
            <a:picLocks noChangeAspect="1"/>
          </p:cNvPicPr>
          <p:nvPr>
            <p:custDataLst>
              <p:tags r:id="rId20"/>
            </p:custDataLst>
          </p:nvPr>
        </p:nvPicPr>
        <p:blipFill>
          <a:blip r:embed="rId46" cstate="print">
            <a:extLst>
              <a:ext uri="{28A0092B-C50C-407E-A947-70E740481C1C}">
                <a14:useLocalDpi xmlns:a14="http://schemas.microsoft.com/office/drawing/2010/main" val="0"/>
              </a:ext>
            </a:extLst>
          </a:blip>
          <a:stretch>
            <a:fillRect/>
          </a:stretch>
        </p:blipFill>
        <p:spPr>
          <a:xfrm>
            <a:off x="2833253" y="2941784"/>
            <a:ext cx="1467429" cy="128000"/>
          </a:xfrm>
          <a:prstGeom prst="rect">
            <a:avLst/>
          </a:prstGeom>
        </p:spPr>
      </p:pic>
      <p:pic>
        <p:nvPicPr>
          <p:cNvPr id="106" name="Picture 105">
            <a:extLst>
              <a:ext uri="{FF2B5EF4-FFF2-40B4-BE49-F238E27FC236}">
                <a16:creationId xmlns:a16="http://schemas.microsoft.com/office/drawing/2014/main" id="{971F8BE2-3A4C-483F-8B1C-8ADB9FDE5F04}"/>
              </a:ext>
            </a:extLst>
          </p:cNvPr>
          <p:cNvPicPr>
            <a:picLocks noChangeAspect="1"/>
          </p:cNvPicPr>
          <p:nvPr>
            <p:custDataLst>
              <p:tags r:id="rId21"/>
            </p:custDataLst>
          </p:nvPr>
        </p:nvPicPr>
        <p:blipFill>
          <a:blip r:embed="rId47" cstate="print">
            <a:extLst>
              <a:ext uri="{28A0092B-C50C-407E-A947-70E740481C1C}">
                <a14:useLocalDpi xmlns:a14="http://schemas.microsoft.com/office/drawing/2010/main" val="0"/>
              </a:ext>
            </a:extLst>
          </a:blip>
          <a:stretch>
            <a:fillRect/>
          </a:stretch>
        </p:blipFill>
        <p:spPr>
          <a:xfrm>
            <a:off x="1412178" y="3095308"/>
            <a:ext cx="2172190" cy="128000"/>
          </a:xfrm>
          <a:prstGeom prst="rect">
            <a:avLst/>
          </a:prstGeom>
        </p:spPr>
      </p:pic>
      <p:pic>
        <p:nvPicPr>
          <p:cNvPr id="112" name="Picture 111">
            <a:extLst>
              <a:ext uri="{FF2B5EF4-FFF2-40B4-BE49-F238E27FC236}">
                <a16:creationId xmlns:a16="http://schemas.microsoft.com/office/drawing/2014/main" id="{B0615B94-3986-433E-A5EE-AECD648066B8}"/>
              </a:ext>
            </a:extLst>
          </p:cNvPr>
          <p:cNvPicPr>
            <a:picLocks noChangeAspect="1"/>
          </p:cNvPicPr>
          <p:nvPr>
            <p:custDataLst>
              <p:tags r:id="rId22"/>
            </p:custDataLst>
          </p:nvPr>
        </p:nvPicPr>
        <p:blipFill>
          <a:blip r:embed="rId48" cstate="print">
            <a:extLst>
              <a:ext uri="{28A0092B-C50C-407E-A947-70E740481C1C}">
                <a14:useLocalDpi xmlns:a14="http://schemas.microsoft.com/office/drawing/2010/main" val="0"/>
              </a:ext>
            </a:extLst>
          </a:blip>
          <a:stretch>
            <a:fillRect/>
          </a:stretch>
        </p:blipFill>
        <p:spPr>
          <a:xfrm>
            <a:off x="1544884" y="2625906"/>
            <a:ext cx="2891429" cy="297905"/>
          </a:xfrm>
          <a:prstGeom prst="rect">
            <a:avLst/>
          </a:prstGeom>
        </p:spPr>
      </p:pic>
    </p:spTree>
    <p:extLst>
      <p:ext uri="{BB962C8B-B14F-4D97-AF65-F5344CB8AC3E}">
        <p14:creationId xmlns:p14="http://schemas.microsoft.com/office/powerpoint/2010/main" val="1277324336"/>
      </p:ext>
    </p:extLst>
  </p:cSld>
  <p:clrMapOvr>
    <a:masterClrMapping/>
  </p:clrMapOvr>
  <p:transition>
    <p:cut/>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9"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157</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3, </a:t>
            </a:r>
            <a:r>
              <a:rPr lang="en-US" sz="1400" spc="-50" dirty="0" err="1">
                <a:solidFill>
                  <a:srgbClr val="FFFFFF"/>
                </a:solidFill>
                <a:latin typeface="Tahoma"/>
                <a:cs typeface="Tahoma"/>
              </a:rPr>
              <a:t>cont</a:t>
            </a:r>
            <a:r>
              <a:rPr lang="en-US" sz="1400" spc="-50" dirty="0">
                <a:solidFill>
                  <a:srgbClr val="FFFFFF"/>
                </a:solidFill>
                <a:latin typeface="Tahoma"/>
                <a:cs typeface="Tahoma"/>
              </a:rPr>
              <a:t>)</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85" name="Picture 84">
            <a:extLst>
              <a:ext uri="{FF2B5EF4-FFF2-40B4-BE49-F238E27FC236}">
                <a16:creationId xmlns:a16="http://schemas.microsoft.com/office/drawing/2014/main" id="{71CFA2BA-9CBF-48D0-97B6-4EA6CCE839A3}"/>
              </a:ext>
            </a:extLst>
          </p:cNvPr>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592809" y="414638"/>
            <a:ext cx="3667809" cy="134857"/>
          </a:xfrm>
          <a:prstGeom prst="rect">
            <a:avLst/>
          </a:prstGeom>
        </p:spPr>
      </p:pic>
      <p:pic>
        <p:nvPicPr>
          <p:cNvPr id="27" name="Picture 26">
            <a:extLst>
              <a:ext uri="{FF2B5EF4-FFF2-40B4-BE49-F238E27FC236}">
                <a16:creationId xmlns:a16="http://schemas.microsoft.com/office/drawing/2014/main" id="{416AC077-FAF5-422E-87FF-7426F71A28F4}"/>
              </a:ext>
            </a:extLst>
          </p:cNvPr>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95300" y="586378"/>
            <a:ext cx="2725334" cy="132571"/>
          </a:xfrm>
          <a:prstGeom prst="rect">
            <a:avLst/>
          </a:prstGeom>
        </p:spPr>
      </p:pic>
      <p:pic>
        <p:nvPicPr>
          <p:cNvPr id="33" name="Picture 32">
            <a:extLst>
              <a:ext uri="{FF2B5EF4-FFF2-40B4-BE49-F238E27FC236}">
                <a16:creationId xmlns:a16="http://schemas.microsoft.com/office/drawing/2014/main" id="{D2DF9412-F602-475B-BAD7-9CA8C5E48378}"/>
              </a:ext>
            </a:extLst>
          </p:cNvPr>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153629" y="740832"/>
            <a:ext cx="3539811" cy="270476"/>
          </a:xfrm>
          <a:prstGeom prst="rect">
            <a:avLst/>
          </a:prstGeom>
        </p:spPr>
      </p:pic>
      <p:pic>
        <p:nvPicPr>
          <p:cNvPr id="39" name="Picture 38">
            <a:extLst>
              <a:ext uri="{FF2B5EF4-FFF2-40B4-BE49-F238E27FC236}">
                <a16:creationId xmlns:a16="http://schemas.microsoft.com/office/drawing/2014/main" id="{88DC0E67-25F7-47F7-B5C0-89B92E570386}"/>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7947" y="2860912"/>
            <a:ext cx="3839999" cy="129524"/>
          </a:xfrm>
          <a:prstGeom prst="rect">
            <a:avLst/>
          </a:prstGeom>
        </p:spPr>
      </p:pic>
      <p:pic>
        <p:nvPicPr>
          <p:cNvPr id="109" name="Picture 108">
            <a:extLst>
              <a:ext uri="{FF2B5EF4-FFF2-40B4-BE49-F238E27FC236}">
                <a16:creationId xmlns:a16="http://schemas.microsoft.com/office/drawing/2014/main" id="{666E6A45-BB9C-4302-AC38-7B4952F67FE0}"/>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400050" y="1051857"/>
            <a:ext cx="4127999" cy="128000"/>
          </a:xfrm>
          <a:prstGeom prst="rect">
            <a:avLst/>
          </a:prstGeom>
        </p:spPr>
      </p:pic>
      <p:pic>
        <p:nvPicPr>
          <p:cNvPr id="47" name="Picture 46">
            <a:extLst>
              <a:ext uri="{FF2B5EF4-FFF2-40B4-BE49-F238E27FC236}">
                <a16:creationId xmlns:a16="http://schemas.microsoft.com/office/drawing/2014/main" id="{6103A8F6-E7EB-46C8-971C-D2BBADB965BE}"/>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57246" y="2986802"/>
            <a:ext cx="4168381" cy="128000"/>
          </a:xfrm>
          <a:prstGeom prst="rect">
            <a:avLst/>
          </a:prstGeom>
        </p:spPr>
      </p:pic>
      <p:pic>
        <p:nvPicPr>
          <p:cNvPr id="99" name="Picture 98">
            <a:extLst>
              <a:ext uri="{FF2B5EF4-FFF2-40B4-BE49-F238E27FC236}">
                <a16:creationId xmlns:a16="http://schemas.microsoft.com/office/drawing/2014/main" id="{081FDE94-9B2F-4ED9-8EC5-9D15CF49EDEE}"/>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57246" y="3111167"/>
            <a:ext cx="1891809" cy="128000"/>
          </a:xfrm>
          <a:prstGeom prst="rect">
            <a:avLst/>
          </a:prstGeom>
        </p:spPr>
      </p:pic>
      <p:pic>
        <p:nvPicPr>
          <p:cNvPr id="83" name="Picture 82">
            <a:extLst>
              <a:ext uri="{FF2B5EF4-FFF2-40B4-BE49-F238E27FC236}">
                <a16:creationId xmlns:a16="http://schemas.microsoft.com/office/drawing/2014/main" id="{DA9629FC-6B69-48A8-91D9-05B54C7B707C}"/>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60570" y="1825839"/>
            <a:ext cx="3907048" cy="134857"/>
          </a:xfrm>
          <a:prstGeom prst="rect">
            <a:avLst/>
          </a:prstGeom>
        </p:spPr>
      </p:pic>
      <p:pic>
        <p:nvPicPr>
          <p:cNvPr id="73" name="Picture 72">
            <a:extLst>
              <a:ext uri="{FF2B5EF4-FFF2-40B4-BE49-F238E27FC236}">
                <a16:creationId xmlns:a16="http://schemas.microsoft.com/office/drawing/2014/main" id="{83190FDF-805C-4C4D-9FA0-5E3C157CF087}"/>
              </a:ext>
            </a:extLst>
          </p:cNvPr>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95300" y="1210722"/>
            <a:ext cx="2928763" cy="142476"/>
          </a:xfrm>
          <a:prstGeom prst="rect">
            <a:avLst/>
          </a:prstGeom>
        </p:spPr>
      </p:pic>
      <p:pic>
        <p:nvPicPr>
          <p:cNvPr id="67" name="Picture 66">
            <a:extLst>
              <a:ext uri="{FF2B5EF4-FFF2-40B4-BE49-F238E27FC236}">
                <a16:creationId xmlns:a16="http://schemas.microsoft.com/office/drawing/2014/main" id="{560564CB-BCEE-4BEF-AA03-AEF95DF3532F}"/>
              </a:ext>
            </a:extLst>
          </p:cNvPr>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133350" y="1356247"/>
            <a:ext cx="3557334" cy="297905"/>
          </a:xfrm>
          <a:prstGeom prst="rect">
            <a:avLst/>
          </a:prstGeom>
        </p:spPr>
      </p:pic>
      <p:pic>
        <p:nvPicPr>
          <p:cNvPr id="107" name="Picture 106">
            <a:extLst>
              <a:ext uri="{FF2B5EF4-FFF2-40B4-BE49-F238E27FC236}">
                <a16:creationId xmlns:a16="http://schemas.microsoft.com/office/drawing/2014/main" id="{74B3C534-49C4-44AE-88CF-FF91E87C0DD6}"/>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400050" y="1669302"/>
            <a:ext cx="3077332" cy="128000"/>
          </a:xfrm>
          <a:prstGeom prst="rect">
            <a:avLst/>
          </a:prstGeom>
        </p:spPr>
      </p:pic>
      <p:pic>
        <p:nvPicPr>
          <p:cNvPr id="75" name="Picture 74">
            <a:extLst>
              <a:ext uri="{FF2B5EF4-FFF2-40B4-BE49-F238E27FC236}">
                <a16:creationId xmlns:a16="http://schemas.microsoft.com/office/drawing/2014/main" id="{7B919714-0714-499E-BA06-FA54FDFAB1D1}"/>
              </a:ext>
            </a:extLst>
          </p:cNvPr>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116772" y="1950089"/>
            <a:ext cx="3638095" cy="483048"/>
          </a:xfrm>
          <a:prstGeom prst="rect">
            <a:avLst/>
          </a:prstGeom>
        </p:spPr>
      </p:pic>
      <p:pic>
        <p:nvPicPr>
          <p:cNvPr id="77" name="Picture 76">
            <a:extLst>
              <a:ext uri="{FF2B5EF4-FFF2-40B4-BE49-F238E27FC236}">
                <a16:creationId xmlns:a16="http://schemas.microsoft.com/office/drawing/2014/main" id="{0F6E9FFB-ECAC-48A6-80A4-A7EBF3438275}"/>
              </a:ext>
            </a:extLst>
          </p:cNvPr>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59915" y="2443771"/>
            <a:ext cx="3727238" cy="134857"/>
          </a:xfrm>
          <a:prstGeom prst="rect">
            <a:avLst/>
          </a:prstGeom>
        </p:spPr>
      </p:pic>
      <p:pic>
        <p:nvPicPr>
          <p:cNvPr id="89" name="Picture 88">
            <a:extLst>
              <a:ext uri="{FF2B5EF4-FFF2-40B4-BE49-F238E27FC236}">
                <a16:creationId xmlns:a16="http://schemas.microsoft.com/office/drawing/2014/main" id="{A0049B58-4BFE-4411-86EB-D0AA3C00965C}"/>
              </a:ext>
            </a:extLst>
          </p:cNvPr>
          <p:cNvPicPr>
            <a:picLocks noChangeAspect="1"/>
          </p:cNvPicPr>
          <p:nvPr>
            <p:custDataLst>
              <p:tags r:id="rId14"/>
            </p:custDataLst>
          </p:nvPr>
        </p:nvPicPr>
        <p:blipFill>
          <a:blip r:embed="rId33" cstate="print">
            <a:extLst>
              <a:ext uri="{28A0092B-C50C-407E-A947-70E740481C1C}">
                <a14:useLocalDpi xmlns:a14="http://schemas.microsoft.com/office/drawing/2010/main" val="0"/>
              </a:ext>
            </a:extLst>
          </a:blip>
          <a:stretch>
            <a:fillRect/>
          </a:stretch>
        </p:blipFill>
        <p:spPr>
          <a:xfrm>
            <a:off x="292299" y="2597873"/>
            <a:ext cx="3748572" cy="231010"/>
          </a:xfrm>
          <a:prstGeom prst="rect">
            <a:avLst/>
          </a:prstGeom>
        </p:spPr>
      </p:pic>
      <p:pic>
        <p:nvPicPr>
          <p:cNvPr id="103" name="Picture 102">
            <a:extLst>
              <a:ext uri="{FF2B5EF4-FFF2-40B4-BE49-F238E27FC236}">
                <a16:creationId xmlns:a16="http://schemas.microsoft.com/office/drawing/2014/main" id="{48AC8651-4D7B-4FEB-BC96-D3938369EB91}"/>
              </a:ext>
            </a:extLst>
          </p:cNvPr>
          <p:cNvPicPr>
            <a:picLocks noChangeAspect="1"/>
          </p:cNvPicPr>
          <p:nvPr>
            <p:custDataLst>
              <p:tags r:id="rId15"/>
            </p:custDataLst>
          </p:nvPr>
        </p:nvPicPr>
        <p:blipFill>
          <a:blip r:embed="rId34" cstate="print">
            <a:extLst>
              <a:ext uri="{28A0092B-C50C-407E-A947-70E740481C1C}">
                <a14:useLocalDpi xmlns:a14="http://schemas.microsoft.com/office/drawing/2010/main" val="0"/>
              </a:ext>
            </a:extLst>
          </a:blip>
          <a:stretch>
            <a:fillRect/>
          </a:stretch>
        </p:blipFill>
        <p:spPr>
          <a:xfrm>
            <a:off x="2003647" y="3119612"/>
            <a:ext cx="2377905" cy="128000"/>
          </a:xfrm>
          <a:prstGeom prst="rect">
            <a:avLst/>
          </a:prstGeom>
        </p:spPr>
      </p:pic>
      <p:pic>
        <p:nvPicPr>
          <p:cNvPr id="105" name="Picture 104">
            <a:extLst>
              <a:ext uri="{FF2B5EF4-FFF2-40B4-BE49-F238E27FC236}">
                <a16:creationId xmlns:a16="http://schemas.microsoft.com/office/drawing/2014/main" id="{B174BC60-AC72-4A07-8DEB-94C11039D72D}"/>
              </a:ext>
            </a:extLst>
          </p:cNvPr>
          <p:cNvPicPr>
            <a:picLocks noChangeAspect="1"/>
          </p:cNvPicPr>
          <p:nvPr>
            <p:custDataLst>
              <p:tags r:id="rId16"/>
            </p:custDataLst>
          </p:nvPr>
        </p:nvPicPr>
        <p:blipFill>
          <a:blip r:embed="rId35" cstate="print">
            <a:extLst>
              <a:ext uri="{28A0092B-C50C-407E-A947-70E740481C1C}">
                <a14:useLocalDpi xmlns:a14="http://schemas.microsoft.com/office/drawing/2010/main" val="0"/>
              </a:ext>
            </a:extLst>
          </a:blip>
          <a:stretch>
            <a:fillRect/>
          </a:stretch>
        </p:blipFill>
        <p:spPr>
          <a:xfrm>
            <a:off x="57246" y="3236558"/>
            <a:ext cx="1305143" cy="94476"/>
          </a:xfrm>
          <a:prstGeom prst="rect">
            <a:avLst/>
          </a:prstGeom>
        </p:spPr>
      </p:pic>
      <p:pic>
        <p:nvPicPr>
          <p:cNvPr id="111" name="Picture 110">
            <a:extLst>
              <a:ext uri="{FF2B5EF4-FFF2-40B4-BE49-F238E27FC236}">
                <a16:creationId xmlns:a16="http://schemas.microsoft.com/office/drawing/2014/main" id="{91F2C505-CDF5-459E-91F9-ED09C1A8A3F0}"/>
              </a:ext>
            </a:extLst>
          </p:cNvPr>
          <p:cNvPicPr>
            <a:picLocks noChangeAspect="1"/>
          </p:cNvPicPr>
          <p:nvPr>
            <p:custDataLst>
              <p:tags r:id="rId17"/>
            </p:custDataLst>
          </p:nvPr>
        </p:nvPicPr>
        <p:blipFill>
          <a:blip r:embed="rId36" cstate="print">
            <a:extLst>
              <a:ext uri="{28A0092B-C50C-407E-A947-70E740481C1C}">
                <a14:useLocalDpi xmlns:a14="http://schemas.microsoft.com/office/drawing/2010/main" val="0"/>
              </a:ext>
            </a:extLst>
          </a:blip>
          <a:stretch>
            <a:fillRect/>
          </a:stretch>
        </p:blipFill>
        <p:spPr>
          <a:xfrm>
            <a:off x="1384876" y="3236558"/>
            <a:ext cx="1312000" cy="94476"/>
          </a:xfrm>
          <a:prstGeom prst="rect">
            <a:avLst/>
          </a:prstGeom>
        </p:spPr>
      </p:pic>
    </p:spTree>
    <p:extLst>
      <p:ext uri="{BB962C8B-B14F-4D97-AF65-F5344CB8AC3E}">
        <p14:creationId xmlns:p14="http://schemas.microsoft.com/office/powerpoint/2010/main" val="519241697"/>
      </p:ext>
    </p:extLst>
  </p:cSld>
  <p:clrMapOvr>
    <a:masterClrMapping/>
  </p:clrMapOvr>
  <p:transition>
    <p:cu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13770E22-D630-4B1E-A2AF-67902BB71E1F}"/>
              </a:ext>
            </a:extLst>
          </p:cNvPr>
          <p:cNvPicPr>
            <a:picLocks noChangeAspect="1"/>
          </p:cNvPicPr>
          <p:nvPr/>
        </p:nvPicPr>
        <p:blipFill>
          <a:blip r:embed="rId19"/>
          <a:stretch>
            <a:fillRect/>
          </a:stretch>
        </p:blipFill>
        <p:spPr>
          <a:xfrm>
            <a:off x="232543" y="2598843"/>
            <a:ext cx="1354165" cy="615039"/>
          </a:xfrm>
          <a:prstGeom prst="rect">
            <a:avLst/>
          </a:prstGeom>
        </p:spPr>
      </p:pic>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158</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4, extra)</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17" name="Picture 16">
            <a:extLst>
              <a:ext uri="{FF2B5EF4-FFF2-40B4-BE49-F238E27FC236}">
                <a16:creationId xmlns:a16="http://schemas.microsoft.com/office/drawing/2014/main" id="{9E01523B-68BB-4D88-AAD2-BF5C603CD498}"/>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330985" y="417623"/>
            <a:ext cx="3944381" cy="264381"/>
          </a:xfrm>
          <a:prstGeom prst="rect">
            <a:avLst/>
          </a:prstGeom>
        </p:spPr>
      </p:pic>
      <p:pic>
        <p:nvPicPr>
          <p:cNvPr id="19" name="Picture 18">
            <a:extLst>
              <a:ext uri="{FF2B5EF4-FFF2-40B4-BE49-F238E27FC236}">
                <a16:creationId xmlns:a16="http://schemas.microsoft.com/office/drawing/2014/main" id="{E4E92F00-A0C0-48C9-90D3-116E2CF18763}"/>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67366" y="757980"/>
            <a:ext cx="527238" cy="127238"/>
          </a:xfrm>
          <a:prstGeom prst="rect">
            <a:avLst/>
          </a:prstGeom>
        </p:spPr>
      </p:pic>
      <p:pic>
        <p:nvPicPr>
          <p:cNvPr id="21" name="Picture 20">
            <a:extLst>
              <a:ext uri="{FF2B5EF4-FFF2-40B4-BE49-F238E27FC236}">
                <a16:creationId xmlns:a16="http://schemas.microsoft.com/office/drawing/2014/main" id="{D2350F6D-DD72-4F36-9D8A-9EC489F3F53F}"/>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67366" y="1109482"/>
            <a:ext cx="535619" cy="127238"/>
          </a:xfrm>
          <a:prstGeom prst="rect">
            <a:avLst/>
          </a:prstGeom>
        </p:spPr>
      </p:pic>
      <p:pic>
        <p:nvPicPr>
          <p:cNvPr id="23" name="Picture 22">
            <a:extLst>
              <a:ext uri="{FF2B5EF4-FFF2-40B4-BE49-F238E27FC236}">
                <a16:creationId xmlns:a16="http://schemas.microsoft.com/office/drawing/2014/main" id="{E51D1F29-4A05-4099-8687-849F8BAD445B}"/>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67366" y="1446246"/>
            <a:ext cx="519619" cy="124952"/>
          </a:xfrm>
          <a:prstGeom prst="rect">
            <a:avLst/>
          </a:prstGeom>
        </p:spPr>
      </p:pic>
      <p:pic>
        <p:nvPicPr>
          <p:cNvPr id="37" name="Picture 36">
            <a:extLst>
              <a:ext uri="{FF2B5EF4-FFF2-40B4-BE49-F238E27FC236}">
                <a16:creationId xmlns:a16="http://schemas.microsoft.com/office/drawing/2014/main" id="{436F3CBA-F4CB-43FD-8365-807FDA061FD1}"/>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721295" y="1060607"/>
            <a:ext cx="597333" cy="234667"/>
          </a:xfrm>
          <a:prstGeom prst="rect">
            <a:avLst/>
          </a:prstGeom>
        </p:spPr>
      </p:pic>
      <p:pic>
        <p:nvPicPr>
          <p:cNvPr id="31" name="Picture 30">
            <a:extLst>
              <a:ext uri="{FF2B5EF4-FFF2-40B4-BE49-F238E27FC236}">
                <a16:creationId xmlns:a16="http://schemas.microsoft.com/office/drawing/2014/main" id="{EA813453-C9DC-4484-AFCA-FA2C178C3569}"/>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721295" y="769554"/>
            <a:ext cx="537904" cy="122667"/>
          </a:xfrm>
          <a:prstGeom prst="rect">
            <a:avLst/>
          </a:prstGeom>
        </p:spPr>
      </p:pic>
      <p:pic>
        <p:nvPicPr>
          <p:cNvPr id="35" name="Picture 34">
            <a:extLst>
              <a:ext uri="{FF2B5EF4-FFF2-40B4-BE49-F238E27FC236}">
                <a16:creationId xmlns:a16="http://schemas.microsoft.com/office/drawing/2014/main" id="{947A821F-8E42-413C-A302-05099CBA1F65}"/>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726401" y="1463660"/>
            <a:ext cx="629333" cy="108190"/>
          </a:xfrm>
          <a:prstGeom prst="rect">
            <a:avLst/>
          </a:prstGeom>
        </p:spPr>
      </p:pic>
      <p:pic>
        <p:nvPicPr>
          <p:cNvPr id="45" name="Picture 44">
            <a:extLst>
              <a:ext uri="{FF2B5EF4-FFF2-40B4-BE49-F238E27FC236}">
                <a16:creationId xmlns:a16="http://schemas.microsoft.com/office/drawing/2014/main" id="{8E948BBC-1AAD-45EA-8D10-70701F4DD295}"/>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909626" y="1709307"/>
            <a:ext cx="2631618" cy="262857"/>
          </a:xfrm>
          <a:prstGeom prst="rect">
            <a:avLst/>
          </a:prstGeom>
        </p:spPr>
      </p:pic>
      <p:pic>
        <p:nvPicPr>
          <p:cNvPr id="49" name="Picture 48">
            <a:extLst>
              <a:ext uri="{FF2B5EF4-FFF2-40B4-BE49-F238E27FC236}">
                <a16:creationId xmlns:a16="http://schemas.microsoft.com/office/drawing/2014/main" id="{7104A6CC-483C-4949-9832-D617FDB01C44}"/>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25922" y="1730243"/>
            <a:ext cx="792381" cy="262858"/>
          </a:xfrm>
          <a:prstGeom prst="rect">
            <a:avLst/>
          </a:prstGeom>
        </p:spPr>
      </p:pic>
      <p:pic>
        <p:nvPicPr>
          <p:cNvPr id="57" name="Picture 56">
            <a:extLst>
              <a:ext uri="{FF2B5EF4-FFF2-40B4-BE49-F238E27FC236}">
                <a16:creationId xmlns:a16="http://schemas.microsoft.com/office/drawing/2014/main" id="{63E26A9F-A833-4305-BC7F-680C0E67803E}"/>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701440" y="2013241"/>
            <a:ext cx="3104000" cy="297904"/>
          </a:xfrm>
          <a:prstGeom prst="rect">
            <a:avLst/>
          </a:prstGeom>
        </p:spPr>
      </p:pic>
      <p:pic>
        <p:nvPicPr>
          <p:cNvPr id="59" name="Picture 58">
            <a:extLst>
              <a:ext uri="{FF2B5EF4-FFF2-40B4-BE49-F238E27FC236}">
                <a16:creationId xmlns:a16="http://schemas.microsoft.com/office/drawing/2014/main" id="{07BBA541-6A5D-4418-8B6F-2C2B3483074A}"/>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700542" y="2410742"/>
            <a:ext cx="192000" cy="89905"/>
          </a:xfrm>
          <a:prstGeom prst="rect">
            <a:avLst/>
          </a:prstGeom>
        </p:spPr>
      </p:pic>
      <p:pic>
        <p:nvPicPr>
          <p:cNvPr id="60" name="Picture 59">
            <a:extLst>
              <a:ext uri="{FF2B5EF4-FFF2-40B4-BE49-F238E27FC236}">
                <a16:creationId xmlns:a16="http://schemas.microsoft.com/office/drawing/2014/main" id="{9E07FF36-90FE-4DE8-A2FD-43E592F0A25C}"/>
              </a:ext>
            </a:extLst>
          </p:cNvPr>
          <p:cNvPicPr>
            <a:picLocks noChangeAspect="1"/>
          </p:cNvPicPr>
          <p:nvPr/>
        </p:nvPicPr>
        <p:blipFill rotWithShape="1">
          <a:blip r:embed="rId32"/>
          <a:srcRect l="29605" t="36895" r="22792"/>
          <a:stretch/>
        </p:blipFill>
        <p:spPr>
          <a:xfrm>
            <a:off x="3097170" y="706525"/>
            <a:ext cx="1358033" cy="1023850"/>
          </a:xfrm>
          <a:prstGeom prst="rect">
            <a:avLst/>
          </a:prstGeom>
        </p:spPr>
      </p:pic>
      <p:pic>
        <p:nvPicPr>
          <p:cNvPr id="61" name="Picture 60">
            <a:extLst>
              <a:ext uri="{FF2B5EF4-FFF2-40B4-BE49-F238E27FC236}">
                <a16:creationId xmlns:a16="http://schemas.microsoft.com/office/drawing/2014/main" id="{B8F6FC5F-F481-408E-B6D1-2DC57CABEE6E}"/>
              </a:ext>
            </a:extLst>
          </p:cNvPr>
          <p:cNvPicPr>
            <a:picLocks noChangeAspect="1"/>
          </p:cNvPicPr>
          <p:nvPr/>
        </p:nvPicPr>
        <p:blipFill>
          <a:blip r:embed="rId33"/>
          <a:stretch>
            <a:fillRect/>
          </a:stretch>
        </p:blipFill>
        <p:spPr>
          <a:xfrm>
            <a:off x="1536346" y="673674"/>
            <a:ext cx="1378179" cy="1047751"/>
          </a:xfrm>
          <a:prstGeom prst="rect">
            <a:avLst/>
          </a:prstGeom>
        </p:spPr>
      </p:pic>
      <p:pic>
        <p:nvPicPr>
          <p:cNvPr id="71" name="Picture 70">
            <a:extLst>
              <a:ext uri="{FF2B5EF4-FFF2-40B4-BE49-F238E27FC236}">
                <a16:creationId xmlns:a16="http://schemas.microsoft.com/office/drawing/2014/main" id="{B7F1F486-E929-4639-AA1B-33709AF60D78}"/>
              </a:ext>
            </a:extLst>
          </p:cNvPr>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2777658" y="1521708"/>
            <a:ext cx="106057" cy="76800"/>
          </a:xfrm>
          <a:prstGeom prst="rect">
            <a:avLst/>
          </a:prstGeom>
        </p:spPr>
      </p:pic>
      <p:sp>
        <p:nvSpPr>
          <p:cNvPr id="67" name="Rectangle 66">
            <a:extLst>
              <a:ext uri="{FF2B5EF4-FFF2-40B4-BE49-F238E27FC236}">
                <a16:creationId xmlns:a16="http://schemas.microsoft.com/office/drawing/2014/main" id="{30835E55-0711-4501-AC2F-3A9315AB5C1D}"/>
              </a:ext>
            </a:extLst>
          </p:cNvPr>
          <p:cNvSpPr/>
          <p:nvPr/>
        </p:nvSpPr>
        <p:spPr>
          <a:xfrm>
            <a:off x="2772740" y="1486566"/>
            <a:ext cx="134290" cy="147085"/>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9049E4E7-27DF-4F0B-856C-A185F64FA6D1}"/>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4337497" y="1524585"/>
            <a:ext cx="106057" cy="76800"/>
          </a:xfrm>
          <a:prstGeom prst="rect">
            <a:avLst/>
          </a:prstGeom>
        </p:spPr>
      </p:pic>
      <p:sp>
        <p:nvSpPr>
          <p:cNvPr id="75" name="Rectangle 74">
            <a:extLst>
              <a:ext uri="{FF2B5EF4-FFF2-40B4-BE49-F238E27FC236}">
                <a16:creationId xmlns:a16="http://schemas.microsoft.com/office/drawing/2014/main" id="{9381ADEF-2CEC-44CA-937C-A83D75FD4500}"/>
              </a:ext>
            </a:extLst>
          </p:cNvPr>
          <p:cNvSpPr/>
          <p:nvPr/>
        </p:nvSpPr>
        <p:spPr>
          <a:xfrm>
            <a:off x="4324985" y="1486567"/>
            <a:ext cx="134290" cy="147085"/>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A07CE75-8CCC-4808-A684-0F27AA0DC8F8}"/>
              </a:ext>
            </a:extLst>
          </p:cNvPr>
          <p:cNvSpPr/>
          <p:nvPr/>
        </p:nvSpPr>
        <p:spPr>
          <a:xfrm>
            <a:off x="1531322" y="697648"/>
            <a:ext cx="1378179" cy="939207"/>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A789597-0C7E-4181-914C-BB6793E44328}"/>
              </a:ext>
            </a:extLst>
          </p:cNvPr>
          <p:cNvSpPr/>
          <p:nvPr/>
        </p:nvSpPr>
        <p:spPr>
          <a:xfrm>
            <a:off x="3085168" y="694445"/>
            <a:ext cx="1378179" cy="939207"/>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a:extLst>
              <a:ext uri="{FF2B5EF4-FFF2-40B4-BE49-F238E27FC236}">
                <a16:creationId xmlns:a16="http://schemas.microsoft.com/office/drawing/2014/main" id="{187A8AB8-C8DE-48F3-9957-BE7078A6C9F1}"/>
              </a:ext>
            </a:extLst>
          </p:cNvPr>
          <p:cNvSpPr/>
          <p:nvPr/>
        </p:nvSpPr>
        <p:spPr>
          <a:xfrm rot="12018088">
            <a:off x="881953" y="2703896"/>
            <a:ext cx="277949" cy="3958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Isosceles Triangle 92">
            <a:extLst>
              <a:ext uri="{FF2B5EF4-FFF2-40B4-BE49-F238E27FC236}">
                <a16:creationId xmlns:a16="http://schemas.microsoft.com/office/drawing/2014/main" id="{5536F4F7-EBF6-4E44-86A0-1DDAFFA8CB05}"/>
              </a:ext>
            </a:extLst>
          </p:cNvPr>
          <p:cNvSpPr/>
          <p:nvPr/>
        </p:nvSpPr>
        <p:spPr>
          <a:xfrm rot="12018088">
            <a:off x="881952" y="2782146"/>
            <a:ext cx="277949" cy="3958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104F4A86-B158-4B51-8E6A-F9721F5AF35A}"/>
              </a:ext>
            </a:extLst>
          </p:cNvPr>
          <p:cNvSpPr/>
          <p:nvPr/>
        </p:nvSpPr>
        <p:spPr>
          <a:xfrm rot="12484444">
            <a:off x="947219" y="2725780"/>
            <a:ext cx="277949" cy="3958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2494A4D6-47E8-4331-B370-B77E28815EB3}"/>
              </a:ext>
            </a:extLst>
          </p:cNvPr>
          <p:cNvSpPr/>
          <p:nvPr/>
        </p:nvSpPr>
        <p:spPr>
          <a:xfrm rot="11967256">
            <a:off x="884993" y="2732911"/>
            <a:ext cx="277949" cy="3958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Connector: Curved 97">
            <a:extLst>
              <a:ext uri="{FF2B5EF4-FFF2-40B4-BE49-F238E27FC236}">
                <a16:creationId xmlns:a16="http://schemas.microsoft.com/office/drawing/2014/main" id="{C92E5391-AFE0-4CE7-8C41-FF8E244ADAFA}"/>
              </a:ext>
            </a:extLst>
          </p:cNvPr>
          <p:cNvCxnSpPr>
            <a:cxnSpLocks/>
          </p:cNvCxnSpPr>
          <p:nvPr/>
        </p:nvCxnSpPr>
        <p:spPr>
          <a:xfrm>
            <a:off x="939781" y="2731174"/>
            <a:ext cx="319418" cy="210794"/>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0" name="Picture 99">
            <a:extLst>
              <a:ext uri="{FF2B5EF4-FFF2-40B4-BE49-F238E27FC236}">
                <a16:creationId xmlns:a16="http://schemas.microsoft.com/office/drawing/2014/main" id="{BDBEA054-7A89-4F1C-A040-0E1B66A49649}"/>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183046" y="2937817"/>
            <a:ext cx="179048" cy="117333"/>
          </a:xfrm>
          <a:prstGeom prst="rect">
            <a:avLst/>
          </a:prstGeom>
        </p:spPr>
      </p:pic>
      <p:pic>
        <p:nvPicPr>
          <p:cNvPr id="102" name="Picture 101">
            <a:extLst>
              <a:ext uri="{FF2B5EF4-FFF2-40B4-BE49-F238E27FC236}">
                <a16:creationId xmlns:a16="http://schemas.microsoft.com/office/drawing/2014/main" id="{A691BE63-B014-4C59-A9D7-BFE8CB939EE3}"/>
              </a:ext>
            </a:extLst>
          </p:cNvPr>
          <p:cNvPicPr>
            <a:picLocks noChangeAspect="1"/>
          </p:cNvPicPr>
          <p:nvPr/>
        </p:nvPicPr>
        <p:blipFill>
          <a:blip r:embed="rId36"/>
          <a:stretch>
            <a:fillRect/>
          </a:stretch>
        </p:blipFill>
        <p:spPr>
          <a:xfrm>
            <a:off x="1891808" y="2508122"/>
            <a:ext cx="822733" cy="718197"/>
          </a:xfrm>
          <a:prstGeom prst="rect">
            <a:avLst/>
          </a:prstGeom>
        </p:spPr>
      </p:pic>
      <p:sp>
        <p:nvSpPr>
          <p:cNvPr id="104" name="Block Arc 103">
            <a:extLst>
              <a:ext uri="{FF2B5EF4-FFF2-40B4-BE49-F238E27FC236}">
                <a16:creationId xmlns:a16="http://schemas.microsoft.com/office/drawing/2014/main" id="{58AD7008-DDE2-45FF-A868-587B60C6B5FE}"/>
              </a:ext>
            </a:extLst>
          </p:cNvPr>
          <p:cNvSpPr/>
          <p:nvPr/>
        </p:nvSpPr>
        <p:spPr>
          <a:xfrm>
            <a:off x="2083208" y="2651642"/>
            <a:ext cx="267508" cy="415580"/>
          </a:xfrm>
          <a:prstGeom prst="blockArc">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Arrow: Curved Down 105">
            <a:extLst>
              <a:ext uri="{FF2B5EF4-FFF2-40B4-BE49-F238E27FC236}">
                <a16:creationId xmlns:a16="http://schemas.microsoft.com/office/drawing/2014/main" id="{DA028D42-6D02-4B76-8628-94491B09FDFD}"/>
              </a:ext>
            </a:extLst>
          </p:cNvPr>
          <p:cNvSpPr/>
          <p:nvPr/>
        </p:nvSpPr>
        <p:spPr>
          <a:xfrm flipV="1">
            <a:off x="2083208" y="2867221"/>
            <a:ext cx="343463" cy="170589"/>
          </a:xfrm>
          <a:prstGeom prst="curvedDownArrow">
            <a:avLst>
              <a:gd name="adj1" fmla="val 33517"/>
              <a:gd name="adj2" fmla="val 50000"/>
              <a:gd name="adj3" fmla="val 2500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7" name="Picture 106">
            <a:extLst>
              <a:ext uri="{FF2B5EF4-FFF2-40B4-BE49-F238E27FC236}">
                <a16:creationId xmlns:a16="http://schemas.microsoft.com/office/drawing/2014/main" id="{E9A21993-33B7-4811-AE5D-F74D22A8CF00}"/>
              </a:ext>
            </a:extLst>
          </p:cNvPr>
          <p:cNvPicPr>
            <a:picLocks noChangeAspect="1"/>
          </p:cNvPicPr>
          <p:nvPr/>
        </p:nvPicPr>
        <p:blipFill>
          <a:blip r:embed="rId37"/>
          <a:stretch>
            <a:fillRect/>
          </a:stretch>
        </p:blipFill>
        <p:spPr>
          <a:xfrm>
            <a:off x="3161688" y="2347451"/>
            <a:ext cx="1033540" cy="867496"/>
          </a:xfrm>
          <a:prstGeom prst="rect">
            <a:avLst/>
          </a:prstGeom>
        </p:spPr>
      </p:pic>
      <p:pic>
        <p:nvPicPr>
          <p:cNvPr id="109" name="Picture 108">
            <a:extLst>
              <a:ext uri="{FF2B5EF4-FFF2-40B4-BE49-F238E27FC236}">
                <a16:creationId xmlns:a16="http://schemas.microsoft.com/office/drawing/2014/main" id="{A7939FFC-DF9C-4260-9F20-7E6D3D7B8E36}"/>
              </a:ext>
            </a:extLst>
          </p:cNvPr>
          <p:cNvPicPr>
            <a:picLocks noChangeAspect="1"/>
          </p:cNvPicPr>
          <p:nvPr>
            <p:custDataLst>
              <p:tags r:id="rId15"/>
            </p:custDataLst>
          </p:nvPr>
        </p:nvPicPr>
        <p:blipFill>
          <a:blip r:embed="rId38" cstate="print">
            <a:extLst>
              <a:ext uri="{28A0092B-C50C-407E-A947-70E740481C1C}">
                <a14:useLocalDpi xmlns:a14="http://schemas.microsoft.com/office/drawing/2010/main" val="0"/>
              </a:ext>
            </a:extLst>
          </a:blip>
          <a:stretch>
            <a:fillRect/>
          </a:stretch>
        </p:blipFill>
        <p:spPr>
          <a:xfrm>
            <a:off x="159078" y="908478"/>
            <a:ext cx="300190" cy="89905"/>
          </a:xfrm>
          <a:prstGeom prst="rect">
            <a:avLst/>
          </a:prstGeom>
        </p:spPr>
      </p:pic>
      <p:pic>
        <p:nvPicPr>
          <p:cNvPr id="111" name="Picture 110">
            <a:extLst>
              <a:ext uri="{FF2B5EF4-FFF2-40B4-BE49-F238E27FC236}">
                <a16:creationId xmlns:a16="http://schemas.microsoft.com/office/drawing/2014/main" id="{3FB34C8F-C6A2-47C9-B0DB-E92A2CFD4BF4}"/>
              </a:ext>
            </a:extLst>
          </p:cNvPr>
          <p:cNvPicPr>
            <a:picLocks noChangeAspect="1"/>
          </p:cNvPicPr>
          <p:nvPr>
            <p:custDataLst>
              <p:tags r:id="rId16"/>
            </p:custDataLst>
          </p:nvPr>
        </p:nvPicPr>
        <p:blipFill>
          <a:blip r:embed="rId38" cstate="print">
            <a:extLst>
              <a:ext uri="{28A0092B-C50C-407E-A947-70E740481C1C}">
                <a14:useLocalDpi xmlns:a14="http://schemas.microsoft.com/office/drawing/2010/main" val="0"/>
              </a:ext>
            </a:extLst>
          </a:blip>
          <a:stretch>
            <a:fillRect/>
          </a:stretch>
        </p:blipFill>
        <p:spPr>
          <a:xfrm>
            <a:off x="159078" y="1285326"/>
            <a:ext cx="300190" cy="89905"/>
          </a:xfrm>
          <a:prstGeom prst="rect">
            <a:avLst/>
          </a:prstGeom>
        </p:spPr>
      </p:pic>
      <p:pic>
        <p:nvPicPr>
          <p:cNvPr id="115" name="Picture 114">
            <a:extLst>
              <a:ext uri="{FF2B5EF4-FFF2-40B4-BE49-F238E27FC236}">
                <a16:creationId xmlns:a16="http://schemas.microsoft.com/office/drawing/2014/main" id="{1424C49B-9F56-4C1B-9052-54176F7481EF}"/>
              </a:ext>
            </a:extLst>
          </p:cNvPr>
          <p:cNvPicPr>
            <a:picLocks noChangeAspect="1"/>
          </p:cNvPicPr>
          <p:nvPr>
            <p:custDataLst>
              <p:tags r:id="rId17"/>
            </p:custDataLst>
          </p:nvPr>
        </p:nvPicPr>
        <p:blipFill>
          <a:blip r:embed="rId39" cstate="print">
            <a:extLst>
              <a:ext uri="{28A0092B-C50C-407E-A947-70E740481C1C}">
                <a14:useLocalDpi xmlns:a14="http://schemas.microsoft.com/office/drawing/2010/main" val="0"/>
              </a:ext>
            </a:extLst>
          </a:blip>
          <a:stretch>
            <a:fillRect/>
          </a:stretch>
        </p:blipFill>
        <p:spPr>
          <a:xfrm>
            <a:off x="161350" y="1588196"/>
            <a:ext cx="293333" cy="89905"/>
          </a:xfrm>
          <a:prstGeom prst="rect">
            <a:avLst/>
          </a:prstGeom>
        </p:spPr>
      </p:pic>
    </p:spTree>
    <p:extLst>
      <p:ext uri="{BB962C8B-B14F-4D97-AF65-F5344CB8AC3E}">
        <p14:creationId xmlns:p14="http://schemas.microsoft.com/office/powerpoint/2010/main" val="2510817834"/>
      </p:ext>
    </p:extLst>
  </p:cSld>
  <p:clrMapOvr>
    <a:masterClrMapping/>
  </p:clrMapOvr>
  <p:transition>
    <p:cut/>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159</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documentclass{article}&#10;\usepackage{amsmath}&#10;\pagestyle{empty}&#10;\begin{document}&#10;&#10;\begin{flushleft}&#10;Determine the correct integration region W for each of the following integrals. Write your answer in the space provided.&#10;\end{flushleft}&#10;\end{document}" title="IguanaTex Bitmap Display">
            <a:extLst>
              <a:ext uri="{FF2B5EF4-FFF2-40B4-BE49-F238E27FC236}">
                <a16:creationId xmlns:a16="http://schemas.microsoft.com/office/drawing/2014/main" id="{3D114CFB-5F0B-8D5E-515B-27E8CCD0E2A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61034" y="428059"/>
            <a:ext cx="3885943" cy="240000"/>
          </a:xfrm>
          <a:prstGeom prst="rect">
            <a:avLst/>
          </a:prstGeom>
        </p:spPr>
      </p:pic>
      <p:pic>
        <p:nvPicPr>
          <p:cNvPr id="27" name="Picture 26" descr="\documentclass{article}&#10;\usepackage{amsmath}&#10;\pagestyle{empty}&#10;\begin{document}&#10;&#10;&#10;$$&#10;\text { (i) } \int_0^1 \int_0^{2(1-z)} \int_0^{3(1-x / 2-z)} f(x,y,z) \, d y d x d z&#10;$$&#10;&#10;\end{document}" title="IguanaTex Bitmap Display">
            <a:extLst>
              <a:ext uri="{FF2B5EF4-FFF2-40B4-BE49-F238E27FC236}">
                <a16:creationId xmlns:a16="http://schemas.microsoft.com/office/drawing/2014/main" id="{C64CF1C7-22CA-56AF-D0D8-145D0D1A8FD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20039" y="699953"/>
            <a:ext cx="1723733" cy="226667"/>
          </a:xfrm>
          <a:prstGeom prst="rect">
            <a:avLst/>
          </a:prstGeom>
        </p:spPr>
      </p:pic>
      <p:pic>
        <p:nvPicPr>
          <p:cNvPr id="31" name="Picture 30" descr="\documentclass{article}&#10;\usepackage{amsmath}&#10;\pagestyle{empty}&#10;\begin{document}&#10;&#10;&#10;$$&#10;\text { (ii) } \int_{-1 / \sqrt{2}}^{1 / \sqrt{2}} \int_{-\sqrt{1 / 2-x^2}}^{\sqrt{1 / 2-x^2}} \int_{\sqrt{x^2+y^2}}^{\sqrt{1-x^2-y^2}} f(x,y,z) d z d y d x&#10;$$&#10;&#10;\end{document}" title="IguanaTex Bitmap Display">
            <a:extLst>
              <a:ext uri="{FF2B5EF4-FFF2-40B4-BE49-F238E27FC236}">
                <a16:creationId xmlns:a16="http://schemas.microsoft.com/office/drawing/2014/main" id="{4F9B5526-4C94-D25A-BE14-32AC4E51766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406254" y="963575"/>
            <a:ext cx="1970666" cy="269867"/>
          </a:xfrm>
          <a:prstGeom prst="rect">
            <a:avLst/>
          </a:prstGeom>
        </p:spPr>
      </p:pic>
      <p:pic>
        <p:nvPicPr>
          <p:cNvPr id="33" name="Picture 32">
            <a:extLst>
              <a:ext uri="{FF2B5EF4-FFF2-40B4-BE49-F238E27FC236}">
                <a16:creationId xmlns:a16="http://schemas.microsoft.com/office/drawing/2014/main" id="{382A501B-7E75-F9E9-5440-B88E17C4B188}"/>
              </a:ext>
            </a:extLst>
          </p:cNvPr>
          <p:cNvPicPr>
            <a:picLocks noChangeAspect="1"/>
          </p:cNvPicPr>
          <p:nvPr/>
        </p:nvPicPr>
        <p:blipFill>
          <a:blip r:embed="rId10"/>
          <a:stretch>
            <a:fillRect/>
          </a:stretch>
        </p:blipFill>
        <p:spPr>
          <a:xfrm>
            <a:off x="886988" y="1354075"/>
            <a:ext cx="1066102" cy="841900"/>
          </a:xfrm>
          <a:prstGeom prst="rect">
            <a:avLst/>
          </a:prstGeom>
          <a:ln>
            <a:solidFill>
              <a:schemeClr val="tx1"/>
            </a:solidFill>
          </a:ln>
        </p:spPr>
      </p:pic>
      <p:sp>
        <p:nvSpPr>
          <p:cNvPr id="34" name="TextBox 33">
            <a:extLst>
              <a:ext uri="{FF2B5EF4-FFF2-40B4-BE49-F238E27FC236}">
                <a16:creationId xmlns:a16="http://schemas.microsoft.com/office/drawing/2014/main" id="{B7530BD8-7153-F795-3B74-81ECEC068C00}"/>
              </a:ext>
            </a:extLst>
          </p:cNvPr>
          <p:cNvSpPr txBox="1"/>
          <p:nvPr/>
        </p:nvSpPr>
        <p:spPr>
          <a:xfrm>
            <a:off x="3113472" y="565084"/>
            <a:ext cx="228600" cy="369332"/>
          </a:xfrm>
          <a:prstGeom prst="rect">
            <a:avLst/>
          </a:prstGeom>
          <a:noFill/>
        </p:spPr>
        <p:txBody>
          <a:bodyPr wrap="square" rtlCol="0">
            <a:spAutoFit/>
          </a:bodyPr>
          <a:lstStyle/>
          <a:p>
            <a:r>
              <a:rPr lang="en-US" dirty="0"/>
              <a:t>_</a:t>
            </a:r>
          </a:p>
        </p:txBody>
      </p:sp>
      <p:sp>
        <p:nvSpPr>
          <p:cNvPr id="35" name="TextBox 34">
            <a:extLst>
              <a:ext uri="{FF2B5EF4-FFF2-40B4-BE49-F238E27FC236}">
                <a16:creationId xmlns:a16="http://schemas.microsoft.com/office/drawing/2014/main" id="{2211D559-FF7D-1F59-0163-AD95D3476614}"/>
              </a:ext>
            </a:extLst>
          </p:cNvPr>
          <p:cNvSpPr txBox="1"/>
          <p:nvPr/>
        </p:nvSpPr>
        <p:spPr>
          <a:xfrm>
            <a:off x="3347372" y="839797"/>
            <a:ext cx="228600" cy="369332"/>
          </a:xfrm>
          <a:prstGeom prst="rect">
            <a:avLst/>
          </a:prstGeom>
          <a:noFill/>
        </p:spPr>
        <p:txBody>
          <a:bodyPr wrap="square" rtlCol="0">
            <a:spAutoFit/>
          </a:bodyPr>
          <a:lstStyle/>
          <a:p>
            <a:r>
              <a:rPr lang="en-US" dirty="0"/>
              <a:t>_</a:t>
            </a:r>
          </a:p>
        </p:txBody>
      </p:sp>
      <p:pic>
        <p:nvPicPr>
          <p:cNvPr id="38" name="Picture 37">
            <a:extLst>
              <a:ext uri="{FF2B5EF4-FFF2-40B4-BE49-F238E27FC236}">
                <a16:creationId xmlns:a16="http://schemas.microsoft.com/office/drawing/2014/main" id="{92B64C94-A070-3EF5-92F9-33FE15FE1845}"/>
              </a:ext>
            </a:extLst>
          </p:cNvPr>
          <p:cNvPicPr>
            <a:picLocks noChangeAspect="1"/>
          </p:cNvPicPr>
          <p:nvPr/>
        </p:nvPicPr>
        <p:blipFill>
          <a:blip r:embed="rId11"/>
          <a:stretch>
            <a:fillRect/>
          </a:stretch>
        </p:blipFill>
        <p:spPr>
          <a:xfrm>
            <a:off x="766047" y="2389026"/>
            <a:ext cx="1280414" cy="718202"/>
          </a:xfrm>
          <a:prstGeom prst="rect">
            <a:avLst/>
          </a:prstGeom>
          <a:ln>
            <a:solidFill>
              <a:schemeClr val="tx1"/>
            </a:solidFill>
          </a:ln>
        </p:spPr>
      </p:pic>
      <p:pic>
        <p:nvPicPr>
          <p:cNvPr id="40" name="Picture 39">
            <a:extLst>
              <a:ext uri="{FF2B5EF4-FFF2-40B4-BE49-F238E27FC236}">
                <a16:creationId xmlns:a16="http://schemas.microsoft.com/office/drawing/2014/main" id="{FC9556ED-F32B-C8D7-A09F-5C8425CCAE42}"/>
              </a:ext>
            </a:extLst>
          </p:cNvPr>
          <p:cNvPicPr>
            <a:picLocks noChangeAspect="1"/>
          </p:cNvPicPr>
          <p:nvPr/>
        </p:nvPicPr>
        <p:blipFill>
          <a:blip r:embed="rId12"/>
          <a:stretch>
            <a:fillRect/>
          </a:stretch>
        </p:blipFill>
        <p:spPr>
          <a:xfrm>
            <a:off x="2507108" y="1347332"/>
            <a:ext cx="1273328" cy="748383"/>
          </a:xfrm>
          <a:prstGeom prst="rect">
            <a:avLst/>
          </a:prstGeom>
          <a:ln>
            <a:solidFill>
              <a:schemeClr val="tx1"/>
            </a:solidFill>
          </a:ln>
        </p:spPr>
      </p:pic>
      <p:pic>
        <p:nvPicPr>
          <p:cNvPr id="42" name="Picture 41">
            <a:extLst>
              <a:ext uri="{FF2B5EF4-FFF2-40B4-BE49-F238E27FC236}">
                <a16:creationId xmlns:a16="http://schemas.microsoft.com/office/drawing/2014/main" id="{99DF3477-2556-6AE5-3BD1-06DE517B113D}"/>
              </a:ext>
            </a:extLst>
          </p:cNvPr>
          <p:cNvPicPr>
            <a:picLocks noChangeAspect="1"/>
          </p:cNvPicPr>
          <p:nvPr/>
        </p:nvPicPr>
        <p:blipFill>
          <a:blip r:embed="rId13"/>
          <a:stretch>
            <a:fillRect/>
          </a:stretch>
        </p:blipFill>
        <p:spPr>
          <a:xfrm>
            <a:off x="2882805" y="2187432"/>
            <a:ext cx="680888" cy="1011191"/>
          </a:xfrm>
          <a:prstGeom prst="rect">
            <a:avLst/>
          </a:prstGeom>
          <a:ln>
            <a:solidFill>
              <a:schemeClr val="tx1"/>
            </a:solidFill>
          </a:ln>
        </p:spPr>
      </p:pic>
      <p:sp>
        <p:nvSpPr>
          <p:cNvPr id="47" name="TextBox 46">
            <a:extLst>
              <a:ext uri="{FF2B5EF4-FFF2-40B4-BE49-F238E27FC236}">
                <a16:creationId xmlns:a16="http://schemas.microsoft.com/office/drawing/2014/main" id="{B09C9FC7-E604-AE50-DB11-5DA769A5F386}"/>
              </a:ext>
            </a:extLst>
          </p:cNvPr>
          <p:cNvSpPr txBox="1"/>
          <p:nvPr/>
        </p:nvSpPr>
        <p:spPr>
          <a:xfrm>
            <a:off x="568745" y="1347332"/>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A</a:t>
            </a:r>
          </a:p>
        </p:txBody>
      </p:sp>
      <p:sp>
        <p:nvSpPr>
          <p:cNvPr id="48" name="TextBox 47">
            <a:extLst>
              <a:ext uri="{FF2B5EF4-FFF2-40B4-BE49-F238E27FC236}">
                <a16:creationId xmlns:a16="http://schemas.microsoft.com/office/drawing/2014/main" id="{E83BB9A5-32FF-C3D4-36BC-E0B826808A6D}"/>
              </a:ext>
            </a:extLst>
          </p:cNvPr>
          <p:cNvSpPr txBox="1"/>
          <p:nvPr/>
        </p:nvSpPr>
        <p:spPr>
          <a:xfrm>
            <a:off x="3808485" y="1334327"/>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B</a:t>
            </a:r>
          </a:p>
        </p:txBody>
      </p:sp>
      <p:sp>
        <p:nvSpPr>
          <p:cNvPr id="49" name="TextBox 48">
            <a:extLst>
              <a:ext uri="{FF2B5EF4-FFF2-40B4-BE49-F238E27FC236}">
                <a16:creationId xmlns:a16="http://schemas.microsoft.com/office/drawing/2014/main" id="{33F0F601-B72C-40BC-1C38-EEE934EC7B8F}"/>
              </a:ext>
            </a:extLst>
          </p:cNvPr>
          <p:cNvSpPr txBox="1"/>
          <p:nvPr/>
        </p:nvSpPr>
        <p:spPr>
          <a:xfrm>
            <a:off x="493662" y="2383162"/>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C</a:t>
            </a:r>
          </a:p>
        </p:txBody>
      </p:sp>
      <p:sp>
        <p:nvSpPr>
          <p:cNvPr id="51" name="TextBox 50">
            <a:extLst>
              <a:ext uri="{FF2B5EF4-FFF2-40B4-BE49-F238E27FC236}">
                <a16:creationId xmlns:a16="http://schemas.microsoft.com/office/drawing/2014/main" id="{65E468F4-DE15-621E-32C2-4F0250E1D252}"/>
              </a:ext>
            </a:extLst>
          </p:cNvPr>
          <p:cNvSpPr txBox="1"/>
          <p:nvPr/>
        </p:nvSpPr>
        <p:spPr>
          <a:xfrm>
            <a:off x="3563693" y="2216427"/>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D</a:t>
            </a:r>
          </a:p>
        </p:txBody>
      </p:sp>
    </p:spTree>
    <p:extLst>
      <p:ext uri="{BB962C8B-B14F-4D97-AF65-F5344CB8AC3E}">
        <p14:creationId xmlns:p14="http://schemas.microsoft.com/office/powerpoint/2010/main" val="671310534"/>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1371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Quadric Surfaces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5"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16</a:t>
            </a:fld>
            <a:r>
              <a:rPr spc="-55" dirty="0"/>
              <a:t> </a:t>
            </a:r>
            <a:r>
              <a:rPr spc="35" dirty="0"/>
              <a:t>/</a:t>
            </a:r>
            <a:endParaRPr spc="-55" dirty="0"/>
          </a:p>
        </p:txBody>
      </p:sp>
      <p:pic>
        <p:nvPicPr>
          <p:cNvPr id="28" name="Picture 27">
            <a:extLst>
              <a:ext uri="{FF2B5EF4-FFF2-40B4-BE49-F238E27FC236}">
                <a16:creationId xmlns:a16="http://schemas.microsoft.com/office/drawing/2014/main" id="{60F2E0D3-5524-43D3-8D63-C166B9FC109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0642" y="1631125"/>
            <a:ext cx="2730667" cy="1106286"/>
          </a:xfrm>
          <a:prstGeom prst="rect">
            <a:avLst/>
          </a:prstGeom>
        </p:spPr>
      </p:pic>
      <p:pic>
        <p:nvPicPr>
          <p:cNvPr id="20" name="Picture 19">
            <a:extLst>
              <a:ext uri="{FF2B5EF4-FFF2-40B4-BE49-F238E27FC236}">
                <a16:creationId xmlns:a16="http://schemas.microsoft.com/office/drawing/2014/main" id="{1B6CEC2E-B062-4108-9347-32F9257FFB09}"/>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7974" y="546291"/>
            <a:ext cx="4192068" cy="883500"/>
          </a:xfrm>
          <a:prstGeom prst="rect">
            <a:avLst/>
          </a:prstGeom>
        </p:spPr>
      </p:pic>
    </p:spTree>
    <p:extLst>
      <p:ext uri="{BB962C8B-B14F-4D97-AF65-F5344CB8AC3E}">
        <p14:creationId xmlns:p14="http://schemas.microsoft.com/office/powerpoint/2010/main" val="345217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160</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documentclass{article}&#10;\usepackage{amsmath}&#10;\pagestyle{empty}&#10;\begin{document}&#10;&#10;\begin{flushleft}&#10;Determine the correct integration region W for each of the following integrals. Write your answer in the space provided.&#10;\end{flushleft}&#10;\end{document}" title="IguanaTex Bitmap Display">
            <a:extLst>
              <a:ext uri="{FF2B5EF4-FFF2-40B4-BE49-F238E27FC236}">
                <a16:creationId xmlns:a16="http://schemas.microsoft.com/office/drawing/2014/main" id="{3D114CFB-5F0B-8D5E-515B-27E8CCD0E2A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61034" y="428059"/>
            <a:ext cx="3885943" cy="240000"/>
          </a:xfrm>
          <a:prstGeom prst="rect">
            <a:avLst/>
          </a:prstGeom>
        </p:spPr>
      </p:pic>
      <p:pic>
        <p:nvPicPr>
          <p:cNvPr id="27" name="Picture 26" descr="\documentclass{article}&#10;\usepackage{amsmath}&#10;\pagestyle{empty}&#10;\begin{document}&#10;&#10;&#10;$$&#10;\text { (i) } \int_0^1 \int_0^{2(1-z)} \int_0^{3(1-x / 2-z)} f(x,y,z) \, d y d x d z&#10;$$&#10;&#10;\end{document}" title="IguanaTex Bitmap Display">
            <a:extLst>
              <a:ext uri="{FF2B5EF4-FFF2-40B4-BE49-F238E27FC236}">
                <a16:creationId xmlns:a16="http://schemas.microsoft.com/office/drawing/2014/main" id="{C64CF1C7-22CA-56AF-D0D8-145D0D1A8FD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20039" y="699953"/>
            <a:ext cx="1723733" cy="226667"/>
          </a:xfrm>
          <a:prstGeom prst="rect">
            <a:avLst/>
          </a:prstGeom>
        </p:spPr>
      </p:pic>
      <p:pic>
        <p:nvPicPr>
          <p:cNvPr id="31" name="Picture 30" descr="\documentclass{article}&#10;\usepackage{amsmath}&#10;\pagestyle{empty}&#10;\begin{document}&#10;&#10;&#10;$$&#10;\text { (ii) } \int_{-1 / \sqrt{2}}^{1 / \sqrt{2}} \int_{-\sqrt{1 / 2-x^2}}^{\sqrt{1 / 2-x^2}} \int_{\sqrt{x^2+y^2}}^{\sqrt{1-x^2-y^2}} f(x,y,z) d z d y d x&#10;$$&#10;&#10;\end{document}" title="IguanaTex Bitmap Display">
            <a:extLst>
              <a:ext uri="{FF2B5EF4-FFF2-40B4-BE49-F238E27FC236}">
                <a16:creationId xmlns:a16="http://schemas.microsoft.com/office/drawing/2014/main" id="{4F9B5526-4C94-D25A-BE14-32AC4E51766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406254" y="963575"/>
            <a:ext cx="1970666" cy="269867"/>
          </a:xfrm>
          <a:prstGeom prst="rect">
            <a:avLst/>
          </a:prstGeom>
        </p:spPr>
      </p:pic>
      <p:pic>
        <p:nvPicPr>
          <p:cNvPr id="33" name="Picture 32">
            <a:extLst>
              <a:ext uri="{FF2B5EF4-FFF2-40B4-BE49-F238E27FC236}">
                <a16:creationId xmlns:a16="http://schemas.microsoft.com/office/drawing/2014/main" id="{382A501B-7E75-F9E9-5440-B88E17C4B188}"/>
              </a:ext>
            </a:extLst>
          </p:cNvPr>
          <p:cNvPicPr>
            <a:picLocks noChangeAspect="1"/>
          </p:cNvPicPr>
          <p:nvPr/>
        </p:nvPicPr>
        <p:blipFill>
          <a:blip r:embed="rId10"/>
          <a:stretch>
            <a:fillRect/>
          </a:stretch>
        </p:blipFill>
        <p:spPr>
          <a:xfrm>
            <a:off x="886988" y="1354075"/>
            <a:ext cx="1066102" cy="841900"/>
          </a:xfrm>
          <a:prstGeom prst="rect">
            <a:avLst/>
          </a:prstGeom>
          <a:ln>
            <a:solidFill>
              <a:schemeClr val="tx1"/>
            </a:solidFill>
          </a:ln>
        </p:spPr>
      </p:pic>
      <p:sp>
        <p:nvSpPr>
          <p:cNvPr id="34" name="TextBox 33">
            <a:extLst>
              <a:ext uri="{FF2B5EF4-FFF2-40B4-BE49-F238E27FC236}">
                <a16:creationId xmlns:a16="http://schemas.microsoft.com/office/drawing/2014/main" id="{B7530BD8-7153-F795-3B74-81ECEC068C00}"/>
              </a:ext>
            </a:extLst>
          </p:cNvPr>
          <p:cNvSpPr txBox="1"/>
          <p:nvPr/>
        </p:nvSpPr>
        <p:spPr>
          <a:xfrm>
            <a:off x="3113472" y="565084"/>
            <a:ext cx="228600" cy="369332"/>
          </a:xfrm>
          <a:prstGeom prst="rect">
            <a:avLst/>
          </a:prstGeom>
          <a:noFill/>
        </p:spPr>
        <p:txBody>
          <a:bodyPr wrap="square" rtlCol="0">
            <a:spAutoFit/>
          </a:bodyPr>
          <a:lstStyle/>
          <a:p>
            <a:r>
              <a:rPr lang="en-US" dirty="0"/>
              <a:t>_</a:t>
            </a:r>
          </a:p>
        </p:txBody>
      </p:sp>
      <p:sp>
        <p:nvSpPr>
          <p:cNvPr id="35" name="TextBox 34">
            <a:extLst>
              <a:ext uri="{FF2B5EF4-FFF2-40B4-BE49-F238E27FC236}">
                <a16:creationId xmlns:a16="http://schemas.microsoft.com/office/drawing/2014/main" id="{2211D559-FF7D-1F59-0163-AD95D3476614}"/>
              </a:ext>
            </a:extLst>
          </p:cNvPr>
          <p:cNvSpPr txBox="1"/>
          <p:nvPr/>
        </p:nvSpPr>
        <p:spPr>
          <a:xfrm>
            <a:off x="3347372" y="839797"/>
            <a:ext cx="228600" cy="369332"/>
          </a:xfrm>
          <a:prstGeom prst="rect">
            <a:avLst/>
          </a:prstGeom>
          <a:noFill/>
        </p:spPr>
        <p:txBody>
          <a:bodyPr wrap="square" rtlCol="0">
            <a:spAutoFit/>
          </a:bodyPr>
          <a:lstStyle/>
          <a:p>
            <a:r>
              <a:rPr lang="en-US" dirty="0"/>
              <a:t>_</a:t>
            </a:r>
          </a:p>
        </p:txBody>
      </p:sp>
      <p:pic>
        <p:nvPicPr>
          <p:cNvPr id="38" name="Picture 37">
            <a:extLst>
              <a:ext uri="{FF2B5EF4-FFF2-40B4-BE49-F238E27FC236}">
                <a16:creationId xmlns:a16="http://schemas.microsoft.com/office/drawing/2014/main" id="{92B64C94-A070-3EF5-92F9-33FE15FE1845}"/>
              </a:ext>
            </a:extLst>
          </p:cNvPr>
          <p:cNvPicPr>
            <a:picLocks noChangeAspect="1"/>
          </p:cNvPicPr>
          <p:nvPr/>
        </p:nvPicPr>
        <p:blipFill>
          <a:blip r:embed="rId11"/>
          <a:stretch>
            <a:fillRect/>
          </a:stretch>
        </p:blipFill>
        <p:spPr>
          <a:xfrm>
            <a:off x="766047" y="2389026"/>
            <a:ext cx="1280414" cy="718202"/>
          </a:xfrm>
          <a:prstGeom prst="rect">
            <a:avLst/>
          </a:prstGeom>
          <a:ln>
            <a:solidFill>
              <a:schemeClr val="tx1"/>
            </a:solidFill>
          </a:ln>
        </p:spPr>
      </p:pic>
      <p:pic>
        <p:nvPicPr>
          <p:cNvPr id="40" name="Picture 39">
            <a:extLst>
              <a:ext uri="{FF2B5EF4-FFF2-40B4-BE49-F238E27FC236}">
                <a16:creationId xmlns:a16="http://schemas.microsoft.com/office/drawing/2014/main" id="{FC9556ED-F32B-C8D7-A09F-5C8425CCAE42}"/>
              </a:ext>
            </a:extLst>
          </p:cNvPr>
          <p:cNvPicPr>
            <a:picLocks noChangeAspect="1"/>
          </p:cNvPicPr>
          <p:nvPr/>
        </p:nvPicPr>
        <p:blipFill>
          <a:blip r:embed="rId12"/>
          <a:stretch>
            <a:fillRect/>
          </a:stretch>
        </p:blipFill>
        <p:spPr>
          <a:xfrm>
            <a:off x="2507108" y="1347332"/>
            <a:ext cx="1273328" cy="748383"/>
          </a:xfrm>
          <a:prstGeom prst="rect">
            <a:avLst/>
          </a:prstGeom>
          <a:ln>
            <a:solidFill>
              <a:schemeClr val="tx1"/>
            </a:solidFill>
          </a:ln>
        </p:spPr>
      </p:pic>
      <p:pic>
        <p:nvPicPr>
          <p:cNvPr id="42" name="Picture 41">
            <a:extLst>
              <a:ext uri="{FF2B5EF4-FFF2-40B4-BE49-F238E27FC236}">
                <a16:creationId xmlns:a16="http://schemas.microsoft.com/office/drawing/2014/main" id="{99DF3477-2556-6AE5-3BD1-06DE517B113D}"/>
              </a:ext>
            </a:extLst>
          </p:cNvPr>
          <p:cNvPicPr>
            <a:picLocks noChangeAspect="1"/>
          </p:cNvPicPr>
          <p:nvPr/>
        </p:nvPicPr>
        <p:blipFill>
          <a:blip r:embed="rId13"/>
          <a:stretch>
            <a:fillRect/>
          </a:stretch>
        </p:blipFill>
        <p:spPr>
          <a:xfrm>
            <a:off x="2882805" y="2187432"/>
            <a:ext cx="680888" cy="1011191"/>
          </a:xfrm>
          <a:prstGeom prst="rect">
            <a:avLst/>
          </a:prstGeom>
          <a:ln>
            <a:solidFill>
              <a:schemeClr val="tx1"/>
            </a:solidFill>
          </a:ln>
        </p:spPr>
      </p:pic>
      <p:sp>
        <p:nvSpPr>
          <p:cNvPr id="2" name="TextBox 1">
            <a:extLst>
              <a:ext uri="{FF2B5EF4-FFF2-40B4-BE49-F238E27FC236}">
                <a16:creationId xmlns:a16="http://schemas.microsoft.com/office/drawing/2014/main" id="{85916BBD-7820-702E-7107-AB05C12FBFDA}"/>
              </a:ext>
            </a:extLst>
          </p:cNvPr>
          <p:cNvSpPr txBox="1"/>
          <p:nvPr/>
        </p:nvSpPr>
        <p:spPr>
          <a:xfrm>
            <a:off x="568745" y="1347332"/>
            <a:ext cx="216373" cy="261610"/>
          </a:xfrm>
          <a:prstGeom prst="rect">
            <a:avLst/>
          </a:prstGeom>
          <a:noFill/>
        </p:spPr>
        <p:txBody>
          <a:bodyPr wrap="square" rtlCol="0">
            <a:spAutoFit/>
          </a:bodyPr>
          <a:lstStyle/>
          <a:p>
            <a:r>
              <a:rPr lang="en-US" sz="1050" b="1" dirty="0">
                <a:solidFill>
                  <a:srgbClr val="FF0000"/>
                </a:solidFill>
                <a:latin typeface="Tahoma" panose="020B0604030504040204" pitchFamily="34" charset="0"/>
                <a:ea typeface="Tahoma" panose="020B0604030504040204" pitchFamily="34" charset="0"/>
                <a:cs typeface="Tahoma" panose="020B0604030504040204" pitchFamily="34" charset="0"/>
              </a:rPr>
              <a:t>A</a:t>
            </a:r>
          </a:p>
        </p:txBody>
      </p:sp>
      <p:sp>
        <p:nvSpPr>
          <p:cNvPr id="4" name="TextBox 3">
            <a:extLst>
              <a:ext uri="{FF2B5EF4-FFF2-40B4-BE49-F238E27FC236}">
                <a16:creationId xmlns:a16="http://schemas.microsoft.com/office/drawing/2014/main" id="{0739535C-C2E7-A3C5-03F7-1341FD90165A}"/>
              </a:ext>
            </a:extLst>
          </p:cNvPr>
          <p:cNvSpPr txBox="1"/>
          <p:nvPr/>
        </p:nvSpPr>
        <p:spPr>
          <a:xfrm>
            <a:off x="3808485" y="1334327"/>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B</a:t>
            </a:r>
          </a:p>
        </p:txBody>
      </p:sp>
      <p:sp>
        <p:nvSpPr>
          <p:cNvPr id="5" name="TextBox 4">
            <a:extLst>
              <a:ext uri="{FF2B5EF4-FFF2-40B4-BE49-F238E27FC236}">
                <a16:creationId xmlns:a16="http://schemas.microsoft.com/office/drawing/2014/main" id="{BBD02BE4-4DDE-A662-500B-E6186C59F320}"/>
              </a:ext>
            </a:extLst>
          </p:cNvPr>
          <p:cNvSpPr txBox="1"/>
          <p:nvPr/>
        </p:nvSpPr>
        <p:spPr>
          <a:xfrm>
            <a:off x="493662" y="2383162"/>
            <a:ext cx="216373" cy="261610"/>
          </a:xfrm>
          <a:prstGeom prst="rect">
            <a:avLst/>
          </a:prstGeom>
          <a:noFill/>
        </p:spPr>
        <p:txBody>
          <a:bodyPr wrap="square" rtlCol="0">
            <a:spAutoFit/>
          </a:bodyPr>
          <a:lstStyle/>
          <a:p>
            <a:r>
              <a:rPr lang="en-US" sz="1050" b="1" dirty="0">
                <a:solidFill>
                  <a:srgbClr val="FF0000"/>
                </a:solidFill>
                <a:latin typeface="Tahoma" panose="020B0604030504040204" pitchFamily="34" charset="0"/>
                <a:ea typeface="Tahoma" panose="020B0604030504040204" pitchFamily="34" charset="0"/>
                <a:cs typeface="Tahoma" panose="020B0604030504040204" pitchFamily="34" charset="0"/>
              </a:rPr>
              <a:t>C</a:t>
            </a:r>
          </a:p>
        </p:txBody>
      </p:sp>
      <p:sp>
        <p:nvSpPr>
          <p:cNvPr id="14" name="TextBox 13">
            <a:extLst>
              <a:ext uri="{FF2B5EF4-FFF2-40B4-BE49-F238E27FC236}">
                <a16:creationId xmlns:a16="http://schemas.microsoft.com/office/drawing/2014/main" id="{32D3B9B1-EE05-F21B-6E8E-686D51ED148C}"/>
              </a:ext>
            </a:extLst>
          </p:cNvPr>
          <p:cNvSpPr txBox="1"/>
          <p:nvPr/>
        </p:nvSpPr>
        <p:spPr>
          <a:xfrm>
            <a:off x="3563693" y="2216427"/>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D</a:t>
            </a:r>
          </a:p>
        </p:txBody>
      </p:sp>
      <p:sp>
        <p:nvSpPr>
          <p:cNvPr id="15" name="TextBox 14">
            <a:extLst>
              <a:ext uri="{FF2B5EF4-FFF2-40B4-BE49-F238E27FC236}">
                <a16:creationId xmlns:a16="http://schemas.microsoft.com/office/drawing/2014/main" id="{1D200A6E-B7E2-9E9E-0308-2B4F2807A04C}"/>
              </a:ext>
            </a:extLst>
          </p:cNvPr>
          <p:cNvSpPr txBox="1"/>
          <p:nvPr/>
        </p:nvSpPr>
        <p:spPr>
          <a:xfrm>
            <a:off x="3125699" y="657877"/>
            <a:ext cx="216373" cy="261610"/>
          </a:xfrm>
          <a:prstGeom prst="rect">
            <a:avLst/>
          </a:prstGeom>
          <a:noFill/>
        </p:spPr>
        <p:txBody>
          <a:bodyPr wrap="square" rtlCol="0">
            <a:spAutoFit/>
          </a:bodyPr>
          <a:lstStyle/>
          <a:p>
            <a:r>
              <a:rPr lang="en-US" sz="1050" b="1" dirty="0">
                <a:solidFill>
                  <a:srgbClr val="FF0000"/>
                </a:solidFill>
                <a:latin typeface="Tahoma" panose="020B0604030504040204" pitchFamily="34" charset="0"/>
                <a:ea typeface="Tahoma" panose="020B0604030504040204" pitchFamily="34" charset="0"/>
                <a:cs typeface="Tahoma" panose="020B0604030504040204" pitchFamily="34" charset="0"/>
              </a:rPr>
              <a:t>C</a:t>
            </a:r>
          </a:p>
        </p:txBody>
      </p:sp>
      <p:sp>
        <p:nvSpPr>
          <p:cNvPr id="16" name="TextBox 15">
            <a:extLst>
              <a:ext uri="{FF2B5EF4-FFF2-40B4-BE49-F238E27FC236}">
                <a16:creationId xmlns:a16="http://schemas.microsoft.com/office/drawing/2014/main" id="{58EEE648-C878-BDC2-C23C-4A6C994128A5}"/>
              </a:ext>
            </a:extLst>
          </p:cNvPr>
          <p:cNvSpPr txBox="1"/>
          <p:nvPr/>
        </p:nvSpPr>
        <p:spPr>
          <a:xfrm>
            <a:off x="3353485" y="933240"/>
            <a:ext cx="216373" cy="261610"/>
          </a:xfrm>
          <a:prstGeom prst="rect">
            <a:avLst/>
          </a:prstGeom>
          <a:noFill/>
        </p:spPr>
        <p:txBody>
          <a:bodyPr wrap="square" rtlCol="0">
            <a:spAutoFit/>
          </a:bodyPr>
          <a:lstStyle/>
          <a:p>
            <a:r>
              <a:rPr lang="en-US" sz="1050" b="1" dirty="0">
                <a:solidFill>
                  <a:srgbClr val="FF0000"/>
                </a:solidFill>
                <a:latin typeface="Tahoma" panose="020B0604030504040204" pitchFamily="34" charset="0"/>
                <a:ea typeface="Tahoma" panose="020B0604030504040204" pitchFamily="34" charset="0"/>
                <a:cs typeface="Tahoma" panose="020B0604030504040204" pitchFamily="34" charset="0"/>
              </a:rPr>
              <a:t>A</a:t>
            </a:r>
          </a:p>
        </p:txBody>
      </p:sp>
    </p:spTree>
    <p:extLst>
      <p:ext uri="{BB962C8B-B14F-4D97-AF65-F5344CB8AC3E}">
        <p14:creationId xmlns:p14="http://schemas.microsoft.com/office/powerpoint/2010/main" val="3384119425"/>
      </p:ext>
    </p:extLst>
  </p:cSld>
  <p:clrMapOvr>
    <a:masterClrMapping/>
  </p:clrMapOvr>
  <p:transition>
    <p:cut/>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Total Amount and Mass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161</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A08CF4-1297-4A07-B4C4-D47A8FF36035}"/>
                  </a:ext>
                </a:extLst>
              </p:cNvPr>
              <p:cNvSpPr txBox="1"/>
              <p:nvPr/>
            </p:nvSpPr>
            <p:spPr>
              <a:xfrm>
                <a:off x="2116053" y="427503"/>
                <a:ext cx="2362200" cy="2708434"/>
              </a:xfrm>
              <a:prstGeom prst="rect">
                <a:avLst/>
              </a:prstGeom>
              <a:noFill/>
            </p:spPr>
            <p:txBody>
              <a:bodyPr wrap="square" rtlCol="0">
                <a:spAutoFit/>
              </a:bodyPr>
              <a:lstStyle/>
              <a:p>
                <a:pPr marL="171450" indent="-171450">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“Total Amount”</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is an additive property based on the material or given circumstance</a:t>
                </a:r>
              </a:p>
              <a:p>
                <a:pPr marL="171450" indent="-1714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density function </a:t>
                </a:r>
                <a14:m>
                  <m:oMath xmlns:m="http://schemas.openxmlformats.org/officeDocument/2006/math">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𝛿</m:t>
                    </m:r>
                    <m:d>
                      <m:dPr>
                        <m:ctrlP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ctrlPr>
                      </m:dPr>
                      <m:e>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𝑥</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𝑦</m:t>
                        </m:r>
                      </m:e>
                    </m:d>
                  </m:oMath>
                </a14:m>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has units of “amount per unit area” (or per unit volume).</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units may vary based on the problem and/or situation at hand</a:t>
                </a:r>
                <a:endParaRPr lang="en-US" sz="10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mass of a solid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whose mass density at each point is given by a function </a:t>
                </a:r>
                <a14:m>
                  <m:oMath xmlns:m="http://schemas.openxmlformats.org/officeDocument/2006/math">
                    <m:r>
                      <a:rPr lang="en-US" sz="1000" i="1">
                        <a:latin typeface="Cambria Math" panose="02040503050406030204" pitchFamily="18" charset="0"/>
                        <a:ea typeface="Tahoma" panose="020B0604030504040204" pitchFamily="34" charset="0"/>
                        <a:cs typeface="Tahoma" panose="020B0604030504040204" pitchFamily="34" charset="0"/>
                      </a:rPr>
                      <m:t>𝛿</m:t>
                    </m:r>
                  </m:oMath>
                </a14:m>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is equal to the integral of </a:t>
                </a:r>
                <a14:m>
                  <m:oMath xmlns:m="http://schemas.openxmlformats.org/officeDocument/2006/math">
                    <m:r>
                      <a:rPr lang="en-US" sz="1000" i="1">
                        <a:latin typeface="Cambria Math" panose="02040503050406030204" pitchFamily="18" charset="0"/>
                        <a:ea typeface="Tahoma" panose="020B0604030504040204" pitchFamily="34" charset="0"/>
                        <a:cs typeface="Tahoma" panose="020B0604030504040204" pitchFamily="34" charset="0"/>
                      </a:rPr>
                      <m:t>𝛿</m:t>
                    </m:r>
                  </m:oMath>
                </a14:m>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over the region occupied by the solid</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extend to two or three variables based on the density function </a:t>
                </a:r>
                <a:endParaRPr lang="en-US" sz="1000" b="1"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67A08CF4-1297-4A07-B4C4-D47A8FF36035}"/>
                  </a:ext>
                </a:extLst>
              </p:cNvPr>
              <p:cNvSpPr txBox="1">
                <a:spLocks noRot="1" noChangeAspect="1" noMove="1" noResize="1" noEditPoints="1" noAdjustHandles="1" noChangeArrowheads="1" noChangeShapeType="1" noTextEdit="1"/>
              </p:cNvSpPr>
              <p:nvPr/>
            </p:nvSpPr>
            <p:spPr>
              <a:xfrm>
                <a:off x="2116053" y="427503"/>
                <a:ext cx="2362200" cy="2708434"/>
              </a:xfrm>
              <a:prstGeom prst="rect">
                <a:avLst/>
              </a:prstGeom>
              <a:blipFill>
                <a:blip r:embed="rId4"/>
                <a:stretch>
                  <a:fillRect b="-450"/>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049E5513-31A1-4DEB-A241-5947436C01F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2767" y="1861386"/>
            <a:ext cx="1970286" cy="157714"/>
          </a:xfrm>
          <a:prstGeom prst="rect">
            <a:avLst/>
          </a:prstGeom>
        </p:spPr>
      </p:pic>
      <p:pic>
        <p:nvPicPr>
          <p:cNvPr id="4098" name="Picture 2" descr="15.6: Calculating Centers of Mass and Moments of Inertia - Mathematics  LibreTexts">
            <a:extLst>
              <a:ext uri="{FF2B5EF4-FFF2-40B4-BE49-F238E27FC236}">
                <a16:creationId xmlns:a16="http://schemas.microsoft.com/office/drawing/2014/main" id="{F901C988-F4A0-4643-A38C-A30B3A31AD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4084" y="411920"/>
            <a:ext cx="1667652" cy="14107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onours Vector Calculus I | 2016 Fall | Teaching | Steven Rayan |  Department of Mathematics and Statistics | University of Saskatchewan">
            <a:extLst>
              <a:ext uri="{FF2B5EF4-FFF2-40B4-BE49-F238E27FC236}">
                <a16:creationId xmlns:a16="http://schemas.microsoft.com/office/drawing/2014/main" id="{DE054393-D7A5-4D59-A581-E73E5CA95C4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3093" y="2152657"/>
            <a:ext cx="1452909" cy="121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85891"/>
      </p:ext>
    </p:extLst>
  </p:cSld>
  <p:clrMapOvr>
    <a:masterClrMapping/>
  </p:clrMapOvr>
  <p:transition>
    <p:cut/>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Moments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162</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A08CF4-1297-4A07-B4C4-D47A8FF36035}"/>
                  </a:ext>
                </a:extLst>
              </p:cNvPr>
              <p:cNvSpPr txBox="1"/>
              <p:nvPr/>
            </p:nvSpPr>
            <p:spPr>
              <a:xfrm>
                <a:off x="1944475" y="378408"/>
                <a:ext cx="2640792" cy="2117567"/>
              </a:xfrm>
              <a:prstGeom prst="rect">
                <a:avLst/>
              </a:prstGeom>
              <a:noFill/>
            </p:spPr>
            <p:txBody>
              <a:bodyPr wrap="square" rtlCol="0">
                <a:spAutoFit/>
              </a:bodyPr>
              <a:lstStyle/>
              <a:p>
                <a:pPr marL="171450" indent="-171450">
                  <a:buFont typeface="Arial" panose="020B0604020202020204" pitchFamily="34" charset="0"/>
                  <a:buChar char="•"/>
                </a:pPr>
                <a:r>
                  <a:rPr lang="en-US" sz="770" b="1" i="0" u="none" strike="noStrike" baseline="0" dirty="0">
                    <a:latin typeface="Tahoma" panose="020B0604030504040204" pitchFamily="34" charset="0"/>
                    <a:ea typeface="Tahoma" panose="020B0604030504040204" pitchFamily="34" charset="0"/>
                    <a:cs typeface="Tahoma" panose="020B0604030504040204" pitchFamily="34" charset="0"/>
                  </a:rPr>
                  <a:t>Moments </a:t>
                </a: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calculate the tendency for an object or lamina to </a:t>
                </a:r>
                <a:r>
                  <a:rPr lang="en-US" sz="770" b="0" i="1" u="none" strike="noStrike" baseline="0" dirty="0">
                    <a:latin typeface="Tahoma" panose="020B0604030504040204" pitchFamily="34" charset="0"/>
                    <a:ea typeface="Tahoma" panose="020B0604030504040204" pitchFamily="34" charset="0"/>
                    <a:cs typeface="Tahoma" panose="020B0604030504040204" pitchFamily="34" charset="0"/>
                  </a:rPr>
                  <a:t>rotate</a:t>
                </a: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 about an axis</a:t>
                </a:r>
                <a:r>
                  <a:rPr lang="en-US" sz="770" dirty="0">
                    <a:latin typeface="Tahoma" panose="020B0604030504040204" pitchFamily="34" charset="0"/>
                    <a:ea typeface="Tahoma" panose="020B0604030504040204" pitchFamily="34" charset="0"/>
                    <a:cs typeface="Tahoma" panose="020B0604030504040204" pitchFamily="34" charset="0"/>
                  </a:rPr>
                  <a:t>. In vector calculus (Math 1920), this moment is a </a:t>
                </a:r>
                <a:r>
                  <a:rPr lang="en-US" sz="770" u="sng" dirty="0">
                    <a:latin typeface="Tahoma" panose="020B0604030504040204" pitchFamily="34" charset="0"/>
                    <a:ea typeface="Tahoma" panose="020B0604030504040204" pitchFamily="34" charset="0"/>
                    <a:cs typeface="Tahoma" panose="020B0604030504040204" pitchFamily="34" charset="0"/>
                  </a:rPr>
                  <a:t>scalar value</a:t>
                </a:r>
                <a:r>
                  <a:rPr lang="en-US" sz="770" dirty="0">
                    <a:latin typeface="Tahoma" panose="020B0604030504040204" pitchFamily="34" charset="0"/>
                    <a:ea typeface="Tahoma" panose="020B0604030504040204" pitchFamily="34" charset="0"/>
                    <a:cs typeface="Tahoma" panose="020B0604030504040204" pitchFamily="34" charset="0"/>
                  </a:rPr>
                  <a:t>.</a:t>
                </a:r>
              </a:p>
              <a:p>
                <a:pPr marL="171450" indent="-171450">
                  <a:buFont typeface="Arial" panose="020B0604020202020204" pitchFamily="34" charset="0"/>
                  <a:buChar char="•"/>
                </a:pPr>
                <a14:m>
                  <m:oMath xmlns:m="http://schemas.openxmlformats.org/officeDocument/2006/math">
                    <m:sSub>
                      <m:sSubPr>
                        <m:ctrlP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ctrlPr>
                      </m:sSubPr>
                      <m:e>
                        <m: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t>𝑴</m:t>
                        </m:r>
                      </m:e>
                      <m:sub>
                        <m: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t>𝒙</m:t>
                        </m:r>
                      </m:sub>
                    </m:sSub>
                  </m:oMath>
                </a14:m>
                <a:r>
                  <a:rPr lang="en-US" sz="770" b="1"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denotes</a:t>
                </a:r>
                <a:r>
                  <a:rPr lang="en-US" sz="770" b="0" i="0" u="none" strike="noStrike" dirty="0">
                    <a:latin typeface="Tahoma" panose="020B0604030504040204" pitchFamily="34" charset="0"/>
                    <a:ea typeface="Tahoma" panose="020B0604030504040204" pitchFamily="34" charset="0"/>
                    <a:cs typeface="Tahoma" panose="020B0604030504040204" pitchFamily="34" charset="0"/>
                  </a:rPr>
                  <a:t> the tendency for an object/lamina to rotate about the </a:t>
                </a:r>
                <a:r>
                  <a:rPr lang="en-US" sz="770" b="1" i="0" u="none" strike="noStrike" dirty="0">
                    <a:latin typeface="Tahoma" panose="020B0604030504040204" pitchFamily="34" charset="0"/>
                    <a:ea typeface="Tahoma" panose="020B0604030504040204" pitchFamily="34" charset="0"/>
                    <a:cs typeface="Tahoma" panose="020B0604030504040204" pitchFamily="34" charset="0"/>
                  </a:rPr>
                  <a:t>x-axis</a:t>
                </a:r>
              </a:p>
              <a:p>
                <a:pPr marL="628650" lvl="1" indent="-171450">
                  <a:buFont typeface="Arial" panose="020B0604020202020204" pitchFamily="34" charset="0"/>
                  <a:buChar char="•"/>
                </a:pPr>
                <a:r>
                  <a:rPr lang="en-US" sz="770" b="0" i="0" u="none" strike="noStrike" dirty="0">
                    <a:latin typeface="Tahoma" panose="020B0604030504040204" pitchFamily="34" charset="0"/>
                    <a:ea typeface="Tahoma" panose="020B0604030504040204" pitchFamily="34" charset="0"/>
                    <a:cs typeface="Tahoma" panose="020B0604030504040204" pitchFamily="34" charset="0"/>
                  </a:rPr>
                  <a:t>Mu</a:t>
                </a:r>
                <a:r>
                  <a:rPr lang="en-US" sz="770" dirty="0">
                    <a:latin typeface="Tahoma" panose="020B0604030504040204" pitchFamily="34" charset="0"/>
                    <a:ea typeface="Tahoma" panose="020B0604030504040204" pitchFamily="34" charset="0"/>
                    <a:cs typeface="Tahoma" panose="020B0604030504040204" pitchFamily="34" charset="0"/>
                  </a:rPr>
                  <a:t>ltiply by </a:t>
                </a:r>
                <a14:m>
                  <m:oMath xmlns:m="http://schemas.openxmlformats.org/officeDocument/2006/math">
                    <m:r>
                      <a:rPr lang="en-US" sz="770" b="0" i="1" smtClean="0">
                        <a:latin typeface="Cambria Math" panose="02040503050406030204" pitchFamily="18" charset="0"/>
                        <a:ea typeface="Tahoma" panose="020B0604030504040204" pitchFamily="34" charset="0"/>
                        <a:cs typeface="Tahoma" panose="020B0604030504040204" pitchFamily="34" charset="0"/>
                      </a:rPr>
                      <m:t>𝑦</m:t>
                    </m:r>
                  </m:oMath>
                </a14:m>
                <a:r>
                  <a:rPr lang="en-US" sz="770" b="0" i="0" u="none" strike="noStrike" dirty="0">
                    <a:latin typeface="Tahoma" panose="020B0604030504040204" pitchFamily="34" charset="0"/>
                    <a:ea typeface="Tahoma" panose="020B0604030504040204" pitchFamily="34" charset="0"/>
                    <a:cs typeface="Tahoma" panose="020B0604030504040204" pitchFamily="34" charset="0"/>
                  </a:rPr>
                  <a:t> since it is perpendicular to rotation axis (signed distance) </a:t>
                </a:r>
              </a:p>
              <a:p>
                <a:pPr marL="171450" indent="-171450">
                  <a:buFont typeface="Arial" panose="020B0604020202020204" pitchFamily="34" charset="0"/>
                  <a:buChar char="•"/>
                </a:pPr>
                <a14:m>
                  <m:oMath xmlns:m="http://schemas.openxmlformats.org/officeDocument/2006/math">
                    <m:sSub>
                      <m:sSubPr>
                        <m:ctrlP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ctrlPr>
                      </m:sSubPr>
                      <m:e>
                        <m: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t>𝑴</m:t>
                        </m:r>
                      </m:e>
                      <m:sub>
                        <m: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t>𝒚</m:t>
                        </m:r>
                      </m:sub>
                    </m:sSub>
                  </m:oMath>
                </a14:m>
                <a:r>
                  <a:rPr lang="en-US" sz="770" b="1"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denotes</a:t>
                </a:r>
                <a:r>
                  <a:rPr lang="en-US" sz="770" b="0" i="0" u="none" strike="noStrike" dirty="0">
                    <a:latin typeface="Tahoma" panose="020B0604030504040204" pitchFamily="34" charset="0"/>
                    <a:ea typeface="Tahoma" panose="020B0604030504040204" pitchFamily="34" charset="0"/>
                    <a:cs typeface="Tahoma" panose="020B0604030504040204" pitchFamily="34" charset="0"/>
                  </a:rPr>
                  <a:t> the tendency for an object/lamina to rotate about the </a:t>
                </a:r>
                <a:r>
                  <a:rPr lang="en-US" sz="770" b="1" i="0" u="none" strike="noStrike" dirty="0">
                    <a:latin typeface="Tahoma" panose="020B0604030504040204" pitchFamily="34" charset="0"/>
                    <a:ea typeface="Tahoma" panose="020B0604030504040204" pitchFamily="34" charset="0"/>
                    <a:cs typeface="Tahoma" panose="020B0604030504040204" pitchFamily="34" charset="0"/>
                  </a:rPr>
                  <a:t>y-axis</a:t>
                </a:r>
              </a:p>
              <a:p>
                <a:pPr marL="628650" lvl="1" indent="-171450">
                  <a:buFont typeface="Arial" panose="020B0604020202020204" pitchFamily="34" charset="0"/>
                  <a:buChar char="•"/>
                </a:pPr>
                <a:r>
                  <a:rPr lang="en-US" sz="770" b="0" i="0" u="none" strike="noStrike" dirty="0">
                    <a:latin typeface="Tahoma" panose="020B0604030504040204" pitchFamily="34" charset="0"/>
                    <a:ea typeface="Tahoma" panose="020B0604030504040204" pitchFamily="34" charset="0"/>
                    <a:cs typeface="Tahoma" panose="020B0604030504040204" pitchFamily="34" charset="0"/>
                  </a:rPr>
                  <a:t>Mu</a:t>
                </a:r>
                <a:r>
                  <a:rPr lang="en-US" sz="770" dirty="0">
                    <a:latin typeface="Tahoma" panose="020B0604030504040204" pitchFamily="34" charset="0"/>
                    <a:ea typeface="Tahoma" panose="020B0604030504040204" pitchFamily="34" charset="0"/>
                    <a:cs typeface="Tahoma" panose="020B0604030504040204" pitchFamily="34" charset="0"/>
                  </a:rPr>
                  <a:t>ltiply by </a:t>
                </a:r>
                <a14:m>
                  <m:oMath xmlns:m="http://schemas.openxmlformats.org/officeDocument/2006/math">
                    <m:r>
                      <a:rPr lang="en-US" sz="770" b="0" i="1" smtClean="0">
                        <a:latin typeface="Cambria Math" panose="02040503050406030204" pitchFamily="18" charset="0"/>
                        <a:ea typeface="Tahoma" panose="020B0604030504040204" pitchFamily="34" charset="0"/>
                        <a:cs typeface="Tahoma" panose="020B0604030504040204" pitchFamily="34" charset="0"/>
                      </a:rPr>
                      <m:t>𝑥</m:t>
                    </m:r>
                  </m:oMath>
                </a14:m>
                <a:r>
                  <a:rPr lang="en-US" sz="770" b="0" i="0" u="none" strike="noStrike" dirty="0">
                    <a:latin typeface="Tahoma" panose="020B0604030504040204" pitchFamily="34" charset="0"/>
                    <a:ea typeface="Tahoma" panose="020B0604030504040204" pitchFamily="34" charset="0"/>
                    <a:cs typeface="Tahoma" panose="020B0604030504040204" pitchFamily="34" charset="0"/>
                  </a:rPr>
                  <a:t> since it is perpendicular to rotation axis (signed distance)</a:t>
                </a:r>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If the distance </a:t>
                </a:r>
                <a14:m>
                  <m:oMath xmlns:m="http://schemas.openxmlformats.org/officeDocument/2006/math">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𝑥</m:t>
                    </m:r>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 </m:t>
                    </m:r>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𝑜𝑟</m:t>
                    </m:r>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 </m:t>
                    </m:r>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𝑦</m:t>
                    </m:r>
                  </m:oMath>
                </a14:m>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 is further away, it means the</a:t>
                </a:r>
                <a:r>
                  <a:rPr lang="en-US" sz="770" b="0" i="0" u="none" strike="noStrike" dirty="0">
                    <a:latin typeface="Tahoma" panose="020B0604030504040204" pitchFamily="34" charset="0"/>
                    <a:ea typeface="Tahoma" panose="020B0604030504040204" pitchFamily="34" charset="0"/>
                    <a:cs typeface="Tahoma" panose="020B0604030504040204" pitchFamily="34" charset="0"/>
                  </a:rPr>
                  <a:t> object is more likely to rotate, since the va</a:t>
                </a:r>
                <a:r>
                  <a:rPr lang="en-US" sz="770" dirty="0">
                    <a:latin typeface="Tahoma" panose="020B0604030504040204" pitchFamily="34" charset="0"/>
                    <a:ea typeface="Tahoma" panose="020B0604030504040204" pitchFamily="34" charset="0"/>
                    <a:cs typeface="Tahoma" panose="020B0604030504040204" pitchFamily="34" charset="0"/>
                  </a:rPr>
                  <a:t>lue of the moment increases</a:t>
                </a:r>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Application to Mechanical Engineering (e.g., Statics and Mechanics of Solids)</a:t>
                </a:r>
              </a:p>
              <a:p>
                <a:pPr marL="628650" lvl="1" indent="-171450">
                  <a:buFont typeface="Arial" panose="020B0604020202020204" pitchFamily="34" charset="0"/>
                  <a:buChar char="•"/>
                </a:pPr>
                <a14:m>
                  <m:oMath xmlns:m="http://schemas.openxmlformats.org/officeDocument/2006/math">
                    <m:r>
                      <a:rPr lang="en-US" sz="770" b="0" i="1" smtClean="0">
                        <a:latin typeface="Cambria Math" panose="02040503050406030204" pitchFamily="18" charset="0"/>
                        <a:ea typeface="Tahoma" panose="020B0604030504040204" pitchFamily="34" charset="0"/>
                        <a:cs typeface="Tahoma" panose="020B0604030504040204" pitchFamily="34" charset="0"/>
                      </a:rPr>
                      <m:t>∑</m:t>
                    </m:r>
                    <m:r>
                      <a:rPr lang="en-US" sz="770" b="0" i="1" smtClean="0">
                        <a:latin typeface="Cambria Math" panose="02040503050406030204" pitchFamily="18" charset="0"/>
                        <a:ea typeface="Tahoma" panose="020B0604030504040204" pitchFamily="34" charset="0"/>
                        <a:cs typeface="Tahoma" panose="020B0604030504040204" pitchFamily="34" charset="0"/>
                      </a:rPr>
                      <m:t>𝑀</m:t>
                    </m:r>
                    <m:r>
                      <a:rPr lang="en-US" sz="770" b="0" i="1" smtClean="0">
                        <a:latin typeface="Cambria Math" panose="02040503050406030204" pitchFamily="18" charset="0"/>
                        <a:ea typeface="Tahoma" panose="020B0604030504040204" pitchFamily="34" charset="0"/>
                        <a:cs typeface="Tahoma" panose="020B0604030504040204" pitchFamily="34" charset="0"/>
                      </a:rPr>
                      <m:t>=0</m:t>
                    </m:r>
                  </m:oMath>
                </a14:m>
                <a:r>
                  <a:rPr lang="en-US" sz="770" b="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770" i="1" smtClean="0">
                        <a:latin typeface="Cambria Math" panose="02040503050406030204" pitchFamily="18" charset="0"/>
                        <a:ea typeface="Tahoma" panose="020B0604030504040204" pitchFamily="34" charset="0"/>
                        <a:cs typeface="Tahoma" panose="020B0604030504040204" pitchFamily="34" charset="0"/>
                      </a:rPr>
                      <m:t>∑</m:t>
                    </m:r>
                    <m:r>
                      <a:rPr lang="en-US" sz="770" b="0" i="1" smtClean="0">
                        <a:latin typeface="Cambria Math" panose="02040503050406030204" pitchFamily="18" charset="0"/>
                        <a:ea typeface="Tahoma" panose="020B0604030504040204" pitchFamily="34" charset="0"/>
                        <a:cs typeface="Tahoma" panose="020B0604030504040204" pitchFamily="34" charset="0"/>
                      </a:rPr>
                      <m:t>𝐹</m:t>
                    </m:r>
                    <m:r>
                      <a:rPr lang="en-US" sz="770" i="1">
                        <a:latin typeface="Cambria Math" panose="02040503050406030204" pitchFamily="18" charset="0"/>
                        <a:ea typeface="Tahoma" panose="020B0604030504040204" pitchFamily="34" charset="0"/>
                        <a:cs typeface="Tahoma" panose="020B0604030504040204" pitchFamily="34" charset="0"/>
                      </a:rPr>
                      <m:t>=0</m:t>
                    </m:r>
                  </m:oMath>
                </a14:m>
                <a:endParaRPr lang="en-US" sz="77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67A08CF4-1297-4A07-B4C4-D47A8FF36035}"/>
                  </a:ext>
                </a:extLst>
              </p:cNvPr>
              <p:cNvSpPr txBox="1">
                <a:spLocks noRot="1" noChangeAspect="1" noMove="1" noResize="1" noEditPoints="1" noAdjustHandles="1" noChangeArrowheads="1" noChangeShapeType="1" noTextEdit="1"/>
              </p:cNvSpPr>
              <p:nvPr/>
            </p:nvSpPr>
            <p:spPr>
              <a:xfrm>
                <a:off x="1944475" y="378408"/>
                <a:ext cx="2640792" cy="2117567"/>
              </a:xfrm>
              <a:prstGeom prst="rect">
                <a:avLst/>
              </a:prstGeom>
              <a:blipFill>
                <a:blip r:embed="rId5"/>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40544175-3DB9-4D5F-BD66-3C0EA06FDA12}"/>
              </a:ext>
            </a:extLst>
          </p:cNvPr>
          <p:cNvPicPr>
            <a:picLocks noChangeAspect="1"/>
          </p:cNvPicPr>
          <p:nvPr/>
        </p:nvPicPr>
        <p:blipFill>
          <a:blip r:embed="rId6"/>
          <a:stretch>
            <a:fillRect/>
          </a:stretch>
        </p:blipFill>
        <p:spPr>
          <a:xfrm>
            <a:off x="132433" y="1646062"/>
            <a:ext cx="1606559" cy="1559133"/>
          </a:xfrm>
          <a:prstGeom prst="rect">
            <a:avLst/>
          </a:prstGeom>
        </p:spPr>
      </p:pic>
      <p:pic>
        <p:nvPicPr>
          <p:cNvPr id="3078" name="Picture 6" descr="Moment Of Inertia Of Rectangle Plate - Formula, Derivation And Calculation">
            <a:extLst>
              <a:ext uri="{FF2B5EF4-FFF2-40B4-BE49-F238E27FC236}">
                <a16:creationId xmlns:a16="http://schemas.microsoft.com/office/drawing/2014/main" id="{C95DD35E-9837-4980-8CA5-8DAB4A4D443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765" y="392988"/>
            <a:ext cx="1672685" cy="10390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100+ Free Wrench &amp; Spanner Vectors - Pixabay">
            <a:extLst>
              <a:ext uri="{FF2B5EF4-FFF2-40B4-BE49-F238E27FC236}">
                <a16:creationId xmlns:a16="http://schemas.microsoft.com/office/drawing/2014/main" id="{4A3CE16F-5098-4768-8225-3BC7AAD6B62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7778838">
            <a:off x="849081" y="1151037"/>
            <a:ext cx="701961" cy="35098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Curved Right 26">
            <a:extLst>
              <a:ext uri="{FF2B5EF4-FFF2-40B4-BE49-F238E27FC236}">
                <a16:creationId xmlns:a16="http://schemas.microsoft.com/office/drawing/2014/main" id="{FD90DCE6-5DE3-4244-A7B5-E7A607711157}"/>
              </a:ext>
            </a:extLst>
          </p:cNvPr>
          <p:cNvSpPr/>
          <p:nvPr/>
        </p:nvSpPr>
        <p:spPr>
          <a:xfrm rot="2464371" flipV="1">
            <a:off x="1488189" y="1042520"/>
            <a:ext cx="139384" cy="167986"/>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pic>
        <p:nvPicPr>
          <p:cNvPr id="16" name="Picture 15">
            <a:extLst>
              <a:ext uri="{FF2B5EF4-FFF2-40B4-BE49-F238E27FC236}">
                <a16:creationId xmlns:a16="http://schemas.microsoft.com/office/drawing/2014/main" id="{599742B0-EB98-4711-BF68-03DD04C486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137138" y="2619153"/>
            <a:ext cx="957562" cy="452876"/>
          </a:xfrm>
          <a:prstGeom prst="rect">
            <a:avLst/>
          </a:prstGeom>
        </p:spPr>
      </p:pic>
      <p:pic>
        <p:nvPicPr>
          <p:cNvPr id="20" name="Picture 19">
            <a:extLst>
              <a:ext uri="{FF2B5EF4-FFF2-40B4-BE49-F238E27FC236}">
                <a16:creationId xmlns:a16="http://schemas.microsoft.com/office/drawing/2014/main" id="{7EFD3787-CE6E-42B5-94B9-F378D32E7F3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254231" y="2498664"/>
            <a:ext cx="1171505" cy="703390"/>
          </a:xfrm>
          <a:prstGeom prst="rect">
            <a:avLst/>
          </a:prstGeom>
        </p:spPr>
      </p:pic>
    </p:spTree>
    <p:extLst>
      <p:ext uri="{BB962C8B-B14F-4D97-AF65-F5344CB8AC3E}">
        <p14:creationId xmlns:p14="http://schemas.microsoft.com/office/powerpoint/2010/main" val="2472313636"/>
      </p:ext>
    </p:extLst>
  </p:cSld>
  <p:clrMapOvr>
    <a:masterClrMapping/>
  </p:clrMapOvr>
  <p:transition>
    <p:cut/>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Center of Mass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163</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A08CF4-1297-4A07-B4C4-D47A8FF36035}"/>
                  </a:ext>
                </a:extLst>
              </p:cNvPr>
              <p:cNvSpPr txBox="1"/>
              <p:nvPr/>
            </p:nvSpPr>
            <p:spPr>
              <a:xfrm>
                <a:off x="2119290" y="330946"/>
                <a:ext cx="2488714" cy="2432589"/>
              </a:xfrm>
              <a:prstGeom prst="rect">
                <a:avLst/>
              </a:prstGeom>
              <a:noFill/>
            </p:spPr>
            <p:txBody>
              <a:bodyPr wrap="square" rtlCol="0">
                <a:spAutoFit/>
              </a:bodyPr>
              <a:lstStyle/>
              <a:p>
                <a:pPr marL="171450" indent="-171450">
                  <a:buFont typeface="Arial" panose="020B0604020202020204" pitchFamily="34" charset="0"/>
                  <a:buChar char="•"/>
                </a:pPr>
                <a:r>
                  <a:rPr lang="en-US" sz="750" b="1" i="0" u="none" strike="noStrike" baseline="0" dirty="0">
                    <a:latin typeface="Tahoma" panose="020B0604030504040204" pitchFamily="34" charset="0"/>
                    <a:ea typeface="Tahoma" panose="020B0604030504040204" pitchFamily="34" charset="0"/>
                    <a:cs typeface="Tahoma" panose="020B0604030504040204" pitchFamily="34" charset="0"/>
                  </a:rPr>
                  <a:t>Center of mass</a:t>
                </a:r>
                <a:r>
                  <a:rPr lang="en-US" sz="750" b="0" i="0" u="none" strike="noStrike" baseline="0" dirty="0">
                    <a:latin typeface="Tahoma" panose="020B0604030504040204" pitchFamily="34" charset="0"/>
                    <a:ea typeface="Tahoma" panose="020B0604030504040204" pitchFamily="34" charset="0"/>
                    <a:cs typeface="Tahoma" panose="020B0604030504040204" pitchFamily="34" charset="0"/>
                  </a:rPr>
                  <a:t> can be viewed as a </a:t>
                </a:r>
                <a:r>
                  <a:rPr lang="en-US" sz="750" b="1" i="0" u="none" strike="noStrike" baseline="0" dirty="0">
                    <a:latin typeface="Tahoma" panose="020B0604030504040204" pitchFamily="34" charset="0"/>
                    <a:ea typeface="Tahoma" panose="020B0604030504040204" pitchFamily="34" charset="0"/>
                    <a:cs typeface="Tahoma" panose="020B0604030504040204" pitchFamily="34" charset="0"/>
                  </a:rPr>
                  <a:t>“weighted averaged” </a:t>
                </a:r>
                <a:r>
                  <a:rPr lang="en-US" sz="750" i="0" u="none" strike="noStrike" baseline="0" dirty="0">
                    <a:latin typeface="Tahoma" panose="020B0604030504040204" pitchFamily="34" charset="0"/>
                    <a:ea typeface="Tahoma" panose="020B0604030504040204" pitchFamily="34" charset="0"/>
                    <a:cs typeface="Tahoma" panose="020B0604030504040204" pitchFamily="34" charset="0"/>
                  </a:rPr>
                  <a:t>based on a moment and total mass</a:t>
                </a:r>
                <a:endParaRPr lang="en-US" sz="750" b="1"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Center of mass </a:t>
                </a:r>
                <a:r>
                  <a:rPr lang="en-US" sz="750" dirty="0">
                    <a:latin typeface="Tahoma" panose="020B0604030504040204" pitchFamily="34" charset="0"/>
                    <a:ea typeface="Tahoma" panose="020B0604030504040204" pitchFamily="34" charset="0"/>
                    <a:cs typeface="Tahoma" panose="020B0604030504040204" pitchFamily="34" charset="0"/>
                  </a:rPr>
                  <a:t>is a </a:t>
                </a:r>
                <a:r>
                  <a:rPr lang="en-US" sz="750" b="1" dirty="0">
                    <a:latin typeface="Tahoma" panose="020B0604030504040204" pitchFamily="34" charset="0"/>
                    <a:ea typeface="Tahoma" panose="020B0604030504040204" pitchFamily="34" charset="0"/>
                    <a:cs typeface="Tahoma" panose="020B0604030504040204" pitchFamily="34" charset="0"/>
                  </a:rPr>
                  <a:t>location</a:t>
                </a:r>
                <a:r>
                  <a:rPr lang="en-US" sz="750" dirty="0">
                    <a:latin typeface="Tahoma" panose="020B0604030504040204" pitchFamily="34" charset="0"/>
                    <a:ea typeface="Tahoma" panose="020B0604030504040204" pitchFamily="34" charset="0"/>
                    <a:cs typeface="Tahoma" panose="020B0604030504040204" pitchFamily="34" charset="0"/>
                  </a:rPr>
                  <a:t>, not necessarily a value</a:t>
                </a:r>
                <a:endParaRPr lang="en-US" sz="75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The </a:t>
                </a:r>
                <a:r>
                  <a:rPr lang="en-US" sz="750" b="1" dirty="0">
                    <a:latin typeface="Tahoma" panose="020B0604030504040204" pitchFamily="34" charset="0"/>
                    <a:ea typeface="Tahoma" panose="020B0604030504040204" pitchFamily="34" charset="0"/>
                    <a:cs typeface="Tahoma" panose="020B0604030504040204" pitchFamily="34" charset="0"/>
                  </a:rPr>
                  <a:t>center of mass </a:t>
                </a:r>
                <a:r>
                  <a:rPr lang="en-US" sz="750" dirty="0">
                    <a:latin typeface="Tahoma" panose="020B0604030504040204" pitchFamily="34" charset="0"/>
                    <a:ea typeface="Tahoma" panose="020B0604030504040204" pitchFamily="34" charset="0"/>
                    <a:cs typeface="Tahoma" panose="020B0604030504040204" pitchFamily="34" charset="0"/>
                  </a:rPr>
                  <a:t>for an object can be represented in two or three coordinates:</a:t>
                </a:r>
              </a:p>
              <a:p>
                <a:pPr marL="628650" lvl="1" indent="-1714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2D:</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𝒚</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y-axis</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𝒙</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x-axis</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Points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750" i="1" smtClean="0">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𝑥</m:t>
                        </m:r>
                      </m:e>
                    </m:acc>
                    <m:r>
                      <a:rPr lang="en-US" sz="750" b="0" i="1" smtClean="0">
                        <a:latin typeface="Cambria Math" panose="02040503050406030204" pitchFamily="18" charset="0"/>
                        <a:ea typeface="Tahoma" panose="020B0604030504040204" pitchFamily="34" charset="0"/>
                        <a:cs typeface="Tahoma" panose="020B0604030504040204" pitchFamily="34" charset="0"/>
                      </a:rPr>
                      <m:t>, </m:t>
                    </m:r>
                    <m:acc>
                      <m:accPr>
                        <m:chr m:val="̅"/>
                        <m:ctrlPr>
                          <a:rPr lang="en-US" sz="750" i="1">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𝑦</m:t>
                        </m:r>
                      </m:e>
                    </m:acc>
                    <m:r>
                      <a:rPr lang="en-US" sz="75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7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3D:</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𝒚𝒛</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a:t>
                </a:r>
                <a:r>
                  <a:rPr lang="en-US" sz="750" dirty="0" err="1">
                    <a:latin typeface="Tahoma" panose="020B0604030504040204" pitchFamily="34" charset="0"/>
                    <a:ea typeface="Tahoma" panose="020B0604030504040204" pitchFamily="34" charset="0"/>
                    <a:cs typeface="Tahoma" panose="020B0604030504040204" pitchFamily="34" charset="0"/>
                  </a:rPr>
                  <a:t>yz</a:t>
                </a:r>
                <a:r>
                  <a:rPr lang="en-US" sz="750" dirty="0">
                    <a:latin typeface="Tahoma" panose="020B0604030504040204" pitchFamily="34" charset="0"/>
                    <a:ea typeface="Tahoma" panose="020B0604030504040204" pitchFamily="34" charset="0"/>
                    <a:cs typeface="Tahoma" panose="020B0604030504040204" pitchFamily="34" charset="0"/>
                  </a:rPr>
                  <a:t>-plane</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𝒙𝒛</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a:t>
                </a:r>
                <a:r>
                  <a:rPr lang="en-US" sz="750" dirty="0" err="1">
                    <a:latin typeface="Tahoma" panose="020B0604030504040204" pitchFamily="34" charset="0"/>
                    <a:ea typeface="Tahoma" panose="020B0604030504040204" pitchFamily="34" charset="0"/>
                    <a:cs typeface="Tahoma" panose="020B0604030504040204" pitchFamily="34" charset="0"/>
                  </a:rPr>
                  <a:t>xz</a:t>
                </a:r>
                <a:r>
                  <a:rPr lang="en-US" sz="750" dirty="0">
                    <a:latin typeface="Tahoma" panose="020B0604030504040204" pitchFamily="34" charset="0"/>
                    <a:ea typeface="Tahoma" panose="020B0604030504040204" pitchFamily="34" charset="0"/>
                    <a:cs typeface="Tahoma" panose="020B0604030504040204" pitchFamily="34" charset="0"/>
                  </a:rPr>
                  <a:t>-plane</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𝒙𝒚</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a:t>
                </a:r>
                <a:r>
                  <a:rPr lang="en-US" sz="750" dirty="0" err="1">
                    <a:latin typeface="Tahoma" panose="020B0604030504040204" pitchFamily="34" charset="0"/>
                    <a:ea typeface="Tahoma" panose="020B0604030504040204" pitchFamily="34" charset="0"/>
                    <a:cs typeface="Tahoma" panose="020B0604030504040204" pitchFamily="34" charset="0"/>
                  </a:rPr>
                  <a:t>xy</a:t>
                </a:r>
                <a:r>
                  <a:rPr lang="en-US" sz="750" dirty="0">
                    <a:latin typeface="Tahoma" panose="020B0604030504040204" pitchFamily="34" charset="0"/>
                    <a:ea typeface="Tahoma" panose="020B0604030504040204" pitchFamily="34" charset="0"/>
                    <a:cs typeface="Tahoma" panose="020B0604030504040204" pitchFamily="34" charset="0"/>
                  </a:rPr>
                  <a:t>-plane</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Points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750" i="1" smtClean="0">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𝑥</m:t>
                        </m:r>
                      </m:e>
                    </m:acc>
                    <m:r>
                      <a:rPr lang="en-US" sz="750" b="0" i="1" smtClean="0">
                        <a:latin typeface="Cambria Math" panose="02040503050406030204" pitchFamily="18" charset="0"/>
                        <a:ea typeface="Tahoma" panose="020B0604030504040204" pitchFamily="34" charset="0"/>
                        <a:cs typeface="Tahoma" panose="020B0604030504040204" pitchFamily="34" charset="0"/>
                      </a:rPr>
                      <m:t>, </m:t>
                    </m:r>
                    <m:acc>
                      <m:accPr>
                        <m:chr m:val="̅"/>
                        <m:ctrlPr>
                          <a:rPr lang="en-US" sz="750" i="1">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𝑦</m:t>
                        </m:r>
                      </m:e>
                    </m:acc>
                    <m:r>
                      <a:rPr lang="en-US" sz="750" b="0" i="1"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750" i="1">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𝑧</m:t>
                        </m:r>
                      </m:e>
                    </m:acc>
                    <m:r>
                      <a:rPr lang="en-US" sz="75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75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67A08CF4-1297-4A07-B4C4-D47A8FF36035}"/>
                  </a:ext>
                </a:extLst>
              </p:cNvPr>
              <p:cNvSpPr txBox="1">
                <a:spLocks noRot="1" noChangeAspect="1" noMove="1" noResize="1" noEditPoints="1" noAdjustHandles="1" noChangeArrowheads="1" noChangeShapeType="1" noTextEdit="1"/>
              </p:cNvSpPr>
              <p:nvPr/>
            </p:nvSpPr>
            <p:spPr>
              <a:xfrm>
                <a:off x="2119290" y="330946"/>
                <a:ext cx="2488714" cy="2432589"/>
              </a:xfrm>
              <a:prstGeom prst="rect">
                <a:avLst/>
              </a:prstGeom>
              <a:blipFill>
                <a:blip r:embed="rId5"/>
                <a:stretch>
                  <a:fillRect/>
                </a:stretch>
              </a:blipFill>
            </p:spPr>
            <p:txBody>
              <a:bodyPr/>
              <a:lstStyle/>
              <a:p>
                <a:r>
                  <a:rPr lang="en-US">
                    <a:noFill/>
                  </a:rPr>
                  <a:t> </a:t>
                </a:r>
              </a:p>
            </p:txBody>
          </p:sp>
        </mc:Fallback>
      </mc:AlternateContent>
      <p:pic>
        <p:nvPicPr>
          <p:cNvPr id="2052" name="Picture 4" descr="Solved: Chapter 13.6 Problem 63E Solution | Multivariable Calculus 2nd  Edition | Chegg.com">
            <a:extLst>
              <a:ext uri="{FF2B5EF4-FFF2-40B4-BE49-F238E27FC236}">
                <a16:creationId xmlns:a16="http://schemas.microsoft.com/office/drawing/2014/main" id="{7AD3DF2E-8F0B-4F70-9DC3-19C3B6911F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407" y="399187"/>
            <a:ext cx="1536065" cy="10261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NTRE OF GRAVITY (COG) [STATICS]">
            <a:extLst>
              <a:ext uri="{FF2B5EF4-FFF2-40B4-BE49-F238E27FC236}">
                <a16:creationId xmlns:a16="http://schemas.microsoft.com/office/drawing/2014/main" id="{A259583B-1844-4DF6-9AA4-F9079B5080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922" y="2251939"/>
            <a:ext cx="1296080" cy="10342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alancing Bottle | Fun with Centre of Mass | English - YouTube">
            <a:extLst>
              <a:ext uri="{FF2B5EF4-FFF2-40B4-BE49-F238E27FC236}">
                <a16:creationId xmlns:a16="http://schemas.microsoft.com/office/drawing/2014/main" id="{429C2E9C-8CB6-43B9-8614-605204A2AEC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667" r="573" b="16666"/>
          <a:stretch/>
        </p:blipFill>
        <p:spPr bwMode="auto">
          <a:xfrm>
            <a:off x="251929" y="1438226"/>
            <a:ext cx="1536065" cy="7724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B3D3BA9D-D8CF-48A9-AF84-13DC11F61D9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801055" y="2757280"/>
            <a:ext cx="1125181" cy="217600"/>
          </a:xfrm>
          <a:prstGeom prst="rect">
            <a:avLst/>
          </a:prstGeom>
        </p:spPr>
      </p:pic>
      <p:pic>
        <p:nvPicPr>
          <p:cNvPr id="22" name="Picture 21">
            <a:extLst>
              <a:ext uri="{FF2B5EF4-FFF2-40B4-BE49-F238E27FC236}">
                <a16:creationId xmlns:a16="http://schemas.microsoft.com/office/drawing/2014/main" id="{5DF21A1B-D4C4-42FD-B53C-89F4967125AB}"/>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26199" y="2974201"/>
            <a:ext cx="1874895" cy="217600"/>
          </a:xfrm>
          <a:prstGeom prst="rect">
            <a:avLst/>
          </a:prstGeom>
        </p:spPr>
      </p:pic>
    </p:spTree>
    <p:extLst>
      <p:ext uri="{BB962C8B-B14F-4D97-AF65-F5344CB8AC3E}">
        <p14:creationId xmlns:p14="http://schemas.microsoft.com/office/powerpoint/2010/main" val="3693827065"/>
      </p:ext>
    </p:extLst>
  </p:cSld>
  <p:clrMapOvr>
    <a:masterClrMapping/>
  </p:clrMapOvr>
  <p:transition>
    <p:cut/>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Formulas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164</a:t>
            </a:fld>
            <a:r>
              <a:rPr spc="-55" dirty="0"/>
              <a:t> </a:t>
            </a:r>
            <a:r>
              <a:rPr spc="35" dirty="0"/>
              <a:t>/</a:t>
            </a:r>
            <a:r>
              <a:rPr spc="-15" dirty="0"/>
              <a:t> </a:t>
            </a:r>
            <a:r>
              <a:rPr lang="en-US" spc="-55" dirty="0"/>
              <a:t>11</a:t>
            </a:r>
            <a:endParaRPr spc="-55" dirty="0"/>
          </a:p>
        </p:txBody>
      </p:sp>
      <p:pic>
        <p:nvPicPr>
          <p:cNvPr id="38" name="Picture 37">
            <a:extLst>
              <a:ext uri="{FF2B5EF4-FFF2-40B4-BE49-F238E27FC236}">
                <a16:creationId xmlns:a16="http://schemas.microsoft.com/office/drawing/2014/main" id="{5D51E66E-2AF7-4A2E-A6DE-2606604120BC}"/>
              </a:ext>
            </a:extLst>
          </p:cNvPr>
          <p:cNvPicPr>
            <a:picLocks noChangeAspect="1"/>
          </p:cNvPicPr>
          <p:nvPr/>
        </p:nvPicPr>
        <p:blipFill>
          <a:blip r:embed="rId3"/>
          <a:stretch>
            <a:fillRect/>
          </a:stretch>
        </p:blipFill>
        <p:spPr>
          <a:xfrm>
            <a:off x="290169" y="378408"/>
            <a:ext cx="4027678" cy="2865191"/>
          </a:xfrm>
          <a:prstGeom prst="rect">
            <a:avLst/>
          </a:prstGeom>
        </p:spPr>
      </p:pic>
    </p:spTree>
    <p:extLst>
      <p:ext uri="{BB962C8B-B14F-4D97-AF65-F5344CB8AC3E}">
        <p14:creationId xmlns:p14="http://schemas.microsoft.com/office/powerpoint/2010/main" val="1465778157"/>
      </p:ext>
    </p:extLst>
  </p:cSld>
  <p:clrMapOvr>
    <a:masterClrMapping/>
  </p:clrMapOvr>
  <p:transition>
    <p:cu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165</a:t>
            </a:fld>
            <a:r>
              <a:rPr spc="-55" dirty="0"/>
              <a:t> </a:t>
            </a:r>
            <a:r>
              <a:rPr spc="35" dirty="0"/>
              <a:t>/</a:t>
            </a:r>
            <a:r>
              <a:rPr spc="-15" dirty="0"/>
              <a:t> </a:t>
            </a:r>
            <a:r>
              <a:rPr lang="en-US" spc="-55" dirty="0"/>
              <a:t>11</a:t>
            </a:r>
            <a:endParaRPr spc="-55" dirty="0"/>
          </a:p>
        </p:txBody>
      </p:sp>
      <p:sp>
        <p:nvSpPr>
          <p:cNvPr id="36" name="object 5">
            <a:extLst>
              <a:ext uri="{FF2B5EF4-FFF2-40B4-BE49-F238E27FC236}">
                <a16:creationId xmlns:a16="http://schemas.microsoft.com/office/drawing/2014/main" id="{7D7E3030-EF6A-48BF-A409-A23353D8DCAE}"/>
              </a:ext>
            </a:extLst>
          </p:cNvPr>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Center of Mass (example 1)</a:t>
            </a:r>
            <a:endParaRPr lang="en-US" sz="1400" dirty="0">
              <a:latin typeface="Tahoma"/>
              <a:cs typeface="Tahoma"/>
            </a:endParaRPr>
          </a:p>
        </p:txBody>
      </p:sp>
      <p:pic>
        <p:nvPicPr>
          <p:cNvPr id="21" name="Picture 20">
            <a:extLst>
              <a:ext uri="{FF2B5EF4-FFF2-40B4-BE49-F238E27FC236}">
                <a16:creationId xmlns:a16="http://schemas.microsoft.com/office/drawing/2014/main" id="{558243CA-617B-4647-9909-9745E594657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2768" y="511175"/>
            <a:ext cx="4099047" cy="134857"/>
          </a:xfrm>
          <a:prstGeom prst="rect">
            <a:avLst/>
          </a:prstGeom>
        </p:spPr>
      </p:pic>
      <p:pic>
        <p:nvPicPr>
          <p:cNvPr id="24" name="Picture 23">
            <a:extLst>
              <a:ext uri="{FF2B5EF4-FFF2-40B4-BE49-F238E27FC236}">
                <a16:creationId xmlns:a16="http://schemas.microsoft.com/office/drawing/2014/main" id="{65A03557-F0E0-45A8-95F1-352B1FBF02A0}"/>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58" y="714747"/>
            <a:ext cx="2019048" cy="128000"/>
          </a:xfrm>
          <a:prstGeom prst="rect">
            <a:avLst/>
          </a:prstGeom>
        </p:spPr>
      </p:pic>
      <p:pic>
        <p:nvPicPr>
          <p:cNvPr id="26" name="Picture 25">
            <a:extLst>
              <a:ext uri="{FF2B5EF4-FFF2-40B4-BE49-F238E27FC236}">
                <a16:creationId xmlns:a16="http://schemas.microsoft.com/office/drawing/2014/main" id="{DB6D861E-20D8-46F9-879C-D354D7A4CF8C}"/>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888008" y="842747"/>
            <a:ext cx="832000" cy="295619"/>
          </a:xfrm>
          <a:prstGeom prst="rect">
            <a:avLst/>
          </a:prstGeom>
        </p:spPr>
      </p:pic>
      <p:pic>
        <p:nvPicPr>
          <p:cNvPr id="28" name="Picture 27">
            <a:extLst>
              <a:ext uri="{FF2B5EF4-FFF2-40B4-BE49-F238E27FC236}">
                <a16:creationId xmlns:a16="http://schemas.microsoft.com/office/drawing/2014/main" id="{1CDFCDA1-08E5-48A1-BDD5-11D10B9E4DB9}"/>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758" y="1179034"/>
            <a:ext cx="1645714" cy="134095"/>
          </a:xfrm>
          <a:prstGeom prst="rect">
            <a:avLst/>
          </a:prstGeom>
        </p:spPr>
      </p:pic>
    </p:spTree>
    <p:extLst>
      <p:ext uri="{BB962C8B-B14F-4D97-AF65-F5344CB8AC3E}">
        <p14:creationId xmlns:p14="http://schemas.microsoft.com/office/powerpoint/2010/main" val="698724311"/>
      </p:ext>
    </p:extLst>
  </p:cSld>
  <p:clrMapOvr>
    <a:masterClrMapping/>
  </p:clrMapOvr>
  <p:transition>
    <p:cut/>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6"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166</a:t>
            </a:fld>
            <a:r>
              <a:rPr spc="-55" dirty="0"/>
              <a:t> </a:t>
            </a:r>
            <a:r>
              <a:rPr spc="35" dirty="0"/>
              <a:t>/</a:t>
            </a:r>
            <a:r>
              <a:rPr spc="-15" dirty="0"/>
              <a:t> </a:t>
            </a:r>
            <a:r>
              <a:rPr lang="en-US" spc="-55" dirty="0"/>
              <a:t>11</a:t>
            </a:r>
            <a:endParaRPr spc="-55" dirty="0"/>
          </a:p>
        </p:txBody>
      </p:sp>
      <p:sp>
        <p:nvSpPr>
          <p:cNvPr id="36" name="object 5">
            <a:extLst>
              <a:ext uri="{FF2B5EF4-FFF2-40B4-BE49-F238E27FC236}">
                <a16:creationId xmlns:a16="http://schemas.microsoft.com/office/drawing/2014/main" id="{7D7E3030-EF6A-48BF-A409-A23353D8DCAE}"/>
              </a:ext>
            </a:extLst>
          </p:cNvPr>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Center of Mass (example 1)</a:t>
            </a:r>
            <a:endParaRPr lang="en-US" sz="1400" dirty="0">
              <a:latin typeface="Tahoma"/>
              <a:cs typeface="Tahoma"/>
            </a:endParaRPr>
          </a:p>
        </p:txBody>
      </p:sp>
      <p:pic>
        <p:nvPicPr>
          <p:cNvPr id="21" name="Picture 20">
            <a:extLst>
              <a:ext uri="{FF2B5EF4-FFF2-40B4-BE49-F238E27FC236}">
                <a16:creationId xmlns:a16="http://schemas.microsoft.com/office/drawing/2014/main" id="{558243CA-617B-4647-9909-9745E594657F}"/>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52768" y="511175"/>
            <a:ext cx="4099047" cy="134857"/>
          </a:xfrm>
          <a:prstGeom prst="rect">
            <a:avLst/>
          </a:prstGeom>
        </p:spPr>
      </p:pic>
      <p:pic>
        <p:nvPicPr>
          <p:cNvPr id="24" name="Picture 23">
            <a:extLst>
              <a:ext uri="{FF2B5EF4-FFF2-40B4-BE49-F238E27FC236}">
                <a16:creationId xmlns:a16="http://schemas.microsoft.com/office/drawing/2014/main" id="{65A03557-F0E0-45A8-95F1-352B1FBF02A0}"/>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45758" y="714747"/>
            <a:ext cx="2019048" cy="128000"/>
          </a:xfrm>
          <a:prstGeom prst="rect">
            <a:avLst/>
          </a:prstGeom>
        </p:spPr>
      </p:pic>
      <p:pic>
        <p:nvPicPr>
          <p:cNvPr id="26" name="Picture 25">
            <a:extLst>
              <a:ext uri="{FF2B5EF4-FFF2-40B4-BE49-F238E27FC236}">
                <a16:creationId xmlns:a16="http://schemas.microsoft.com/office/drawing/2014/main" id="{DB6D861E-20D8-46F9-879C-D354D7A4CF8C}"/>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888008" y="842747"/>
            <a:ext cx="832000" cy="295619"/>
          </a:xfrm>
          <a:prstGeom prst="rect">
            <a:avLst/>
          </a:prstGeom>
        </p:spPr>
      </p:pic>
      <p:pic>
        <p:nvPicPr>
          <p:cNvPr id="28" name="Picture 27">
            <a:extLst>
              <a:ext uri="{FF2B5EF4-FFF2-40B4-BE49-F238E27FC236}">
                <a16:creationId xmlns:a16="http://schemas.microsoft.com/office/drawing/2014/main" id="{1CDFCDA1-08E5-48A1-BDD5-11D10B9E4DB9}"/>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45758" y="1179034"/>
            <a:ext cx="1645714" cy="134095"/>
          </a:xfrm>
          <a:prstGeom prst="rect">
            <a:avLst/>
          </a:prstGeom>
        </p:spPr>
      </p:pic>
      <p:pic>
        <p:nvPicPr>
          <p:cNvPr id="16" name="Picture 15">
            <a:extLst>
              <a:ext uri="{FF2B5EF4-FFF2-40B4-BE49-F238E27FC236}">
                <a16:creationId xmlns:a16="http://schemas.microsoft.com/office/drawing/2014/main" id="{B5886F8E-A910-4388-B46C-182BC32F5B78}"/>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05797" y="1377314"/>
            <a:ext cx="1406477" cy="272000"/>
          </a:xfrm>
          <a:prstGeom prst="rect">
            <a:avLst/>
          </a:prstGeom>
        </p:spPr>
      </p:pic>
      <p:pic>
        <p:nvPicPr>
          <p:cNvPr id="18" name="Picture 17">
            <a:extLst>
              <a:ext uri="{FF2B5EF4-FFF2-40B4-BE49-F238E27FC236}">
                <a16:creationId xmlns:a16="http://schemas.microsoft.com/office/drawing/2014/main" id="{316B9767-EBA3-4FDB-8CC2-A980AF71FBB4}"/>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1715438" y="1406854"/>
            <a:ext cx="1069714" cy="258286"/>
          </a:xfrm>
          <a:prstGeom prst="rect">
            <a:avLst/>
          </a:prstGeom>
        </p:spPr>
      </p:pic>
      <p:pic>
        <p:nvPicPr>
          <p:cNvPr id="20" name="Picture 19">
            <a:extLst>
              <a:ext uri="{FF2B5EF4-FFF2-40B4-BE49-F238E27FC236}">
                <a16:creationId xmlns:a16="http://schemas.microsoft.com/office/drawing/2014/main" id="{28326615-D65B-4138-A05D-65A5CC3AD102}"/>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3059364" y="1261674"/>
            <a:ext cx="1196952" cy="566095"/>
          </a:xfrm>
          <a:prstGeom prst="rect">
            <a:avLst/>
          </a:prstGeom>
        </p:spPr>
      </p:pic>
      <p:pic>
        <p:nvPicPr>
          <p:cNvPr id="23" name="Picture 22">
            <a:extLst>
              <a:ext uri="{FF2B5EF4-FFF2-40B4-BE49-F238E27FC236}">
                <a16:creationId xmlns:a16="http://schemas.microsoft.com/office/drawing/2014/main" id="{F50E93A6-D57B-43DE-8918-544C3B73E1CF}"/>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758" y="1777065"/>
            <a:ext cx="824381" cy="94476"/>
          </a:xfrm>
          <a:prstGeom prst="rect">
            <a:avLst/>
          </a:prstGeom>
        </p:spPr>
      </p:pic>
      <p:pic>
        <p:nvPicPr>
          <p:cNvPr id="30" name="Picture 29">
            <a:extLst>
              <a:ext uri="{FF2B5EF4-FFF2-40B4-BE49-F238E27FC236}">
                <a16:creationId xmlns:a16="http://schemas.microsoft.com/office/drawing/2014/main" id="{E50A1A03-6EED-4570-9716-33D140E75AC9}"/>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176085" y="1879895"/>
            <a:ext cx="4148419" cy="276724"/>
          </a:xfrm>
          <a:prstGeom prst="rect">
            <a:avLst/>
          </a:prstGeom>
        </p:spPr>
      </p:pic>
      <p:pic>
        <p:nvPicPr>
          <p:cNvPr id="32" name="Picture 31">
            <a:extLst>
              <a:ext uri="{FF2B5EF4-FFF2-40B4-BE49-F238E27FC236}">
                <a16:creationId xmlns:a16="http://schemas.microsoft.com/office/drawing/2014/main" id="{C4C4912F-8BEE-4A8E-B94F-A83DBDDD1B43}"/>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45758" y="2169304"/>
            <a:ext cx="1069714" cy="94476"/>
          </a:xfrm>
          <a:prstGeom prst="rect">
            <a:avLst/>
          </a:prstGeom>
        </p:spPr>
      </p:pic>
      <p:pic>
        <p:nvPicPr>
          <p:cNvPr id="37" name="Picture 36">
            <a:extLst>
              <a:ext uri="{FF2B5EF4-FFF2-40B4-BE49-F238E27FC236}">
                <a16:creationId xmlns:a16="http://schemas.microsoft.com/office/drawing/2014/main" id="{5845293B-C206-4110-904C-5E2ED30CF00C}"/>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33227" y="2253514"/>
            <a:ext cx="4541562" cy="276724"/>
          </a:xfrm>
          <a:prstGeom prst="rect">
            <a:avLst/>
          </a:prstGeom>
        </p:spPr>
      </p:pic>
      <p:pic>
        <p:nvPicPr>
          <p:cNvPr id="39" name="Picture 38">
            <a:extLst>
              <a:ext uri="{FF2B5EF4-FFF2-40B4-BE49-F238E27FC236}">
                <a16:creationId xmlns:a16="http://schemas.microsoft.com/office/drawing/2014/main" id="{5500FAFE-8E70-47F5-8CE5-52F8EB8E5997}"/>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45758" y="2521086"/>
            <a:ext cx="4172800" cy="272457"/>
          </a:xfrm>
          <a:prstGeom prst="rect">
            <a:avLst/>
          </a:prstGeom>
        </p:spPr>
      </p:pic>
      <p:pic>
        <p:nvPicPr>
          <p:cNvPr id="42" name="Picture 41">
            <a:extLst>
              <a:ext uri="{FF2B5EF4-FFF2-40B4-BE49-F238E27FC236}">
                <a16:creationId xmlns:a16="http://schemas.microsoft.com/office/drawing/2014/main" id="{2C2AA6B3-5154-4CA9-BB59-953155133BA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52767" y="2793919"/>
            <a:ext cx="1358476" cy="94476"/>
          </a:xfrm>
          <a:prstGeom prst="rect">
            <a:avLst/>
          </a:prstGeom>
        </p:spPr>
      </p:pic>
      <p:pic>
        <p:nvPicPr>
          <p:cNvPr id="44" name="Picture 43">
            <a:extLst>
              <a:ext uri="{FF2B5EF4-FFF2-40B4-BE49-F238E27FC236}">
                <a16:creationId xmlns:a16="http://schemas.microsoft.com/office/drawing/2014/main" id="{6B8E887A-7969-49C2-B90E-CB3CDBE1C240}"/>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17951" y="2900622"/>
            <a:ext cx="2772114" cy="303543"/>
          </a:xfrm>
          <a:prstGeom prst="rect">
            <a:avLst/>
          </a:prstGeom>
        </p:spPr>
      </p:pic>
    </p:spTree>
    <p:extLst>
      <p:ext uri="{BB962C8B-B14F-4D97-AF65-F5344CB8AC3E}">
        <p14:creationId xmlns:p14="http://schemas.microsoft.com/office/powerpoint/2010/main" val="2656447802"/>
      </p:ext>
    </p:extLst>
  </p:cSld>
  <p:clrMapOvr>
    <a:masterClrMapping/>
  </p:clrMapOvr>
  <p:transition>
    <p:cut/>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Probability Theory </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167</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A08CF4-1297-4A07-B4C4-D47A8FF36035}"/>
                  </a:ext>
                </a:extLst>
              </p:cNvPr>
              <p:cNvSpPr txBox="1"/>
              <p:nvPr/>
            </p:nvSpPr>
            <p:spPr>
              <a:xfrm>
                <a:off x="2123200" y="361099"/>
                <a:ext cx="2362200" cy="3163045"/>
              </a:xfrm>
              <a:prstGeom prst="rect">
                <a:avLst/>
              </a:prstGeom>
              <a:noFill/>
            </p:spPr>
            <p:txBody>
              <a:bodyPr wrap="square" rtlCol="0">
                <a:spAutoFit/>
              </a:bodyPr>
              <a:lstStyle/>
              <a:p>
                <a:pPr marL="171450" indent="-171450">
                  <a:buFont typeface="Arial" panose="020B0604020202020204" pitchFamily="34" charset="0"/>
                  <a:buChar char="•"/>
                </a:pP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A non-negative function which integrates to 1 is called a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probability density function (pdf)</a:t>
                </a:r>
              </a:p>
              <a:p>
                <a:pPr marL="171450" indent="-171450">
                  <a:buFont typeface="Arial" panose="020B0604020202020204" pitchFamily="34" charset="0"/>
                  <a:buChar char="•"/>
                </a:pPr>
                <a:r>
                  <a:rPr lang="en-US" sz="830" dirty="0">
                    <a:latin typeface="Tahoma" panose="020B0604030504040204" pitchFamily="34" charset="0"/>
                    <a:ea typeface="Tahoma" panose="020B0604030504040204" pitchFamily="34" charset="0"/>
                    <a:cs typeface="Tahoma" panose="020B0604030504040204" pitchFamily="34" charset="0"/>
                  </a:rPr>
                  <a:t>T</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he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integral of the pdf </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over a region is supposed to give the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probability</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 that the </a:t>
                </a:r>
                <a:r>
                  <a:rPr lang="en-US" sz="830" b="0" i="1" u="none" strike="noStrike" baseline="0" dirty="0">
                    <a:latin typeface="Tahoma" panose="020B0604030504040204" pitchFamily="34" charset="0"/>
                    <a:ea typeface="Tahoma" panose="020B0604030504040204" pitchFamily="34" charset="0"/>
                    <a:cs typeface="Tahoma" panose="020B0604030504040204" pitchFamily="34" charset="0"/>
                  </a:rPr>
                  <a:t>outcome</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 of the random experiment lies in that region</a:t>
                </a:r>
              </a:p>
              <a:p>
                <a:pPr marL="171450" indent="-171450">
                  <a:buFont typeface="Arial" panose="020B0604020202020204" pitchFamily="34" charset="0"/>
                  <a:buChar char="•"/>
                </a:pPr>
                <a:r>
                  <a:rPr lang="en-US" sz="830" dirty="0">
                    <a:latin typeface="Tahoma" panose="020B0604030504040204" pitchFamily="34" charset="0"/>
                    <a:ea typeface="Tahoma" panose="020B0604030504040204" pitchFamily="34" charset="0"/>
                    <a:cs typeface="Tahoma" panose="020B0604030504040204" pitchFamily="34" charset="0"/>
                  </a:rPr>
                  <a:t>A</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830" b="1" i="1" u="none" strike="noStrike" baseline="0" dirty="0">
                    <a:latin typeface="Tahoma" panose="020B0604030504040204" pitchFamily="34" charset="0"/>
                    <a:ea typeface="Tahoma" panose="020B0604030504040204" pitchFamily="34" charset="0"/>
                    <a:cs typeface="Tahoma" panose="020B0604030504040204" pitchFamily="34" charset="0"/>
                  </a:rPr>
                  <a:t>random variable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X </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is defined as the outcome of an experiment</a:t>
                </a:r>
              </a:p>
              <a:p>
                <a:pPr marL="171450" indent="-171450">
                  <a:buFont typeface="Arial" panose="020B0604020202020204" pitchFamily="34" charset="0"/>
                  <a:buChar char="•"/>
                </a:pPr>
                <a:r>
                  <a:rPr lang="en-US" sz="830" b="1" dirty="0">
                    <a:latin typeface="Tahoma" panose="020B0604030504040204" pitchFamily="34" charset="0"/>
                    <a:ea typeface="Tahoma" panose="020B0604030504040204" pitchFamily="34" charset="0"/>
                    <a:cs typeface="Tahoma" panose="020B0604030504040204" pitchFamily="34" charset="0"/>
                  </a:rPr>
                  <a:t>Two conditions on a pdf: </a:t>
                </a:r>
                <a14:m>
                  <m:oMath xmlns:m="http://schemas.openxmlformats.org/officeDocument/2006/math">
                    <m:r>
                      <a:rPr lang="en-US" sz="830" i="1">
                        <a:latin typeface="Cambria Math" panose="02040503050406030204" pitchFamily="18" charset="0"/>
                        <a:ea typeface="Tahoma" panose="020B0604030504040204" pitchFamily="34" charset="0"/>
                        <a:cs typeface="Tahoma" panose="020B0604030504040204" pitchFamily="34" charset="0"/>
                      </a:rPr>
                      <m:t>𝑝</m:t>
                    </m:r>
                    <m:d>
                      <m:dPr>
                        <m:ctrlPr>
                          <a:rPr lang="en-US" sz="830" i="1">
                            <a:latin typeface="Cambria Math" panose="02040503050406030204" pitchFamily="18" charset="0"/>
                            <a:ea typeface="Tahoma" panose="020B0604030504040204" pitchFamily="34" charset="0"/>
                            <a:cs typeface="Tahoma" panose="020B0604030504040204" pitchFamily="34" charset="0"/>
                          </a:rPr>
                        </m:ctrlPr>
                      </m:dPr>
                      <m:e>
                        <m:r>
                          <a:rPr lang="en-US" sz="830" i="1">
                            <a:latin typeface="Cambria Math" panose="02040503050406030204" pitchFamily="18" charset="0"/>
                            <a:ea typeface="Tahoma" panose="020B0604030504040204" pitchFamily="34" charset="0"/>
                            <a:cs typeface="Tahoma" panose="020B0604030504040204" pitchFamily="34" charset="0"/>
                          </a:rPr>
                          <m:t>𝑥</m:t>
                        </m:r>
                      </m:e>
                    </m:d>
                    <m:r>
                      <a:rPr lang="en-US" sz="830" i="1" smtClean="0">
                        <a:latin typeface="Cambria Math" panose="02040503050406030204" pitchFamily="18" charset="0"/>
                        <a:ea typeface="Tahoma" panose="020B0604030504040204" pitchFamily="34" charset="0"/>
                        <a:cs typeface="Tahoma" panose="020B0604030504040204" pitchFamily="34" charset="0"/>
                      </a:rPr>
                      <m:t>≥</m:t>
                    </m:r>
                    <m:r>
                      <a:rPr lang="en-US" sz="830" i="1">
                        <a:latin typeface="Cambria Math" panose="02040503050406030204" pitchFamily="18" charset="0"/>
                        <a:ea typeface="Tahoma" panose="020B0604030504040204" pitchFamily="34" charset="0"/>
                        <a:cs typeface="Tahoma" panose="020B0604030504040204" pitchFamily="34" charset="0"/>
                      </a:rPr>
                      <m:t>0</m:t>
                    </m:r>
                  </m:oMath>
                </a14:m>
                <a:r>
                  <a:rPr lang="en-US" sz="830" b="1" dirty="0">
                    <a:latin typeface="Tahoma" panose="020B0604030504040204" pitchFamily="34" charset="0"/>
                    <a:ea typeface="Tahoma" panose="020B0604030504040204" pitchFamily="34" charset="0"/>
                    <a:cs typeface="Tahoma" panose="020B0604030504040204" pitchFamily="34" charset="0"/>
                  </a:rPr>
                  <a:t> </a:t>
                </a:r>
                <a:r>
                  <a:rPr lang="en-US" sz="830" dirty="0">
                    <a:latin typeface="Tahoma" panose="020B0604030504040204" pitchFamily="34" charset="0"/>
                    <a:ea typeface="Tahoma" panose="020B0604030504040204" pitchFamily="34" charset="0"/>
                    <a:cs typeface="Tahoma" panose="020B0604030504040204" pitchFamily="34" charset="0"/>
                  </a:rPr>
                  <a:t>and </a:t>
                </a:r>
                <a14:m>
                  <m:oMath xmlns:m="http://schemas.openxmlformats.org/officeDocument/2006/math">
                    <m:r>
                      <a:rPr lang="en-US" sz="830" i="1">
                        <a:latin typeface="Cambria Math" panose="02040503050406030204" pitchFamily="18" charset="0"/>
                        <a:ea typeface="Tahoma" panose="020B0604030504040204" pitchFamily="34" charset="0"/>
                        <a:cs typeface="Tahoma" panose="020B0604030504040204" pitchFamily="34" charset="0"/>
                      </a:rPr>
                      <m:t>𝑝</m:t>
                    </m:r>
                    <m:d>
                      <m:dPr>
                        <m:ctrlPr>
                          <a:rPr lang="en-US" sz="830" i="1">
                            <a:latin typeface="Cambria Math" panose="02040503050406030204" pitchFamily="18" charset="0"/>
                            <a:ea typeface="Tahoma" panose="020B0604030504040204" pitchFamily="34" charset="0"/>
                            <a:cs typeface="Tahoma" panose="020B0604030504040204" pitchFamily="34" charset="0"/>
                          </a:rPr>
                        </m:ctrlPr>
                      </m:dPr>
                      <m:e>
                        <m:r>
                          <a:rPr lang="en-US" sz="830" i="1">
                            <a:latin typeface="Cambria Math" panose="02040503050406030204" pitchFamily="18" charset="0"/>
                            <a:ea typeface="Tahoma" panose="020B0604030504040204" pitchFamily="34" charset="0"/>
                            <a:cs typeface="Tahoma" panose="020B0604030504040204" pitchFamily="34" charset="0"/>
                          </a:rPr>
                          <m:t>𝑥</m:t>
                        </m:r>
                      </m:e>
                    </m:d>
                  </m:oMath>
                </a14:m>
                <a:r>
                  <a:rPr lang="en-US" sz="830" dirty="0">
                    <a:latin typeface="Tahoma" panose="020B0604030504040204" pitchFamily="34" charset="0"/>
                    <a:ea typeface="Tahoma" panose="020B0604030504040204" pitchFamily="34" charset="0"/>
                    <a:cs typeface="Tahoma" panose="020B0604030504040204" pitchFamily="34" charset="0"/>
                  </a:rPr>
                  <a:t> satisfies </a:t>
                </a:r>
                <a14:m>
                  <m:oMath xmlns:m="http://schemas.openxmlformats.org/officeDocument/2006/math">
                    <m:nary>
                      <m:naryPr>
                        <m:limLoc m:val="undOvr"/>
                        <m:grow m:val="on"/>
                        <m:ctrlPr>
                          <a:rPr lang="en-US" sz="830" i="1" dirty="0" smtClean="0">
                            <a:latin typeface="Cambria Math" panose="02040503050406030204" pitchFamily="18" charset="0"/>
                          </a:rPr>
                        </m:ctrlPr>
                      </m:naryPr>
                      <m:sub>
                        <m:r>
                          <a:rPr lang="en-US" sz="830" i="1" dirty="0">
                            <a:latin typeface="Cambria Math" panose="02040503050406030204" pitchFamily="18" charset="0"/>
                          </a:rPr>
                          <m:t>−∞</m:t>
                        </m:r>
                      </m:sub>
                      <m:sup>
                        <m:r>
                          <a:rPr lang="en-US" sz="830" i="1" dirty="0">
                            <a:latin typeface="Cambria Math" panose="02040503050406030204" pitchFamily="18" charset="0"/>
                          </a:rPr>
                          <m:t>∞</m:t>
                        </m:r>
                      </m:sup>
                      <m:e>
                        <m:r>
                          <a:rPr lang="en-US" sz="830" i="1" dirty="0">
                            <a:latin typeface="Cambria Math" panose="02040503050406030204" pitchFamily="18" charset="0"/>
                            <a:ea typeface="Tahoma" panose="020B0604030504040204" pitchFamily="34" charset="0"/>
                            <a:cs typeface="Tahoma" panose="020B0604030504040204" pitchFamily="34" charset="0"/>
                          </a:rPr>
                          <m:t>𝑝</m:t>
                        </m:r>
                        <m:r>
                          <a:rPr lang="en-US" sz="830" i="1" dirty="0">
                            <a:latin typeface="Cambria Math" panose="02040503050406030204" pitchFamily="18" charset="0"/>
                            <a:ea typeface="Tahoma" panose="020B0604030504040204" pitchFamily="34" charset="0"/>
                            <a:cs typeface="Tahoma" panose="020B0604030504040204" pitchFamily="34" charset="0"/>
                          </a:rPr>
                          <m:t>(</m:t>
                        </m:r>
                        <m:r>
                          <a:rPr lang="en-US" sz="830" i="1" dirty="0">
                            <a:latin typeface="Cambria Math" panose="02040503050406030204" pitchFamily="18" charset="0"/>
                            <a:ea typeface="Tahoma" panose="020B0604030504040204" pitchFamily="34" charset="0"/>
                            <a:cs typeface="Tahoma" panose="020B0604030504040204" pitchFamily="34" charset="0"/>
                          </a:rPr>
                          <m:t>𝑥</m:t>
                        </m:r>
                        <m:r>
                          <a:rPr lang="en-US" sz="830" i="1" dirty="0">
                            <a:latin typeface="Cambria Math" panose="02040503050406030204" pitchFamily="18" charset="0"/>
                            <a:ea typeface="Tahoma" panose="020B0604030504040204" pitchFamily="34" charset="0"/>
                            <a:cs typeface="Tahoma" panose="020B0604030504040204" pitchFamily="34" charset="0"/>
                          </a:rPr>
                          <m:t>)</m:t>
                        </m:r>
                      </m:e>
                    </m:nary>
                    <m:r>
                      <a:rPr lang="en-US" sz="830" i="1" dirty="0">
                        <a:latin typeface="Cambria Math" panose="02040503050406030204" pitchFamily="18" charset="0"/>
                        <a:ea typeface="Tahoma" panose="020B0604030504040204" pitchFamily="34" charset="0"/>
                        <a:cs typeface="Tahoma" panose="020B0604030504040204" pitchFamily="34" charset="0"/>
                      </a:rPr>
                      <m:t>𝑑𝑥</m:t>
                    </m:r>
                    <m:r>
                      <a:rPr lang="en-US" sz="830" i="1" dirty="0">
                        <a:latin typeface="Cambria Math" panose="02040503050406030204" pitchFamily="18" charset="0"/>
                        <a:ea typeface="Tahoma" panose="020B0604030504040204" pitchFamily="34" charset="0"/>
                        <a:cs typeface="Tahoma" panose="020B0604030504040204" pitchFamily="34" charset="0"/>
                      </a:rPr>
                      <m:t>=1</m:t>
                    </m:r>
                  </m:oMath>
                </a14:m>
                <a:endParaRPr lang="en-US" sz="83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30" dirty="0">
                    <a:latin typeface="Tahoma" panose="020B0604030504040204" pitchFamily="34" charset="0"/>
                    <a:ea typeface="Tahoma" panose="020B0604030504040204" pitchFamily="34" charset="0"/>
                    <a:cs typeface="Tahoma" panose="020B0604030504040204" pitchFamily="34" charset="0"/>
                  </a:rPr>
                  <a:t>Double integration involves “</a:t>
                </a:r>
                <a:r>
                  <a:rPr lang="en-US" sz="830" b="1" dirty="0">
                    <a:latin typeface="Tahoma" panose="020B0604030504040204" pitchFamily="34" charset="0"/>
                    <a:ea typeface="Tahoma" panose="020B0604030504040204" pitchFamily="34" charset="0"/>
                    <a:cs typeface="Tahoma" panose="020B0604030504040204" pitchFamily="34" charset="0"/>
                  </a:rPr>
                  <a:t>joint probabilities</a:t>
                </a:r>
                <a:r>
                  <a:rPr lang="en-US" sz="830" dirty="0">
                    <a:latin typeface="Tahoma" panose="020B0604030504040204" pitchFamily="34" charset="0"/>
                    <a:ea typeface="Tahoma" panose="020B0604030504040204" pitchFamily="34" charset="0"/>
                    <a:cs typeface="Tahoma" panose="020B0604030504040204" pitchFamily="34" charset="0"/>
                  </a:rPr>
                  <a:t>” of two random variables </a:t>
                </a:r>
                <a:r>
                  <a:rPr lang="en-US" sz="830" b="1" dirty="0">
                    <a:latin typeface="Tahoma" panose="020B0604030504040204" pitchFamily="34" charset="0"/>
                    <a:ea typeface="Tahoma" panose="020B0604030504040204" pitchFamily="34" charset="0"/>
                    <a:cs typeface="Tahoma" panose="020B0604030504040204" pitchFamily="34" charset="0"/>
                  </a:rPr>
                  <a:t>X</a:t>
                </a:r>
                <a:r>
                  <a:rPr lang="en-US" sz="830" dirty="0">
                    <a:latin typeface="Tahoma" panose="020B0604030504040204" pitchFamily="34" charset="0"/>
                    <a:ea typeface="Tahoma" panose="020B0604030504040204" pitchFamily="34" charset="0"/>
                    <a:cs typeface="Tahoma" panose="020B0604030504040204" pitchFamily="34" charset="0"/>
                  </a:rPr>
                  <a:t> and </a:t>
                </a:r>
                <a:r>
                  <a:rPr lang="en-US" sz="830" b="1" dirty="0">
                    <a:latin typeface="Tahoma" panose="020B0604030504040204" pitchFamily="34" charset="0"/>
                    <a:ea typeface="Tahoma" panose="020B0604030504040204" pitchFamily="34" charset="0"/>
                    <a:cs typeface="Tahoma" panose="020B0604030504040204" pitchFamily="34" charset="0"/>
                  </a:rPr>
                  <a:t>Y</a:t>
                </a:r>
              </a:p>
              <a:p>
                <a:pPr marL="171450" indent="-171450">
                  <a:buFont typeface="Arial" panose="020B0604020202020204" pitchFamily="34" charset="0"/>
                  <a:buChar char="•"/>
                </a:pPr>
                <a:r>
                  <a:rPr lang="en-US" sz="830" dirty="0">
                    <a:latin typeface="Tahoma" panose="020B0604030504040204" pitchFamily="34" charset="0"/>
                    <a:ea typeface="Tahoma" panose="020B0604030504040204" pitchFamily="34" charset="0"/>
                    <a:cs typeface="Tahoma" panose="020B0604030504040204" pitchFamily="34" charset="0"/>
                  </a:rPr>
                  <a:t>A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joint probability density function </a:t>
                </a:r>
                <a:r>
                  <a:rPr lang="en-US" sz="830" dirty="0">
                    <a:latin typeface="Tahoma" panose="020B0604030504040204" pitchFamily="34" charset="0"/>
                    <a:ea typeface="Tahoma" panose="020B0604030504040204" pitchFamily="34" charset="0"/>
                    <a:cs typeface="Tahoma" panose="020B0604030504040204" pitchFamily="34" charset="0"/>
                  </a:rPr>
                  <a:t>is a function of two variables </a:t>
                </a:r>
                <a14:m>
                  <m:oMath xmlns:m="http://schemas.openxmlformats.org/officeDocument/2006/math">
                    <m:r>
                      <a:rPr lang="en-US" sz="830" b="0" i="1" smtClean="0">
                        <a:latin typeface="Cambria Math" panose="02040503050406030204" pitchFamily="18" charset="0"/>
                        <a:ea typeface="Tahoma" panose="020B0604030504040204" pitchFamily="34" charset="0"/>
                        <a:cs typeface="Tahoma" panose="020B0604030504040204" pitchFamily="34" charset="0"/>
                      </a:rPr>
                      <m:t>𝑝</m:t>
                    </m:r>
                    <m:r>
                      <a:rPr lang="en-US" sz="830" b="0" i="1" smtClean="0">
                        <a:latin typeface="Cambria Math" panose="02040503050406030204" pitchFamily="18" charset="0"/>
                        <a:ea typeface="Tahoma" panose="020B0604030504040204" pitchFamily="34" charset="0"/>
                        <a:cs typeface="Tahoma" panose="020B0604030504040204" pitchFamily="34" charset="0"/>
                      </a:rPr>
                      <m:t>(</m:t>
                    </m:r>
                    <m:r>
                      <a:rPr lang="en-US" sz="830" b="0" i="1" smtClean="0">
                        <a:latin typeface="Cambria Math" panose="02040503050406030204" pitchFamily="18" charset="0"/>
                        <a:ea typeface="Tahoma" panose="020B0604030504040204" pitchFamily="34" charset="0"/>
                        <a:cs typeface="Tahoma" panose="020B0604030504040204" pitchFamily="34" charset="0"/>
                      </a:rPr>
                      <m:t>𝑥</m:t>
                    </m:r>
                    <m:r>
                      <a:rPr lang="en-US" sz="830" b="0" i="1" smtClean="0">
                        <a:latin typeface="Cambria Math" panose="02040503050406030204" pitchFamily="18" charset="0"/>
                        <a:ea typeface="Tahoma" panose="020B0604030504040204" pitchFamily="34" charset="0"/>
                        <a:cs typeface="Tahoma" panose="020B0604030504040204" pitchFamily="34" charset="0"/>
                      </a:rPr>
                      <m:t>,</m:t>
                    </m:r>
                    <m:r>
                      <a:rPr lang="en-US" sz="830" b="0" i="1" smtClean="0">
                        <a:latin typeface="Cambria Math" panose="02040503050406030204" pitchFamily="18" charset="0"/>
                        <a:ea typeface="Tahoma" panose="020B0604030504040204" pitchFamily="34" charset="0"/>
                        <a:cs typeface="Tahoma" panose="020B0604030504040204" pitchFamily="34" charset="0"/>
                      </a:rPr>
                      <m:t>𝑦</m:t>
                    </m:r>
                    <m:r>
                      <a:rPr lang="en-US" sz="83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83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30" b="1" dirty="0">
                    <a:latin typeface="Tahoma" panose="020B0604030504040204" pitchFamily="34" charset="0"/>
                    <a:ea typeface="Tahoma" panose="020B0604030504040204" pitchFamily="34" charset="0"/>
                    <a:cs typeface="Tahoma" panose="020B0604030504040204" pitchFamily="34" charset="0"/>
                  </a:rPr>
                  <a:t>N</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ormalization condition </a:t>
                </a:r>
                <a:r>
                  <a:rPr lang="en-US" sz="830" i="0" u="none" strike="noStrike" baseline="0" dirty="0">
                    <a:latin typeface="Tahoma" panose="020B0604030504040204" pitchFamily="34" charset="0"/>
                    <a:ea typeface="Tahoma" panose="020B0604030504040204" pitchFamily="34" charset="0"/>
                    <a:cs typeface="Tahoma" panose="020B0604030504040204" pitchFamily="34" charset="0"/>
                  </a:rPr>
                  <a:t>requires that the total probability is one over a joint pdf’s domain.</a:t>
                </a:r>
              </a:p>
              <a:p>
                <a:pPr marL="171450" indent="-171450">
                  <a:buFont typeface="Arial" panose="020B0604020202020204" pitchFamily="34" charset="0"/>
                  <a:buChar char="•"/>
                </a:pPr>
                <a:r>
                  <a:rPr lang="en-US" sz="830" b="1" dirty="0">
                    <a:latin typeface="Tahoma" panose="020B0604030504040204" pitchFamily="34" charset="0"/>
                    <a:ea typeface="Tahoma" panose="020B0604030504040204" pitchFamily="34" charset="0"/>
                    <a:cs typeface="Tahoma" panose="020B0604030504040204" pitchFamily="34" charset="0"/>
                  </a:rPr>
                  <a:t>Two conditions of a joint probability density function: </a:t>
                </a:r>
                <a14:m>
                  <m:oMath xmlns:m="http://schemas.openxmlformats.org/officeDocument/2006/math">
                    <m:r>
                      <a:rPr lang="en-US" sz="830" i="1" smtClean="0">
                        <a:latin typeface="Cambria Math" panose="02040503050406030204" pitchFamily="18" charset="0"/>
                        <a:ea typeface="Tahoma" panose="020B0604030504040204" pitchFamily="34" charset="0"/>
                        <a:cs typeface="Tahoma" panose="020B0604030504040204" pitchFamily="34" charset="0"/>
                      </a:rPr>
                      <m:t>𝑝</m:t>
                    </m:r>
                    <m:d>
                      <m:dPr>
                        <m:ctrlPr>
                          <a:rPr lang="en-US" sz="830" i="1">
                            <a:latin typeface="Cambria Math" panose="02040503050406030204" pitchFamily="18" charset="0"/>
                            <a:ea typeface="Tahoma" panose="020B0604030504040204" pitchFamily="34" charset="0"/>
                            <a:cs typeface="Tahoma" panose="020B0604030504040204" pitchFamily="34" charset="0"/>
                          </a:rPr>
                        </m:ctrlPr>
                      </m:dPr>
                      <m:e>
                        <m:r>
                          <a:rPr lang="en-US" sz="830" i="1">
                            <a:latin typeface="Cambria Math" panose="02040503050406030204" pitchFamily="18" charset="0"/>
                            <a:ea typeface="Tahoma" panose="020B0604030504040204" pitchFamily="34" charset="0"/>
                            <a:cs typeface="Tahoma" panose="020B0604030504040204" pitchFamily="34" charset="0"/>
                          </a:rPr>
                          <m:t>𝑥</m:t>
                        </m:r>
                        <m:r>
                          <a:rPr lang="en-US" sz="830" b="0" i="1" smtClean="0">
                            <a:latin typeface="Cambria Math" panose="02040503050406030204" pitchFamily="18" charset="0"/>
                            <a:ea typeface="Tahoma" panose="020B0604030504040204" pitchFamily="34" charset="0"/>
                            <a:cs typeface="Tahoma" panose="020B0604030504040204" pitchFamily="34" charset="0"/>
                          </a:rPr>
                          <m:t>,</m:t>
                        </m:r>
                        <m:r>
                          <a:rPr lang="en-US" sz="830" b="0" i="1" smtClean="0">
                            <a:latin typeface="Cambria Math" panose="02040503050406030204" pitchFamily="18" charset="0"/>
                            <a:ea typeface="Tahoma" panose="020B0604030504040204" pitchFamily="34" charset="0"/>
                            <a:cs typeface="Tahoma" panose="020B0604030504040204" pitchFamily="34" charset="0"/>
                          </a:rPr>
                          <m:t>𝑦</m:t>
                        </m:r>
                      </m:e>
                    </m:d>
                    <m:r>
                      <a:rPr lang="en-US" sz="830" i="1" smtClean="0">
                        <a:latin typeface="Cambria Math" panose="02040503050406030204" pitchFamily="18" charset="0"/>
                        <a:ea typeface="Tahoma" panose="020B0604030504040204" pitchFamily="34" charset="0"/>
                        <a:cs typeface="Tahoma" panose="020B0604030504040204" pitchFamily="34" charset="0"/>
                      </a:rPr>
                      <m:t>≥</m:t>
                    </m:r>
                    <m:r>
                      <a:rPr lang="en-US" sz="830" i="1">
                        <a:latin typeface="Cambria Math" panose="02040503050406030204" pitchFamily="18" charset="0"/>
                        <a:ea typeface="Tahoma" panose="020B0604030504040204" pitchFamily="34" charset="0"/>
                        <a:cs typeface="Tahoma" panose="020B0604030504040204" pitchFamily="34" charset="0"/>
                      </a:rPr>
                      <m:t>0</m:t>
                    </m:r>
                  </m:oMath>
                </a14:m>
                <a:r>
                  <a:rPr lang="en-US" sz="830" b="1" dirty="0">
                    <a:latin typeface="Tahoma" panose="020B0604030504040204" pitchFamily="34" charset="0"/>
                    <a:ea typeface="Tahoma" panose="020B0604030504040204" pitchFamily="34" charset="0"/>
                    <a:cs typeface="Tahoma" panose="020B0604030504040204" pitchFamily="34" charset="0"/>
                  </a:rPr>
                  <a:t> </a:t>
                </a:r>
                <a:r>
                  <a:rPr lang="en-US" sz="830" dirty="0">
                    <a:latin typeface="Tahoma" panose="020B0604030504040204" pitchFamily="34" charset="0"/>
                    <a:ea typeface="Tahoma" panose="020B0604030504040204" pitchFamily="34" charset="0"/>
                    <a:cs typeface="Tahoma" panose="020B0604030504040204" pitchFamily="34" charset="0"/>
                  </a:rPr>
                  <a:t>and </a:t>
                </a:r>
                <a14:m>
                  <m:oMath xmlns:m="http://schemas.openxmlformats.org/officeDocument/2006/math">
                    <m:r>
                      <a:rPr lang="en-US" sz="830" i="1">
                        <a:latin typeface="Cambria Math" panose="02040503050406030204" pitchFamily="18" charset="0"/>
                        <a:ea typeface="Tahoma" panose="020B0604030504040204" pitchFamily="34" charset="0"/>
                        <a:cs typeface="Tahoma" panose="020B0604030504040204" pitchFamily="34" charset="0"/>
                      </a:rPr>
                      <m:t>𝑝</m:t>
                    </m:r>
                    <m:d>
                      <m:dPr>
                        <m:ctrlPr>
                          <a:rPr lang="en-US" sz="830" i="1">
                            <a:latin typeface="Cambria Math" panose="02040503050406030204" pitchFamily="18" charset="0"/>
                            <a:ea typeface="Tahoma" panose="020B0604030504040204" pitchFamily="34" charset="0"/>
                            <a:cs typeface="Tahoma" panose="020B0604030504040204" pitchFamily="34" charset="0"/>
                          </a:rPr>
                        </m:ctrlPr>
                      </m:dPr>
                      <m:e>
                        <m:r>
                          <a:rPr lang="en-US" sz="830" i="1">
                            <a:latin typeface="Cambria Math" panose="02040503050406030204" pitchFamily="18" charset="0"/>
                            <a:ea typeface="Tahoma" panose="020B0604030504040204" pitchFamily="34" charset="0"/>
                            <a:cs typeface="Tahoma" panose="020B0604030504040204" pitchFamily="34" charset="0"/>
                          </a:rPr>
                          <m:t>𝑥</m:t>
                        </m:r>
                      </m:e>
                    </m:d>
                  </m:oMath>
                </a14:m>
                <a:r>
                  <a:rPr lang="en-US" sz="830" dirty="0">
                    <a:latin typeface="Tahoma" panose="020B0604030504040204" pitchFamily="34" charset="0"/>
                    <a:ea typeface="Tahoma" panose="020B0604030504040204" pitchFamily="34" charset="0"/>
                    <a:cs typeface="Tahoma" panose="020B0604030504040204" pitchFamily="34" charset="0"/>
                  </a:rPr>
                  <a:t> satisfies </a:t>
                </a:r>
                <a14:m>
                  <m:oMath xmlns:m="http://schemas.openxmlformats.org/officeDocument/2006/math">
                    <m:nary>
                      <m:naryPr>
                        <m:chr m:val="∬"/>
                        <m:limLoc m:val="undOvr"/>
                        <m:ctrlPr>
                          <a:rPr lang="en-US" sz="830" i="1" dirty="0" smtClean="0">
                            <a:latin typeface="Cambria Math" panose="02040503050406030204" pitchFamily="18" charset="0"/>
                          </a:rPr>
                        </m:ctrlPr>
                      </m:naryPr>
                      <m:sub>
                        <m:r>
                          <a:rPr lang="en-US" sz="830" i="0" dirty="0">
                            <a:latin typeface="Cambria Math" panose="02040503050406030204" pitchFamily="18" charset="0"/>
                          </a:rPr>
                          <m:t>−∞−∞</m:t>
                        </m:r>
                      </m:sub>
                      <m:sup>
                        <m:r>
                          <a:rPr lang="en-US" sz="830" i="0" dirty="0">
                            <a:latin typeface="Cambria Math" panose="02040503050406030204" pitchFamily="18" charset="0"/>
                          </a:rPr>
                          <m:t>∞</m:t>
                        </m:r>
                        <m:r>
                          <a:rPr lang="en-US" sz="830" b="0" i="0" dirty="0" smtClean="0">
                            <a:latin typeface="Cambria Math" panose="02040503050406030204" pitchFamily="18" charset="0"/>
                          </a:rPr>
                          <m:t>  </m:t>
                        </m:r>
                        <m:r>
                          <a:rPr lang="en-US" sz="830" i="0" dirty="0">
                            <a:latin typeface="Cambria Math" panose="02040503050406030204" pitchFamily="18" charset="0"/>
                          </a:rPr>
                          <m:t>∞</m:t>
                        </m:r>
                      </m:sup>
                      <m:e>
                        <m:r>
                          <a:rPr lang="en-US" sz="830" i="1" dirty="0">
                            <a:latin typeface="Cambria Math" panose="02040503050406030204" pitchFamily="18" charset="0"/>
                            <a:ea typeface="Tahoma" panose="020B0604030504040204" pitchFamily="34" charset="0"/>
                            <a:cs typeface="Tahoma" panose="020B0604030504040204" pitchFamily="34" charset="0"/>
                          </a:rPr>
                          <m:t>𝑝</m:t>
                        </m:r>
                        <m:d>
                          <m:dPr>
                            <m:ctrlPr>
                              <a:rPr lang="en-US" sz="830" i="1" dirty="0">
                                <a:latin typeface="Cambria Math" panose="02040503050406030204" pitchFamily="18" charset="0"/>
                                <a:ea typeface="Tahoma" panose="020B0604030504040204" pitchFamily="34" charset="0"/>
                                <a:cs typeface="Tahoma" panose="020B0604030504040204" pitchFamily="34" charset="0"/>
                              </a:rPr>
                            </m:ctrlPr>
                          </m:dPr>
                          <m:e>
                            <m:r>
                              <a:rPr lang="en-US" sz="830" i="1" dirty="0">
                                <a:latin typeface="Cambria Math" panose="02040503050406030204" pitchFamily="18" charset="0"/>
                                <a:ea typeface="Tahoma" panose="020B0604030504040204" pitchFamily="34" charset="0"/>
                                <a:cs typeface="Tahoma" panose="020B0604030504040204" pitchFamily="34" charset="0"/>
                              </a:rPr>
                              <m:t>𝑥</m:t>
                            </m:r>
                            <m:r>
                              <a:rPr lang="en-US" sz="830" i="1" dirty="0">
                                <a:latin typeface="Cambria Math" panose="02040503050406030204" pitchFamily="18" charset="0"/>
                                <a:ea typeface="Tahoma" panose="020B0604030504040204" pitchFamily="34" charset="0"/>
                                <a:cs typeface="Tahoma" panose="020B0604030504040204" pitchFamily="34" charset="0"/>
                              </a:rPr>
                              <m:t>,</m:t>
                            </m:r>
                            <m:r>
                              <a:rPr lang="en-US" sz="830" i="1" dirty="0">
                                <a:latin typeface="Cambria Math" panose="02040503050406030204" pitchFamily="18" charset="0"/>
                                <a:ea typeface="Tahoma" panose="020B0604030504040204" pitchFamily="34" charset="0"/>
                                <a:cs typeface="Tahoma" panose="020B0604030504040204" pitchFamily="34" charset="0"/>
                              </a:rPr>
                              <m:t>𝑦</m:t>
                            </m:r>
                          </m:e>
                        </m:d>
                        <m:r>
                          <a:rPr lang="en-US" sz="830" b="0" i="1" dirty="0" smtClean="0">
                            <a:latin typeface="Cambria Math" panose="02040503050406030204" pitchFamily="18" charset="0"/>
                            <a:ea typeface="Tahoma" panose="020B0604030504040204" pitchFamily="34" charset="0"/>
                            <a:cs typeface="Tahoma" panose="020B0604030504040204" pitchFamily="34" charset="0"/>
                          </a:rPr>
                          <m:t> </m:t>
                        </m:r>
                        <m:r>
                          <a:rPr lang="en-US" sz="830" b="0" i="1" dirty="0" smtClean="0">
                            <a:latin typeface="Cambria Math" panose="02040503050406030204" pitchFamily="18" charset="0"/>
                            <a:ea typeface="Tahoma" panose="020B0604030504040204" pitchFamily="34" charset="0"/>
                            <a:cs typeface="Tahoma" panose="020B0604030504040204" pitchFamily="34" charset="0"/>
                          </a:rPr>
                          <m:t>𝑑𝑦</m:t>
                        </m:r>
                        <m:r>
                          <a:rPr lang="en-US" sz="830" b="0" i="1" dirty="0" smtClean="0">
                            <a:latin typeface="Cambria Math" panose="02040503050406030204" pitchFamily="18" charset="0"/>
                            <a:ea typeface="Tahoma" panose="020B0604030504040204" pitchFamily="34" charset="0"/>
                            <a:cs typeface="Tahoma" panose="020B0604030504040204" pitchFamily="34" charset="0"/>
                          </a:rPr>
                          <m:t> </m:t>
                        </m:r>
                        <m:r>
                          <a:rPr lang="en-US" sz="830" b="0" i="1" dirty="0" smtClean="0">
                            <a:latin typeface="Cambria Math" panose="02040503050406030204" pitchFamily="18" charset="0"/>
                            <a:ea typeface="Tahoma" panose="020B0604030504040204" pitchFamily="34" charset="0"/>
                            <a:cs typeface="Tahoma" panose="020B0604030504040204" pitchFamily="34" charset="0"/>
                          </a:rPr>
                          <m:t>𝑑𝑥</m:t>
                        </m:r>
                      </m:e>
                    </m:nary>
                  </m:oMath>
                </a14:m>
                <a:endParaRPr lang="en-US" sz="83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830" b="1"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67A08CF4-1297-4A07-B4C4-D47A8FF36035}"/>
                  </a:ext>
                </a:extLst>
              </p:cNvPr>
              <p:cNvSpPr txBox="1">
                <a:spLocks noRot="1" noChangeAspect="1" noMove="1" noResize="1" noEditPoints="1" noAdjustHandles="1" noChangeArrowheads="1" noChangeShapeType="1" noTextEdit="1"/>
              </p:cNvSpPr>
              <p:nvPr/>
            </p:nvSpPr>
            <p:spPr>
              <a:xfrm>
                <a:off x="2123200" y="361099"/>
                <a:ext cx="2362200" cy="3163045"/>
              </a:xfrm>
              <a:prstGeom prst="rect">
                <a:avLst/>
              </a:prstGeom>
              <a:blipFill>
                <a:blip r:embed="rId3"/>
                <a:stretch>
                  <a:fillRect b="-4046"/>
                </a:stretch>
              </a:blipFill>
            </p:spPr>
            <p:txBody>
              <a:bodyPr/>
              <a:lstStyle/>
              <a:p>
                <a:r>
                  <a:rPr lang="en-US">
                    <a:noFill/>
                  </a:rPr>
                  <a:t> </a:t>
                </a:r>
              </a:p>
            </p:txBody>
          </p:sp>
        </mc:Fallback>
      </mc:AlternateContent>
      <p:pic>
        <p:nvPicPr>
          <p:cNvPr id="17" name="Picture 2" descr="Basics of Probability for Data Science explained with examples">
            <a:extLst>
              <a:ext uri="{FF2B5EF4-FFF2-40B4-BE49-F238E27FC236}">
                <a16:creationId xmlns:a16="http://schemas.microsoft.com/office/drawing/2014/main" id="{469A2824-997A-404F-8A9F-1451A183ED0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0594" y="89240"/>
            <a:ext cx="377171" cy="24170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AB3D367-A00F-47F2-BD9B-F15B0D2F0D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318" y="2350998"/>
            <a:ext cx="613062" cy="89206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4644739B-4179-4A67-A58F-092DACDB6D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0594" y="2348831"/>
            <a:ext cx="606255" cy="88215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925BFCBA-8004-4233-94A1-58FDAAE0623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436" y="2351631"/>
            <a:ext cx="613063" cy="8920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A010369-198F-4B0B-A685-0441F1C79698}"/>
              </a:ext>
            </a:extLst>
          </p:cNvPr>
          <p:cNvPicPr>
            <a:picLocks noChangeAspect="1"/>
          </p:cNvPicPr>
          <p:nvPr/>
        </p:nvPicPr>
        <p:blipFill>
          <a:blip r:embed="rId8"/>
          <a:stretch>
            <a:fillRect/>
          </a:stretch>
        </p:blipFill>
        <p:spPr>
          <a:xfrm>
            <a:off x="223895" y="409746"/>
            <a:ext cx="1735083" cy="1020850"/>
          </a:xfrm>
          <a:prstGeom prst="rect">
            <a:avLst/>
          </a:prstGeom>
        </p:spPr>
      </p:pic>
      <p:pic>
        <p:nvPicPr>
          <p:cNvPr id="1058" name="Picture 34" descr="Wheel Of Fortune Clipart | Clipart Panda - Free Clipart Images">
            <a:extLst>
              <a:ext uri="{FF2B5EF4-FFF2-40B4-BE49-F238E27FC236}">
                <a16:creationId xmlns:a16="http://schemas.microsoft.com/office/drawing/2014/main" id="{9020D5C2-9257-40EA-97A0-53286FD024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0851" y="1395828"/>
            <a:ext cx="870249" cy="87184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B512B6FB-AFCB-4A4B-81E0-80E75697FF2D}"/>
              </a:ext>
            </a:extLst>
          </p:cNvPr>
          <p:cNvCxnSpPr>
            <a:cxnSpLocks/>
          </p:cNvCxnSpPr>
          <p:nvPr/>
        </p:nvCxnSpPr>
        <p:spPr>
          <a:xfrm flipH="1" flipV="1">
            <a:off x="1432351" y="1422738"/>
            <a:ext cx="110701" cy="425045"/>
          </a:xfrm>
          <a:prstGeom prst="straightConnector1">
            <a:avLst/>
          </a:prstGeom>
          <a:ln w="19050">
            <a:tailEnd type="triangle"/>
          </a:ln>
        </p:spPr>
        <p:style>
          <a:lnRef idx="3">
            <a:schemeClr val="accent6"/>
          </a:lnRef>
          <a:fillRef idx="0">
            <a:schemeClr val="accent6"/>
          </a:fillRef>
          <a:effectRef idx="2">
            <a:schemeClr val="accent6"/>
          </a:effectRef>
          <a:fontRef idx="minor">
            <a:schemeClr val="tx1"/>
          </a:fontRef>
        </p:style>
      </p:cxnSp>
      <p:pic>
        <p:nvPicPr>
          <p:cNvPr id="56" name="Picture 55">
            <a:extLst>
              <a:ext uri="{FF2B5EF4-FFF2-40B4-BE49-F238E27FC236}">
                <a16:creationId xmlns:a16="http://schemas.microsoft.com/office/drawing/2014/main" id="{2E4336A6-FB44-45CB-8D28-0B5484F20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55" y="1390675"/>
            <a:ext cx="889299" cy="882156"/>
          </a:xfrm>
          <a:prstGeom prst="rect">
            <a:avLst/>
          </a:prstGeom>
        </p:spPr>
      </p:pic>
    </p:spTree>
    <p:extLst>
      <p:ext uri="{BB962C8B-B14F-4D97-AF65-F5344CB8AC3E}">
        <p14:creationId xmlns:p14="http://schemas.microsoft.com/office/powerpoint/2010/main" val="4046898669"/>
      </p:ext>
    </p:extLst>
  </p:cSld>
  <p:clrMapOvr>
    <a:masterClrMapping/>
  </p:clrMapOvr>
  <p:transition>
    <p:cut/>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168</a:t>
            </a:fld>
            <a:r>
              <a:rPr spc="-55" dirty="0"/>
              <a:t> </a:t>
            </a:r>
            <a:r>
              <a:rPr spc="35" dirty="0"/>
              <a:t>/</a:t>
            </a:r>
            <a:r>
              <a:rPr spc="-15" dirty="0"/>
              <a:t> </a:t>
            </a:r>
            <a:r>
              <a:rPr lang="en-US" spc="-55" dirty="0"/>
              <a:t>11</a:t>
            </a:r>
            <a:endParaRPr spc="-55" dirty="0"/>
          </a:p>
        </p:txBody>
      </p:sp>
      <p:sp>
        <p:nvSpPr>
          <p:cNvPr id="36" name="object 5">
            <a:extLst>
              <a:ext uri="{FF2B5EF4-FFF2-40B4-BE49-F238E27FC236}">
                <a16:creationId xmlns:a16="http://schemas.microsoft.com/office/drawing/2014/main" id="{7D7E3030-EF6A-48BF-A409-A23353D8DCAE}"/>
              </a:ext>
            </a:extLst>
          </p:cNvPr>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Probability Theory (example 1) </a:t>
            </a:r>
            <a:endParaRPr lang="en-US" sz="1400" dirty="0">
              <a:latin typeface="Tahoma"/>
              <a:cs typeface="Tahoma"/>
            </a:endParaRPr>
          </a:p>
        </p:txBody>
      </p:sp>
      <p:pic>
        <p:nvPicPr>
          <p:cNvPr id="15" name="Picture 14">
            <a:extLst>
              <a:ext uri="{FF2B5EF4-FFF2-40B4-BE49-F238E27FC236}">
                <a16:creationId xmlns:a16="http://schemas.microsoft.com/office/drawing/2014/main" id="{2D6DDE7E-7FD8-4448-AB47-0540379B3FF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275" y="429911"/>
            <a:ext cx="2825143" cy="128000"/>
          </a:xfrm>
          <a:prstGeom prst="rect">
            <a:avLst/>
          </a:prstGeom>
        </p:spPr>
      </p:pic>
      <p:pic>
        <p:nvPicPr>
          <p:cNvPr id="22" name="Picture 21">
            <a:extLst>
              <a:ext uri="{FF2B5EF4-FFF2-40B4-BE49-F238E27FC236}">
                <a16:creationId xmlns:a16="http://schemas.microsoft.com/office/drawing/2014/main" id="{ABEB226C-66E4-462D-9CCA-CB950818EE5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767" y="951688"/>
            <a:ext cx="3318095" cy="131810"/>
          </a:xfrm>
          <a:prstGeom prst="rect">
            <a:avLst/>
          </a:prstGeom>
        </p:spPr>
      </p:pic>
      <p:pic>
        <p:nvPicPr>
          <p:cNvPr id="38" name="Picture 37">
            <a:extLst>
              <a:ext uri="{FF2B5EF4-FFF2-40B4-BE49-F238E27FC236}">
                <a16:creationId xmlns:a16="http://schemas.microsoft.com/office/drawing/2014/main" id="{774B347F-1A0C-4982-9C85-2E999E7BD02C}"/>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09722" y="577282"/>
            <a:ext cx="2788571" cy="304000"/>
          </a:xfrm>
          <a:prstGeom prst="rect">
            <a:avLst/>
          </a:prstGeom>
        </p:spPr>
      </p:pic>
      <p:pic>
        <p:nvPicPr>
          <p:cNvPr id="39" name="Picture 38">
            <a:extLst>
              <a:ext uri="{FF2B5EF4-FFF2-40B4-BE49-F238E27FC236}">
                <a16:creationId xmlns:a16="http://schemas.microsoft.com/office/drawing/2014/main" id="{16C8A235-94DD-49C6-8A0E-77830E0D8963}"/>
              </a:ext>
            </a:extLst>
          </p:cNvPr>
          <p:cNvPicPr>
            <a:picLocks noChangeAspect="1"/>
          </p:cNvPicPr>
          <p:nvPr/>
        </p:nvPicPr>
        <p:blipFill>
          <a:blip r:embed="rId9"/>
          <a:stretch>
            <a:fillRect/>
          </a:stretch>
        </p:blipFill>
        <p:spPr>
          <a:xfrm>
            <a:off x="3752850" y="390290"/>
            <a:ext cx="811992" cy="691234"/>
          </a:xfrm>
          <a:prstGeom prst="rect">
            <a:avLst/>
          </a:prstGeom>
        </p:spPr>
      </p:pic>
    </p:spTree>
    <p:extLst>
      <p:ext uri="{BB962C8B-B14F-4D97-AF65-F5344CB8AC3E}">
        <p14:creationId xmlns:p14="http://schemas.microsoft.com/office/powerpoint/2010/main" val="2551728885"/>
      </p:ext>
    </p:extLst>
  </p:cSld>
  <p:clrMapOvr>
    <a:masterClrMapping/>
  </p:clrMapOvr>
  <p:transition>
    <p:cut/>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169</a:t>
            </a:fld>
            <a:r>
              <a:rPr spc="-55" dirty="0"/>
              <a:t> </a:t>
            </a:r>
            <a:r>
              <a:rPr spc="35" dirty="0"/>
              <a:t>/</a:t>
            </a:r>
            <a:r>
              <a:rPr spc="-15" dirty="0"/>
              <a:t> </a:t>
            </a:r>
            <a:r>
              <a:rPr lang="en-US" spc="-55" dirty="0"/>
              <a:t>11</a:t>
            </a:r>
            <a:endParaRPr spc="-55" dirty="0"/>
          </a:p>
        </p:txBody>
      </p:sp>
      <p:sp>
        <p:nvSpPr>
          <p:cNvPr id="36" name="object 5">
            <a:extLst>
              <a:ext uri="{FF2B5EF4-FFF2-40B4-BE49-F238E27FC236}">
                <a16:creationId xmlns:a16="http://schemas.microsoft.com/office/drawing/2014/main" id="{7D7E3030-EF6A-48BF-A409-A23353D8DCAE}"/>
              </a:ext>
            </a:extLst>
          </p:cNvPr>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Probability Theory (example 1) </a:t>
            </a:r>
            <a:endParaRPr lang="en-US" sz="1400" dirty="0">
              <a:latin typeface="Tahoma"/>
              <a:cs typeface="Tahoma"/>
            </a:endParaRPr>
          </a:p>
        </p:txBody>
      </p:sp>
      <p:pic>
        <p:nvPicPr>
          <p:cNvPr id="15" name="Picture 14">
            <a:extLst>
              <a:ext uri="{FF2B5EF4-FFF2-40B4-BE49-F238E27FC236}">
                <a16:creationId xmlns:a16="http://schemas.microsoft.com/office/drawing/2014/main" id="{2D6DDE7E-7FD8-4448-AB47-0540379B3FFB}"/>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275" y="429911"/>
            <a:ext cx="2825143" cy="128000"/>
          </a:xfrm>
          <a:prstGeom prst="rect">
            <a:avLst/>
          </a:prstGeom>
        </p:spPr>
      </p:pic>
      <p:pic>
        <p:nvPicPr>
          <p:cNvPr id="31" name="Picture 30">
            <a:extLst>
              <a:ext uri="{FF2B5EF4-FFF2-40B4-BE49-F238E27FC236}">
                <a16:creationId xmlns:a16="http://schemas.microsoft.com/office/drawing/2014/main" id="{69674B78-9185-424C-9965-8F2407F32A9F}"/>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09722" y="577282"/>
            <a:ext cx="2788571" cy="304000"/>
          </a:xfrm>
          <a:prstGeom prst="rect">
            <a:avLst/>
          </a:prstGeom>
        </p:spPr>
      </p:pic>
      <p:pic>
        <p:nvPicPr>
          <p:cNvPr id="22" name="Picture 21">
            <a:extLst>
              <a:ext uri="{FF2B5EF4-FFF2-40B4-BE49-F238E27FC236}">
                <a16:creationId xmlns:a16="http://schemas.microsoft.com/office/drawing/2014/main" id="{ABEB226C-66E4-462D-9CCA-CB950818EE5D}"/>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2767" y="951688"/>
            <a:ext cx="3318095" cy="131810"/>
          </a:xfrm>
          <a:prstGeom prst="rect">
            <a:avLst/>
          </a:prstGeom>
        </p:spPr>
      </p:pic>
      <p:pic>
        <p:nvPicPr>
          <p:cNvPr id="27" name="Picture 26">
            <a:extLst>
              <a:ext uri="{FF2B5EF4-FFF2-40B4-BE49-F238E27FC236}">
                <a16:creationId xmlns:a16="http://schemas.microsoft.com/office/drawing/2014/main" id="{222E0952-3D41-426E-A4C4-D807EF2A7D5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2788" y="1126752"/>
            <a:ext cx="4165333" cy="126476"/>
          </a:xfrm>
          <a:prstGeom prst="rect">
            <a:avLst/>
          </a:prstGeom>
        </p:spPr>
      </p:pic>
      <p:pic>
        <p:nvPicPr>
          <p:cNvPr id="29" name="Picture 28">
            <a:extLst>
              <a:ext uri="{FF2B5EF4-FFF2-40B4-BE49-F238E27FC236}">
                <a16:creationId xmlns:a16="http://schemas.microsoft.com/office/drawing/2014/main" id="{0DDCF9ED-A825-4C45-96A1-24FB44E3D79B}"/>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54495" y="1402694"/>
            <a:ext cx="4073905" cy="642286"/>
          </a:xfrm>
          <a:prstGeom prst="rect">
            <a:avLst/>
          </a:prstGeom>
        </p:spPr>
      </p:pic>
      <p:pic>
        <p:nvPicPr>
          <p:cNvPr id="33" name="Picture 32">
            <a:extLst>
              <a:ext uri="{FF2B5EF4-FFF2-40B4-BE49-F238E27FC236}">
                <a16:creationId xmlns:a16="http://schemas.microsoft.com/office/drawing/2014/main" id="{322D6A98-2204-4328-B946-D4EF6E4CC7A7}"/>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7704" y="2045108"/>
            <a:ext cx="2054095" cy="163048"/>
          </a:xfrm>
          <a:prstGeom prst="rect">
            <a:avLst/>
          </a:prstGeom>
        </p:spPr>
      </p:pic>
      <p:pic>
        <p:nvPicPr>
          <p:cNvPr id="42" name="Picture 41">
            <a:extLst>
              <a:ext uri="{FF2B5EF4-FFF2-40B4-BE49-F238E27FC236}">
                <a16:creationId xmlns:a16="http://schemas.microsoft.com/office/drawing/2014/main" id="{CCFA2406-0974-43F0-8910-0C56AC859800}"/>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2767" y="2236330"/>
            <a:ext cx="3526095" cy="126476"/>
          </a:xfrm>
          <a:prstGeom prst="rect">
            <a:avLst/>
          </a:prstGeom>
        </p:spPr>
      </p:pic>
      <p:pic>
        <p:nvPicPr>
          <p:cNvPr id="44" name="Picture 43">
            <a:extLst>
              <a:ext uri="{FF2B5EF4-FFF2-40B4-BE49-F238E27FC236}">
                <a16:creationId xmlns:a16="http://schemas.microsoft.com/office/drawing/2014/main" id="{539F383A-0022-4A48-8A21-A67C632437F0}"/>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2767" y="2372536"/>
            <a:ext cx="3826286" cy="958476"/>
          </a:xfrm>
          <a:prstGeom prst="rect">
            <a:avLst/>
          </a:prstGeom>
        </p:spPr>
      </p:pic>
      <p:pic>
        <p:nvPicPr>
          <p:cNvPr id="46" name="Picture 45">
            <a:extLst>
              <a:ext uri="{FF2B5EF4-FFF2-40B4-BE49-F238E27FC236}">
                <a16:creationId xmlns:a16="http://schemas.microsoft.com/office/drawing/2014/main" id="{D39528D9-5128-42FB-81C5-8FD9C839C7DD}"/>
              </a:ext>
            </a:extLst>
          </p:cNvPr>
          <p:cNvPicPr>
            <a:picLocks noChangeAspect="1"/>
          </p:cNvPicPr>
          <p:nvPr/>
        </p:nvPicPr>
        <p:blipFill>
          <a:blip r:embed="rId20"/>
          <a:stretch>
            <a:fillRect/>
          </a:stretch>
        </p:blipFill>
        <p:spPr>
          <a:xfrm>
            <a:off x="3752850" y="390290"/>
            <a:ext cx="811992" cy="691234"/>
          </a:xfrm>
          <a:prstGeom prst="rect">
            <a:avLst/>
          </a:prstGeom>
        </p:spPr>
      </p:pic>
      <p:pic>
        <p:nvPicPr>
          <p:cNvPr id="50" name="Picture 49">
            <a:extLst>
              <a:ext uri="{FF2B5EF4-FFF2-40B4-BE49-F238E27FC236}">
                <a16:creationId xmlns:a16="http://schemas.microsoft.com/office/drawing/2014/main" id="{E1BAC6BE-407E-4E84-A95C-FEEA106CBD28}"/>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216962" y="3093472"/>
            <a:ext cx="1860571" cy="156952"/>
          </a:xfrm>
          <a:prstGeom prst="rect">
            <a:avLst/>
          </a:prstGeom>
        </p:spPr>
      </p:pic>
    </p:spTree>
    <p:extLst>
      <p:ext uri="{BB962C8B-B14F-4D97-AF65-F5344CB8AC3E}">
        <p14:creationId xmlns:p14="http://schemas.microsoft.com/office/powerpoint/2010/main" val="656109083"/>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1-Sheet Hyperboloids: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17</a:t>
            </a:fld>
            <a:r>
              <a:rPr spc="-55" dirty="0"/>
              <a:t> </a:t>
            </a:r>
            <a:r>
              <a:rPr spc="35" dirty="0"/>
              <a:t>/</a:t>
            </a:r>
            <a:endParaRPr spc="-55" dirty="0"/>
          </a:p>
        </p:txBody>
      </p:sp>
      <p:pic>
        <p:nvPicPr>
          <p:cNvPr id="21" name="Picture 20">
            <a:extLst>
              <a:ext uri="{FF2B5EF4-FFF2-40B4-BE49-F238E27FC236}">
                <a16:creationId xmlns:a16="http://schemas.microsoft.com/office/drawing/2014/main" id="{FB9CE6E6-BEFE-4875-B0FE-B1563BC345C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000250" y="970857"/>
            <a:ext cx="2323041" cy="1801368"/>
          </a:xfrm>
          <a:prstGeom prst="rect">
            <a:avLst/>
          </a:prstGeom>
        </p:spPr>
      </p:pic>
      <p:pic>
        <p:nvPicPr>
          <p:cNvPr id="3074" name="Picture 2" descr="This graph has a standard 3D coordinate system.  The positive z-axis is straight up, the positive x-axis moves off to the left and slightly downward and positive y-axis move off the right and slightly downward.  This look like an hour glass that is centered on the z-axis.  The middle portion narrows down but not to a point (so there is always empty space in the interior of the object) and the narrowest point is at the origin.  If looked at from the front each side would look like a parabola opening away from the z-axis.">
            <a:extLst>
              <a:ext uri="{FF2B5EF4-FFF2-40B4-BE49-F238E27FC236}">
                <a16:creationId xmlns:a16="http://schemas.microsoft.com/office/drawing/2014/main" id="{4CA1085C-A0B1-460B-9DE8-0EAECEE71C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66" y="710019"/>
            <a:ext cx="1826615" cy="2205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170</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F6586A-F372-4603-B39E-02599DF42AEB}"/>
                  </a:ext>
                </a:extLst>
              </p:cNvPr>
              <p:cNvSpPr txBox="1"/>
              <p:nvPr/>
            </p:nvSpPr>
            <p:spPr>
              <a:xfrm>
                <a:off x="1590713" y="399527"/>
                <a:ext cx="2962476" cy="1947200"/>
              </a:xfrm>
              <a:prstGeom prst="rect">
                <a:avLst/>
              </a:prstGeom>
              <a:noFill/>
            </p:spPr>
            <p:txBody>
              <a:bodyPr wrap="square" rtlCol="0">
                <a:spAutoFit/>
              </a:bodyPr>
              <a:lstStyle/>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 </a:t>
                </a:r>
                <a:r>
                  <a:rPr lang="en-US" sz="1000" b="1" i="1" u="none" strike="noStrike" baseline="0" dirty="0">
                    <a:latin typeface="Tahoma" panose="020B0604030504040204" pitchFamily="34" charset="0"/>
                    <a:ea typeface="Tahoma" panose="020B0604030504040204" pitchFamily="34" charset="0"/>
                    <a:cs typeface="Tahoma" panose="020B0604030504040204" pitchFamily="34" charset="0"/>
                  </a:rPr>
                  <a:t>vector field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assigns a vector to each point in a domain</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a:t>
                </a:r>
                <a:r>
                  <a:rPr lang="en-US" sz="1000" b="1" dirty="0">
                    <a:latin typeface="Tahoma" panose="020B0604030504040204" pitchFamily="34" charset="0"/>
                    <a:ea typeface="Tahoma" panose="020B0604030504040204" pitchFamily="34" charset="0"/>
                    <a:cs typeface="Tahoma" panose="020B0604030504040204" pitchFamily="34" charset="0"/>
                  </a:rPr>
                  <a:t>vector field </a:t>
                </a:r>
                <a:r>
                  <a:rPr lang="en-US" sz="1000" dirty="0">
                    <a:latin typeface="Tahoma" panose="020B0604030504040204" pitchFamily="34" charset="0"/>
                    <a:ea typeface="Tahoma" panose="020B0604030504040204" pitchFamily="34" charset="0"/>
                    <a:cs typeface="Tahoma" panose="020B0604030504040204" pitchFamily="34" charset="0"/>
                  </a:rPr>
                  <a:t>can represent velocities or quantities such as winds, currents, fields, or fluid flows</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vector field can be two or three dimensional (or more!)</a:t>
                </a:r>
              </a:p>
              <a:p>
                <a:pPr marL="742950" lvl="1" indent="-2857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𝐹</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r>
                      <a:rPr lang="en-US" sz="10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bPr>
                      <m:e>
                        <m:r>
                          <a:rPr lang="en-US" sz="1000" b="0" i="1" smtClean="0">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1</m:t>
                        </m:r>
                      </m:sub>
                    </m:sSub>
                    <m:r>
                      <a:rPr lang="en-US" sz="1000" b="0" i="1" smtClean="0">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b="0" i="1" smtClean="0">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𝑖</m:t>
                        </m:r>
                      </m:e>
                    </m:acc>
                    <m:r>
                      <a:rPr lang="en-US" sz="10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i="1">
                            <a:latin typeface="Cambria Math" panose="02040503050406030204" pitchFamily="18" charset="0"/>
                            <a:ea typeface="Tahoma" panose="020B0604030504040204" pitchFamily="34" charset="0"/>
                            <a:cs typeface="Tahoma" panose="020B0604030504040204" pitchFamily="34" charset="0"/>
                          </a:rPr>
                        </m:ctrlPr>
                      </m:sSubPr>
                      <m:e>
                        <m:r>
                          <a:rPr lang="en-US" sz="1000" i="1">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2</m:t>
                        </m:r>
                      </m:sub>
                    </m:sSub>
                    <m:r>
                      <a:rPr lang="en-US" sz="1000" i="1">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i="1">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𝑗</m:t>
                        </m:r>
                      </m:e>
                    </m:acc>
                    <m:r>
                      <a:rPr lang="en-US" sz="1000" i="1">
                        <a:latin typeface="Cambria Math" panose="02040503050406030204" pitchFamily="18" charset="0"/>
                        <a:ea typeface="Tahoma" panose="020B0604030504040204" pitchFamily="34" charset="0"/>
                        <a:cs typeface="Tahoma" panose="020B0604030504040204" pitchFamily="34" charset="0"/>
                      </a:rPr>
                      <m:t>+</m:t>
                    </m:r>
                    <m:sSub>
                      <m:sSubPr>
                        <m:ctrlPr>
                          <a:rPr lang="en-US" sz="1000" i="1">
                            <a:latin typeface="Cambria Math" panose="02040503050406030204" pitchFamily="18" charset="0"/>
                            <a:ea typeface="Tahoma" panose="020B0604030504040204" pitchFamily="34" charset="0"/>
                            <a:cs typeface="Tahoma" panose="020B0604030504040204" pitchFamily="34" charset="0"/>
                          </a:rPr>
                        </m:ctrlPr>
                      </m:sSubPr>
                      <m:e>
                        <m:r>
                          <a:rPr lang="en-US" sz="1000" i="1">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3</m:t>
                        </m:r>
                      </m:sub>
                    </m:sSub>
                    <m:r>
                      <a:rPr lang="en-US" sz="1000" i="1">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i="1">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𝑘</m:t>
                        </m:r>
                      </m:e>
                    </m:acc>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𝐹</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bPr>
                      <m:e>
                        <m:r>
                          <a:rPr lang="en-US" sz="1000" b="0" i="1" smtClean="0">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1</m:t>
                        </m:r>
                      </m:sub>
                    </m:sSub>
                    <m:r>
                      <a:rPr lang="en-US" sz="1000" b="0" i="1" smtClean="0">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b="0" i="1" smtClean="0">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𝑖</m:t>
                        </m:r>
                      </m:e>
                    </m:acc>
                    <m:r>
                      <a:rPr lang="en-US" sz="10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i="1">
                            <a:latin typeface="Cambria Math" panose="02040503050406030204" pitchFamily="18" charset="0"/>
                            <a:ea typeface="Tahoma" panose="020B0604030504040204" pitchFamily="34" charset="0"/>
                            <a:cs typeface="Tahoma" panose="020B0604030504040204" pitchFamily="34" charset="0"/>
                          </a:rPr>
                        </m:ctrlPr>
                      </m:sSubPr>
                      <m:e>
                        <m:r>
                          <a:rPr lang="en-US" sz="1000" i="1">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2</m:t>
                        </m:r>
                      </m:sub>
                    </m:sSub>
                    <m:r>
                      <a:rPr lang="en-US" sz="1000" i="1">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i="1">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𝑗</m:t>
                        </m:r>
                      </m:e>
                    </m:acc>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unit vector field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is a vector field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F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such that </a:t>
                </a:r>
                <a:r>
                  <a:rPr lang="en-US" sz="1000" i="0" u="none" strike="noStrike" baseline="0" dirty="0">
                    <a:latin typeface="Tahoma" panose="020B0604030504040204" pitchFamily="34" charset="0"/>
                    <a:ea typeface="Tahoma" panose="020B0604030504040204" pitchFamily="34" charset="0"/>
                    <a:cs typeface="Tahoma" panose="020B0604030504040204" pitchFamily="34" charset="0"/>
                  </a:rPr>
                  <a:t>∥F(P)∥ = 1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for all points P.</a:t>
                </a:r>
                <a:endParaRPr lang="en-US" sz="1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1590713" y="399527"/>
                <a:ext cx="2962476" cy="1947200"/>
              </a:xfrm>
              <a:prstGeom prst="rect">
                <a:avLst/>
              </a:prstGeom>
              <a:blipFill>
                <a:blip r:embed="rId5"/>
                <a:stretch>
                  <a:fillRect/>
                </a:stretch>
              </a:blipFill>
            </p:spPr>
            <p:txBody>
              <a:bodyPr/>
              <a:lstStyle/>
              <a:p>
                <a:r>
                  <a:rPr lang="en-US">
                    <a:noFill/>
                  </a:rPr>
                  <a:t> </a:t>
                </a:r>
              </a:p>
            </p:txBody>
          </p:sp>
        </mc:Fallback>
      </mc:AlternateContent>
      <p:pic>
        <p:nvPicPr>
          <p:cNvPr id="23" name="Picture 4" descr="vector field from John Baez's Stuff | The dark crystal, Vector, Physics">
            <a:extLst>
              <a:ext uri="{FF2B5EF4-FFF2-40B4-BE49-F238E27FC236}">
                <a16:creationId xmlns:a16="http://schemas.microsoft.com/office/drawing/2014/main" id="{78354E6A-F163-4E6F-8BB3-92155E036510}"/>
              </a:ext>
            </a:extLst>
          </p:cNvPr>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249" y="450303"/>
            <a:ext cx="1333229" cy="13332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1EA7AEC-73D7-4C76-8659-872D39CAFA68}"/>
              </a:ext>
            </a:extLst>
          </p:cNvPr>
          <p:cNvPicPr>
            <a:picLocks noChangeAspect="1"/>
          </p:cNvPicPr>
          <p:nvPr/>
        </p:nvPicPr>
        <p:blipFill>
          <a:blip r:embed="rId7"/>
          <a:stretch>
            <a:fillRect/>
          </a:stretch>
        </p:blipFill>
        <p:spPr>
          <a:xfrm>
            <a:off x="129589" y="1872123"/>
            <a:ext cx="1442548" cy="1403908"/>
          </a:xfrm>
          <a:prstGeom prst="rect">
            <a:avLst/>
          </a:prstGeom>
        </p:spPr>
      </p:pic>
      <p:pic>
        <p:nvPicPr>
          <p:cNvPr id="25" name="Picture 24">
            <a:extLst>
              <a:ext uri="{FF2B5EF4-FFF2-40B4-BE49-F238E27FC236}">
                <a16:creationId xmlns:a16="http://schemas.microsoft.com/office/drawing/2014/main" id="{4B7C5AF0-9D81-49D2-8A3E-AF3239728B2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956141" y="2200683"/>
            <a:ext cx="2231619" cy="379429"/>
          </a:xfrm>
          <a:prstGeom prst="rect">
            <a:avLst/>
          </a:prstGeom>
        </p:spPr>
      </p:pic>
      <p:pic>
        <p:nvPicPr>
          <p:cNvPr id="32" name="Picture 31">
            <a:extLst>
              <a:ext uri="{FF2B5EF4-FFF2-40B4-BE49-F238E27FC236}">
                <a16:creationId xmlns:a16="http://schemas.microsoft.com/office/drawing/2014/main" id="{5880B2AF-DA8D-422E-8A36-B97D3F438D5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78895" y="2706767"/>
            <a:ext cx="2654400" cy="265600"/>
          </a:xfrm>
          <a:prstGeom prst="rect">
            <a:avLst/>
          </a:prstGeom>
        </p:spPr>
      </p:pic>
    </p:spTree>
    <p:extLst>
      <p:ext uri="{BB962C8B-B14F-4D97-AF65-F5344CB8AC3E}">
        <p14:creationId xmlns:p14="http://schemas.microsoft.com/office/powerpoint/2010/main" val="3113410161"/>
      </p:ext>
    </p:extLst>
  </p:cSld>
  <p:clrMapOvr>
    <a:masterClrMapping/>
  </p:clrMapOvr>
  <p:transition>
    <p:cut/>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Operations on Vector Fields (Divergence)</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171</a:t>
            </a:fld>
            <a:r>
              <a:rPr spc="-55" dirty="0"/>
              <a:t> </a:t>
            </a:r>
            <a:r>
              <a:rPr spc="35" dirty="0"/>
              <a:t>/</a:t>
            </a:r>
            <a:r>
              <a:rPr spc="-15" dirty="0"/>
              <a:t> </a:t>
            </a:r>
            <a:r>
              <a:rPr lang="en-US" spc="-55" dirty="0"/>
              <a:t>11</a:t>
            </a:r>
            <a:endParaRPr spc="-55"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4F6586A-F372-4603-B39E-02599DF42AEB}"/>
                  </a:ext>
                </a:extLst>
              </p:cNvPr>
              <p:cNvSpPr txBox="1"/>
              <p:nvPr/>
            </p:nvSpPr>
            <p:spPr>
              <a:xfrm>
                <a:off x="1988031" y="455355"/>
                <a:ext cx="2469332" cy="2616101"/>
              </a:xfrm>
              <a:prstGeom prst="rect">
                <a:avLst/>
              </a:prstGeom>
              <a:noFill/>
            </p:spPr>
            <p:txBody>
              <a:bodyPr wrap="square" rtlCol="0">
                <a:spAutoFit/>
              </a:bodyPr>
              <a:lstStyle/>
              <a:p>
                <a:pPr marL="285750" indent="-2857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Divergence</a:t>
                </a:r>
                <a:r>
                  <a:rPr lang="en-US" sz="750" dirty="0">
                    <a:latin typeface="Tahoma" panose="020B0604030504040204" pitchFamily="34" charset="0"/>
                    <a:ea typeface="Tahoma" panose="020B0604030504040204" pitchFamily="34" charset="0"/>
                    <a:cs typeface="Tahoma" panose="020B0604030504040204" pitchFamily="34" charset="0"/>
                  </a:rPr>
                  <a:t> and </a:t>
                </a:r>
                <a:r>
                  <a:rPr lang="en-US" sz="750" b="1" dirty="0">
                    <a:latin typeface="Tahoma" panose="020B0604030504040204" pitchFamily="34" charset="0"/>
                    <a:ea typeface="Tahoma" panose="020B0604030504040204" pitchFamily="34" charset="0"/>
                    <a:cs typeface="Tahoma" panose="020B0604030504040204" pitchFamily="34" charset="0"/>
                  </a:rPr>
                  <a:t>curl</a:t>
                </a:r>
                <a:r>
                  <a:rPr lang="en-US" sz="750" dirty="0">
                    <a:latin typeface="Tahoma" panose="020B0604030504040204" pitchFamily="34" charset="0"/>
                    <a:ea typeface="Tahoma" panose="020B0604030504040204" pitchFamily="34" charset="0"/>
                    <a:cs typeface="Tahoma" panose="020B0604030504040204" pitchFamily="34" charset="0"/>
                  </a:rPr>
                  <a:t> are two characteristics of how “</a:t>
                </a:r>
                <a:r>
                  <a:rPr lang="en-US" sz="750" i="1" dirty="0">
                    <a:latin typeface="Tahoma" panose="020B0604030504040204" pitchFamily="34" charset="0"/>
                    <a:ea typeface="Tahoma" panose="020B0604030504040204" pitchFamily="34" charset="0"/>
                    <a:cs typeface="Tahoma" panose="020B0604030504040204" pitchFamily="34" charset="0"/>
                  </a:rPr>
                  <a:t>flow</a:t>
                </a:r>
                <a:r>
                  <a:rPr lang="en-US" sz="750" dirty="0">
                    <a:latin typeface="Tahoma" panose="020B0604030504040204" pitchFamily="34" charset="0"/>
                    <a:ea typeface="Tahoma" panose="020B0604030504040204" pitchFamily="34" charset="0"/>
                    <a:cs typeface="Tahoma" panose="020B0604030504040204" pitchFamily="34" charset="0"/>
                  </a:rPr>
                  <a:t>” is “</a:t>
                </a:r>
                <a:r>
                  <a:rPr lang="en-US" sz="750" i="1" dirty="0">
                    <a:latin typeface="Tahoma" panose="020B0604030504040204" pitchFamily="34" charset="0"/>
                    <a:ea typeface="Tahoma" panose="020B0604030504040204" pitchFamily="34" charset="0"/>
                    <a:cs typeface="Tahoma" panose="020B0604030504040204" pitchFamily="34" charset="0"/>
                  </a:rPr>
                  <a:t>behaving</a:t>
                </a:r>
                <a:r>
                  <a:rPr lang="en-US" sz="750" dirty="0">
                    <a:latin typeface="Tahoma" panose="020B0604030504040204" pitchFamily="34" charset="0"/>
                    <a:ea typeface="Tahoma" panose="020B0604030504040204" pitchFamily="34" charset="0"/>
                    <a:cs typeface="Tahoma" panose="020B0604030504040204" pitchFamily="34" charset="0"/>
                  </a:rPr>
                  <a:t>” on a vector field in a small neighborhood around a given point ‘P’</a:t>
                </a:r>
              </a:p>
              <a:p>
                <a:pPr marL="285750" indent="-2857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Divergence</a:t>
                </a:r>
                <a:r>
                  <a:rPr lang="en-US" sz="750" dirty="0">
                    <a:latin typeface="Tahoma" panose="020B0604030504040204" pitchFamily="34" charset="0"/>
                    <a:ea typeface="Tahoma" panose="020B0604030504040204" pitchFamily="34" charset="0"/>
                    <a:cs typeface="Tahoma" panose="020B0604030504040204" pitchFamily="34" charset="0"/>
                  </a:rPr>
                  <a:t> is the measurement of how much fluid/flow </a:t>
                </a:r>
                <a:r>
                  <a:rPr lang="en-US" sz="750" i="1" dirty="0">
                    <a:latin typeface="Tahoma" panose="020B0604030504040204" pitchFamily="34" charset="0"/>
                    <a:ea typeface="Tahoma" panose="020B0604030504040204" pitchFamily="34" charset="0"/>
                    <a:cs typeface="Tahoma" panose="020B0604030504040204" pitchFamily="34" charset="0"/>
                  </a:rPr>
                  <a:t>enters </a:t>
                </a:r>
                <a:r>
                  <a:rPr lang="en-US" sz="750" dirty="0">
                    <a:latin typeface="Tahoma" panose="020B0604030504040204" pitchFamily="34" charset="0"/>
                    <a:ea typeface="Tahoma" panose="020B0604030504040204" pitchFamily="34" charset="0"/>
                    <a:cs typeface="Tahoma" panose="020B0604030504040204" pitchFamily="34" charset="0"/>
                  </a:rPr>
                  <a:t>the neighborhood around P compared to how much </a:t>
                </a:r>
                <a:r>
                  <a:rPr lang="en-US" sz="750" i="1" dirty="0">
                    <a:latin typeface="Tahoma" panose="020B0604030504040204" pitchFamily="34" charset="0"/>
                    <a:ea typeface="Tahoma" panose="020B0604030504040204" pitchFamily="34" charset="0"/>
                    <a:cs typeface="Tahoma" panose="020B0604030504040204" pitchFamily="34" charset="0"/>
                  </a:rPr>
                  <a:t>exits</a:t>
                </a:r>
              </a:p>
              <a:p>
                <a:pPr marL="742950" lvl="1" indent="-2857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a:t>
                </a:r>
                <a:r>
                  <a:rPr lang="en-US" sz="750" u="sng" dirty="0">
                    <a:latin typeface="Tahoma" panose="020B0604030504040204" pitchFamily="34" charset="0"/>
                    <a:ea typeface="Tahoma" panose="020B0604030504040204" pitchFamily="34" charset="0"/>
                    <a:cs typeface="Tahoma" panose="020B0604030504040204" pitchFamily="34" charset="0"/>
                  </a:rPr>
                  <a:t>more fluid/flow </a:t>
                </a:r>
                <a:r>
                  <a:rPr lang="en-US" sz="750" b="1" dirty="0">
                    <a:latin typeface="Tahoma" panose="020B0604030504040204" pitchFamily="34" charset="0"/>
                    <a:ea typeface="Tahoma" panose="020B0604030504040204" pitchFamily="34" charset="0"/>
                    <a:cs typeface="Tahoma" panose="020B0604030504040204" pitchFamily="34" charset="0"/>
                  </a:rPr>
                  <a:t>ENTERS</a:t>
                </a:r>
                <a:r>
                  <a:rPr lang="en-US" sz="750" dirty="0">
                    <a:latin typeface="Tahoma" panose="020B0604030504040204" pitchFamily="34" charset="0"/>
                    <a:ea typeface="Tahoma" panose="020B0604030504040204" pitchFamily="34" charset="0"/>
                    <a:cs typeface="Tahoma" panose="020B0604030504040204" pitchFamily="34" charset="0"/>
                  </a:rPr>
                  <a:t> the neighborhood than </a:t>
                </a:r>
                <a:r>
                  <a:rPr lang="en-US" sz="750" b="1" dirty="0">
                    <a:latin typeface="Tahoma" panose="020B0604030504040204" pitchFamily="34" charset="0"/>
                    <a:ea typeface="Tahoma" panose="020B0604030504040204" pitchFamily="34" charset="0"/>
                    <a:cs typeface="Tahoma" panose="020B0604030504040204" pitchFamily="34" charset="0"/>
                  </a:rPr>
                  <a:t>leaves</a:t>
                </a:r>
                <a:r>
                  <a:rPr lang="en-US" sz="750" dirty="0">
                    <a:latin typeface="Tahoma" panose="020B0604030504040204" pitchFamily="34" charset="0"/>
                    <a:ea typeface="Tahoma" panose="020B0604030504040204" pitchFamily="34" charset="0"/>
                    <a:cs typeface="Tahoma" panose="020B0604030504040204" pitchFamily="34" charset="0"/>
                  </a:rPr>
                  <a:t> it, then divergence will be </a:t>
                </a:r>
                <a:r>
                  <a:rPr lang="en-US" sz="750" b="1" dirty="0">
                    <a:latin typeface="Tahoma" panose="020B0604030504040204" pitchFamily="34" charset="0"/>
                    <a:ea typeface="Tahoma" panose="020B0604030504040204" pitchFamily="34" charset="0"/>
                    <a:cs typeface="Tahoma" panose="020B0604030504040204" pitchFamily="34" charset="0"/>
                  </a:rPr>
                  <a:t>negative (-) </a:t>
                </a:r>
                <a:r>
                  <a:rPr lang="en-US" sz="750" dirty="0">
                    <a:latin typeface="Tahoma" panose="020B0604030504040204" pitchFamily="34" charset="0"/>
                    <a:ea typeface="Tahoma" panose="020B0604030504040204" pitchFamily="34" charset="0"/>
                    <a:cs typeface="Tahoma" panose="020B0604030504040204" pitchFamily="34" charset="0"/>
                  </a:rPr>
                  <a:t>at P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 </m:t>
                    </m:r>
                  </m:oMath>
                </a14:m>
                <a:r>
                  <a:rPr lang="en-US" sz="750" dirty="0">
                    <a:latin typeface="Tahoma" panose="020B0604030504040204" pitchFamily="34" charset="0"/>
                    <a:ea typeface="Tahoma" panose="020B0604030504040204" pitchFamily="34" charset="0"/>
                    <a:cs typeface="Tahoma" panose="020B0604030504040204" pitchFamily="34" charset="0"/>
                  </a:rPr>
                  <a:t>fluid gathering at a point</a:t>
                </a:r>
              </a:p>
              <a:p>
                <a:pPr marL="742950" lvl="1" indent="-2857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the </a:t>
                </a:r>
                <a:r>
                  <a:rPr lang="en-US" sz="750" b="1" u="sng" dirty="0">
                    <a:latin typeface="Tahoma" panose="020B0604030504040204" pitchFamily="34" charset="0"/>
                    <a:ea typeface="Tahoma" panose="020B0604030504040204" pitchFamily="34" charset="0"/>
                    <a:cs typeface="Tahoma" panose="020B0604030504040204" pitchFamily="34" charset="0"/>
                  </a:rPr>
                  <a:t>SAME</a:t>
                </a:r>
                <a:r>
                  <a:rPr lang="en-US" sz="750" dirty="0">
                    <a:latin typeface="Tahoma" panose="020B0604030504040204" pitchFamily="34" charset="0"/>
                    <a:ea typeface="Tahoma" panose="020B0604030504040204" pitchFamily="34" charset="0"/>
                    <a:cs typeface="Tahoma" panose="020B0604030504040204" pitchFamily="34" charset="0"/>
                  </a:rPr>
                  <a:t> amount of fluid/flow enters as leaves, then divergence will be </a:t>
                </a:r>
                <a:r>
                  <a:rPr lang="en-US" sz="750" b="1" dirty="0">
                    <a:latin typeface="Tahoma" panose="020B0604030504040204" pitchFamily="34" charset="0"/>
                    <a:ea typeface="Tahoma" panose="020B0604030504040204" pitchFamily="34" charset="0"/>
                    <a:cs typeface="Tahoma" panose="020B0604030504040204" pitchFamily="34" charset="0"/>
                  </a:rPr>
                  <a:t>zero (0)</a:t>
                </a:r>
                <a:r>
                  <a:rPr lang="en-US" sz="750" dirty="0">
                    <a:latin typeface="Tahoma" panose="020B0604030504040204" pitchFamily="34" charset="0"/>
                    <a:ea typeface="Tahoma" panose="020B0604030504040204" pitchFamily="34" charset="0"/>
                    <a:cs typeface="Tahoma" panose="020B0604030504040204" pitchFamily="34" charset="0"/>
                  </a:rPr>
                  <a:t> at P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m:t>
                    </m:r>
                  </m:oMath>
                </a14:m>
                <a:r>
                  <a:rPr lang="en-US" sz="750" dirty="0">
                    <a:latin typeface="Tahoma" panose="020B0604030504040204" pitchFamily="34" charset="0"/>
                    <a:ea typeface="Tahoma" panose="020B0604030504040204" pitchFamily="34" charset="0"/>
                    <a:cs typeface="Tahoma" panose="020B0604030504040204" pitchFamily="34" charset="0"/>
                  </a:rPr>
                  <a:t> </a:t>
                </a:r>
                <a:r>
                  <a:rPr lang="en-US" sz="750" i="1" dirty="0">
                    <a:latin typeface="Tahoma" panose="020B0604030504040204" pitchFamily="34" charset="0"/>
                    <a:ea typeface="Tahoma" panose="020B0604030504040204" pitchFamily="34" charset="0"/>
                    <a:cs typeface="Tahoma" panose="020B0604030504040204" pitchFamily="34" charset="0"/>
                  </a:rPr>
                  <a:t>incompressible</a:t>
                </a:r>
              </a:p>
              <a:p>
                <a:pPr marL="742950" lvl="1" indent="-2857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a:t>
                </a:r>
                <a:r>
                  <a:rPr lang="en-US" sz="750" u="sng" dirty="0">
                    <a:latin typeface="Tahoma" panose="020B0604030504040204" pitchFamily="34" charset="0"/>
                    <a:ea typeface="Tahoma" panose="020B0604030504040204" pitchFamily="34" charset="0"/>
                    <a:cs typeface="Tahoma" panose="020B0604030504040204" pitchFamily="34" charset="0"/>
                  </a:rPr>
                  <a:t>more fluid/flow </a:t>
                </a:r>
                <a:r>
                  <a:rPr lang="en-US" sz="750" b="1" dirty="0">
                    <a:latin typeface="Tahoma" panose="020B0604030504040204" pitchFamily="34" charset="0"/>
                    <a:ea typeface="Tahoma" panose="020B0604030504040204" pitchFamily="34" charset="0"/>
                    <a:cs typeface="Tahoma" panose="020B0604030504040204" pitchFamily="34" charset="0"/>
                  </a:rPr>
                  <a:t>LEAVES</a:t>
                </a:r>
                <a:r>
                  <a:rPr lang="en-US" sz="750" dirty="0">
                    <a:latin typeface="Tahoma" panose="020B0604030504040204" pitchFamily="34" charset="0"/>
                    <a:ea typeface="Tahoma" panose="020B0604030504040204" pitchFamily="34" charset="0"/>
                    <a:cs typeface="Tahoma" panose="020B0604030504040204" pitchFamily="34" charset="0"/>
                  </a:rPr>
                  <a:t> then </a:t>
                </a:r>
                <a:r>
                  <a:rPr lang="en-US" sz="750" b="1" dirty="0">
                    <a:latin typeface="Tahoma" panose="020B0604030504040204" pitchFamily="34" charset="0"/>
                    <a:ea typeface="Tahoma" panose="020B0604030504040204" pitchFamily="34" charset="0"/>
                    <a:cs typeface="Tahoma" panose="020B0604030504040204" pitchFamily="34" charset="0"/>
                  </a:rPr>
                  <a:t>enters</a:t>
                </a:r>
                <a:r>
                  <a:rPr lang="en-US" sz="750" dirty="0">
                    <a:latin typeface="Tahoma" panose="020B0604030504040204" pitchFamily="34" charset="0"/>
                    <a:ea typeface="Tahoma" panose="020B0604030504040204" pitchFamily="34" charset="0"/>
                    <a:cs typeface="Tahoma" panose="020B0604030504040204" pitchFamily="34" charset="0"/>
                  </a:rPr>
                  <a:t>, then divergence will be </a:t>
                </a:r>
                <a:r>
                  <a:rPr lang="en-US" sz="750" b="1" dirty="0">
                    <a:latin typeface="Tahoma" panose="020B0604030504040204" pitchFamily="34" charset="0"/>
                    <a:ea typeface="Tahoma" panose="020B0604030504040204" pitchFamily="34" charset="0"/>
                    <a:cs typeface="Tahoma" panose="020B0604030504040204" pitchFamily="34" charset="0"/>
                  </a:rPr>
                  <a:t>positive (+)</a:t>
                </a:r>
                <a:r>
                  <a:rPr lang="en-US" sz="750" dirty="0">
                    <a:latin typeface="Tahoma" panose="020B0604030504040204" pitchFamily="34" charset="0"/>
                    <a:ea typeface="Tahoma" panose="020B0604030504040204" pitchFamily="34" charset="0"/>
                    <a:cs typeface="Tahoma" panose="020B0604030504040204" pitchFamily="34" charset="0"/>
                  </a:rPr>
                  <a:t> at P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m:t>
                    </m:r>
                  </m:oMath>
                </a14:m>
                <a:r>
                  <a:rPr lang="en-US" sz="750" dirty="0">
                    <a:latin typeface="Tahoma" panose="020B0604030504040204" pitchFamily="34" charset="0"/>
                    <a:ea typeface="Tahoma" panose="020B0604030504040204" pitchFamily="34" charset="0"/>
                    <a:cs typeface="Tahoma" panose="020B0604030504040204" pitchFamily="34" charset="0"/>
                  </a:rPr>
                  <a:t> think of fluid leaving at that point (i.e., diverging/divergent)</a:t>
                </a:r>
              </a:p>
              <a:p>
                <a:pPr marL="742950" lvl="1" indent="-285750">
                  <a:buFont typeface="Arial" panose="020B0604020202020204" pitchFamily="34" charset="0"/>
                  <a:buChar char="•"/>
                </a:pPr>
                <a:endParaRPr lang="en-US" sz="75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75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65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1988031" y="455355"/>
                <a:ext cx="2469332" cy="2616101"/>
              </a:xfrm>
              <a:prstGeom prst="rect">
                <a:avLst/>
              </a:prstGeom>
              <a:blipFill>
                <a:blip r:embed="rId4"/>
                <a:stretch>
                  <a:fillRect/>
                </a:stretch>
              </a:blipFill>
            </p:spPr>
            <p:txBody>
              <a:bodyPr/>
              <a:lstStyle/>
              <a:p>
                <a:r>
                  <a:rPr lang="en-US">
                    <a:noFill/>
                  </a:rPr>
                  <a:t> </a:t>
                </a:r>
              </a:p>
            </p:txBody>
          </p:sp>
        </mc:Fallback>
      </mc:AlternateContent>
      <p:pic>
        <p:nvPicPr>
          <p:cNvPr id="2050" name="Picture 2" descr="Divergence Of A Vector Field GIF by carl00s01 | Gfycat">
            <a:extLst>
              <a:ext uri="{FF2B5EF4-FFF2-40B4-BE49-F238E27FC236}">
                <a16:creationId xmlns:a16="http://schemas.microsoft.com/office/drawing/2014/main" id="{E1B0F2C8-F87D-42F2-84DF-F53F60C047FC}"/>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111" y="657099"/>
            <a:ext cx="1393539" cy="11063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F2DDA45-970B-4447-97EB-C2069BDCAB0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37379" y="2750914"/>
            <a:ext cx="3333257" cy="287510"/>
          </a:xfrm>
          <a:prstGeom prst="rect">
            <a:avLst/>
          </a:prstGeom>
        </p:spPr>
      </p:pic>
      <p:pic>
        <p:nvPicPr>
          <p:cNvPr id="2060" name="Picture 12" descr="Divergence - Wikipedia">
            <a:extLst>
              <a:ext uri="{FF2B5EF4-FFF2-40B4-BE49-F238E27FC236}">
                <a16:creationId xmlns:a16="http://schemas.microsoft.com/office/drawing/2014/main" id="{A8E9C93C-9D28-42E0-8EC6-D9182066AE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608" y="1730373"/>
            <a:ext cx="1796052" cy="98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672580"/>
      </p:ext>
    </p:extLst>
  </p:cSld>
  <p:clrMapOvr>
    <a:masterClrMapping/>
  </p:clrMapOvr>
  <p:transition>
    <p:cut/>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Operations on Vector Fields (Curl)</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2054010" y="494644"/>
            <a:ext cx="2470686" cy="1877437"/>
          </a:xfrm>
          <a:prstGeom prst="rect">
            <a:avLst/>
          </a:prstGeom>
          <a:noFill/>
        </p:spPr>
        <p:txBody>
          <a:bodyPr wrap="square" rtlCol="0">
            <a:spAutoFit/>
          </a:bodyPr>
          <a:lstStyle/>
          <a:p>
            <a:endParaRPr lang="en-US" sz="9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900" b="1" dirty="0">
                <a:latin typeface="Tahoma" panose="020B0604030504040204" pitchFamily="34" charset="0"/>
                <a:ea typeface="Tahoma" panose="020B0604030504040204" pitchFamily="34" charset="0"/>
                <a:cs typeface="Tahoma" panose="020B0604030504040204" pitchFamily="34" charset="0"/>
              </a:rPr>
              <a:t>Curl</a:t>
            </a:r>
            <a:r>
              <a:rPr lang="en-US" sz="900" dirty="0">
                <a:latin typeface="Tahoma" panose="020B0604030504040204" pitchFamily="34" charset="0"/>
                <a:ea typeface="Tahoma" panose="020B0604030504040204" pitchFamily="34" charset="0"/>
                <a:cs typeface="Tahoma" panose="020B0604030504040204" pitchFamily="34" charset="0"/>
              </a:rPr>
              <a:t> is the measurement of </a:t>
            </a:r>
            <a:r>
              <a:rPr lang="en-US" sz="900" i="1" dirty="0">
                <a:latin typeface="Tahoma" panose="020B0604030504040204" pitchFamily="34" charset="0"/>
                <a:ea typeface="Tahoma" panose="020B0604030504040204" pitchFamily="34" charset="0"/>
                <a:cs typeface="Tahoma" panose="020B0604030504040204" pitchFamily="34" charset="0"/>
              </a:rPr>
              <a:t>rotation</a:t>
            </a:r>
            <a:r>
              <a:rPr lang="en-US" sz="900" dirty="0">
                <a:latin typeface="Tahoma" panose="020B0604030504040204" pitchFamily="34" charset="0"/>
                <a:ea typeface="Tahoma" panose="020B0604030504040204" pitchFamily="34" charset="0"/>
                <a:cs typeface="Tahoma" panose="020B0604030504040204" pitchFamily="34" charset="0"/>
              </a:rPr>
              <a:t> of the vector field in the neighborhood around P – how much the paddle spins in a vector field (spininess) </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If </a:t>
            </a:r>
            <a:r>
              <a:rPr lang="en-US" sz="900" b="1" dirty="0">
                <a:latin typeface="Tahoma" panose="020B0604030504040204" pitchFamily="34" charset="0"/>
                <a:ea typeface="Tahoma" panose="020B0604030504040204" pitchFamily="34" charset="0"/>
                <a:cs typeface="Tahoma" panose="020B0604030504040204" pitchFamily="34" charset="0"/>
              </a:rPr>
              <a:t>curl (+) </a:t>
            </a:r>
            <a:r>
              <a:rPr lang="en-US" sz="900" dirty="0">
                <a:latin typeface="Tahoma" panose="020B0604030504040204" pitchFamily="34" charset="0"/>
                <a:ea typeface="Tahoma" panose="020B0604030504040204" pitchFamily="34" charset="0"/>
                <a:cs typeface="Tahoma" panose="020B0604030504040204" pitchFamily="34" charset="0"/>
              </a:rPr>
              <a:t>at a point, then flow/fluid will spin </a:t>
            </a:r>
            <a:r>
              <a:rPr lang="en-US" sz="900" b="1" dirty="0">
                <a:latin typeface="Tahoma" panose="020B0604030504040204" pitchFamily="34" charset="0"/>
                <a:ea typeface="Tahoma" panose="020B0604030504040204" pitchFamily="34" charset="0"/>
                <a:cs typeface="Tahoma" panose="020B0604030504040204" pitchFamily="34" charset="0"/>
              </a:rPr>
              <a:t>counterclockwise</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If </a:t>
            </a:r>
            <a:r>
              <a:rPr lang="en-US" sz="900" b="1" dirty="0">
                <a:latin typeface="Tahoma" panose="020B0604030504040204" pitchFamily="34" charset="0"/>
                <a:ea typeface="Tahoma" panose="020B0604030504040204" pitchFamily="34" charset="0"/>
                <a:cs typeface="Tahoma" panose="020B0604030504040204" pitchFamily="34" charset="0"/>
              </a:rPr>
              <a:t>curl (-) </a:t>
            </a:r>
            <a:r>
              <a:rPr lang="en-US" sz="900" dirty="0">
                <a:latin typeface="Tahoma" panose="020B0604030504040204" pitchFamily="34" charset="0"/>
                <a:ea typeface="Tahoma" panose="020B0604030504040204" pitchFamily="34" charset="0"/>
                <a:cs typeface="Tahoma" panose="020B0604030504040204" pitchFamily="34" charset="0"/>
              </a:rPr>
              <a:t>at a point rotate </a:t>
            </a:r>
            <a:r>
              <a:rPr lang="en-US" sz="900" b="1" dirty="0">
                <a:latin typeface="Tahoma" panose="020B0604030504040204" pitchFamily="34" charset="0"/>
                <a:ea typeface="Tahoma" panose="020B0604030504040204" pitchFamily="34" charset="0"/>
                <a:cs typeface="Tahoma" panose="020B0604030504040204" pitchFamily="34" charset="0"/>
              </a:rPr>
              <a:t>clockwise</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If </a:t>
            </a:r>
            <a:r>
              <a:rPr lang="en-US" sz="900" b="1" dirty="0">
                <a:latin typeface="Tahoma" panose="020B0604030504040204" pitchFamily="34" charset="0"/>
                <a:ea typeface="Tahoma" panose="020B0604030504040204" pitchFamily="34" charset="0"/>
                <a:cs typeface="Tahoma" panose="020B0604030504040204" pitchFamily="34" charset="0"/>
              </a:rPr>
              <a:t>curl (0) </a:t>
            </a:r>
            <a:r>
              <a:rPr lang="en-US" sz="900" dirty="0">
                <a:latin typeface="Tahoma" panose="020B0604030504040204" pitchFamily="34" charset="0"/>
                <a:ea typeface="Tahoma" panose="020B0604030504040204" pitchFamily="34" charset="0"/>
                <a:cs typeface="Tahoma" panose="020B0604030504040204" pitchFamily="34" charset="0"/>
              </a:rPr>
              <a:t>at a point no rotation (</a:t>
            </a:r>
            <a:r>
              <a:rPr lang="en-US" sz="900" b="1" dirty="0">
                <a:latin typeface="Tahoma" panose="020B0604030504040204" pitchFamily="34" charset="0"/>
                <a:ea typeface="Tahoma" panose="020B0604030504040204" pitchFamily="34" charset="0"/>
                <a:cs typeface="Tahoma" panose="020B0604030504040204" pitchFamily="34" charset="0"/>
              </a:rPr>
              <a:t>irrotational</a:t>
            </a:r>
            <a:r>
              <a:rPr lang="en-US" sz="900" dirty="0">
                <a:latin typeface="Tahoma" panose="020B0604030504040204" pitchFamily="34" charset="0"/>
                <a:ea typeface="Tahoma" panose="020B0604030504040204" pitchFamily="34" charset="0"/>
                <a:cs typeface="Tahoma" panose="020B0604030504040204" pitchFamily="34" charset="0"/>
              </a:rPr>
              <a:t>)</a:t>
            </a:r>
          </a:p>
          <a:p>
            <a:pPr marL="742950" lvl="1" indent="-2857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p:txBody>
      </p:sp>
      <p:pic>
        <p:nvPicPr>
          <p:cNvPr id="2054" name="Picture 6" descr="Vector Fields">
            <a:extLst>
              <a:ext uri="{FF2B5EF4-FFF2-40B4-BE49-F238E27FC236}">
                <a16:creationId xmlns:a16="http://schemas.microsoft.com/office/drawing/2014/main" id="{8458575F-8235-46EA-92E0-8BE53DEF7D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00" y="1131714"/>
            <a:ext cx="1992626" cy="14790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BC950AF-AE4A-4EA4-A08F-B105C05970C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52690" y="2364483"/>
            <a:ext cx="1642538" cy="539539"/>
          </a:xfrm>
          <a:prstGeom prst="rect">
            <a:avLst/>
          </a:prstGeom>
        </p:spPr>
      </p:pic>
    </p:spTree>
    <p:extLst>
      <p:ext uri="{BB962C8B-B14F-4D97-AF65-F5344CB8AC3E}">
        <p14:creationId xmlns:p14="http://schemas.microsoft.com/office/powerpoint/2010/main" val="4212949111"/>
      </p:ext>
    </p:extLst>
  </p:cSld>
  <p:clrMapOvr>
    <a:masterClrMapping/>
  </p:clrMapOvr>
  <p:transition>
    <p:cut/>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Conservative 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173</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1657040" y="490221"/>
            <a:ext cx="2962476" cy="2862322"/>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vector field </a:t>
            </a:r>
            <a:r>
              <a:rPr lang="en-US" sz="1000" b="1" dirty="0">
                <a:latin typeface="Tahoma" panose="020B0604030504040204" pitchFamily="34" charset="0"/>
                <a:ea typeface="Tahoma" panose="020B0604030504040204" pitchFamily="34" charset="0"/>
                <a:cs typeface="Tahoma" panose="020B0604030504040204" pitchFamily="34" charset="0"/>
              </a:rPr>
              <a:t>‘F’</a:t>
            </a:r>
            <a:r>
              <a:rPr lang="en-US" sz="1000" dirty="0">
                <a:latin typeface="Tahoma" panose="020B0604030504040204" pitchFamily="34" charset="0"/>
                <a:ea typeface="Tahoma" panose="020B0604030504040204" pitchFamily="34" charset="0"/>
                <a:cs typeface="Tahoma" panose="020B0604030504040204" pitchFamily="34" charset="0"/>
              </a:rPr>
              <a:t> is conservative </a:t>
            </a:r>
            <a:r>
              <a:rPr lang="en-US" sz="1000" u="sng" dirty="0" err="1">
                <a:latin typeface="Tahoma" panose="020B0604030504040204" pitchFamily="34" charset="0"/>
                <a:ea typeface="Tahoma" panose="020B0604030504040204" pitchFamily="34" charset="0"/>
                <a:cs typeface="Tahoma" panose="020B0604030504040204" pitchFamily="34" charset="0"/>
              </a:rPr>
              <a:t>iff</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b="1" dirty="0">
                <a:latin typeface="Tahoma" panose="020B0604030504040204" pitchFamily="34" charset="0"/>
                <a:ea typeface="Tahoma" panose="020B0604030504040204" pitchFamily="34" charset="0"/>
                <a:cs typeface="Tahoma" panose="020B0604030504040204" pitchFamily="34" charset="0"/>
              </a:rPr>
              <a:t>F = </a:t>
            </a:r>
            <a:r>
              <a:rPr lang="en-US" sz="1000" b="1" i="0" dirty="0">
                <a:effectLst/>
                <a:latin typeface="Tahoma" panose="020B0604030504040204" pitchFamily="34" charset="0"/>
                <a:ea typeface="Tahoma" panose="020B0604030504040204" pitchFamily="34" charset="0"/>
                <a:cs typeface="Tahoma" panose="020B0604030504040204" pitchFamily="34" charset="0"/>
              </a:rPr>
              <a:t>𝛁f </a:t>
            </a:r>
            <a:r>
              <a:rPr lang="en-US" sz="1000" i="0" dirty="0">
                <a:effectLst/>
                <a:latin typeface="Tahoma" panose="020B0604030504040204" pitchFamily="34" charset="0"/>
                <a:ea typeface="Tahoma" panose="020B0604030504040204" pitchFamily="34" charset="0"/>
                <a:cs typeface="Tahoma" panose="020B0604030504040204" pitchFamily="34" charset="0"/>
              </a:rPr>
              <a:t>for some function ‘ </a:t>
            </a:r>
            <a:r>
              <a:rPr lang="en-US" sz="1000" b="1" i="0" dirty="0">
                <a:effectLst/>
                <a:latin typeface="Tahoma" panose="020B0604030504040204" pitchFamily="34" charset="0"/>
                <a:ea typeface="Tahoma" panose="020B0604030504040204" pitchFamily="34" charset="0"/>
                <a:cs typeface="Tahoma" panose="020B0604030504040204" pitchFamily="34" charset="0"/>
              </a:rPr>
              <a:t>f </a:t>
            </a:r>
            <a:r>
              <a:rPr lang="en-US" sz="1000" i="0" dirty="0">
                <a:effectLst/>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i="0" dirty="0">
                <a:effectLst/>
                <a:latin typeface="Tahoma" panose="020B0604030504040204" pitchFamily="34" charset="0"/>
                <a:ea typeface="Tahoma" panose="020B0604030504040204" pitchFamily="34" charset="0"/>
                <a:cs typeface="Tahoma" panose="020B0604030504040204" pitchFamily="34" charset="0"/>
              </a:rPr>
              <a:t>‘ </a:t>
            </a:r>
            <a:r>
              <a:rPr lang="en-US" sz="1000" b="1" i="0" dirty="0">
                <a:effectLst/>
                <a:latin typeface="Tahoma" panose="020B0604030504040204" pitchFamily="34" charset="0"/>
                <a:ea typeface="Tahoma" panose="020B0604030504040204" pitchFamily="34" charset="0"/>
                <a:cs typeface="Tahoma" panose="020B0604030504040204" pitchFamily="34" charset="0"/>
              </a:rPr>
              <a:t>f </a:t>
            </a:r>
            <a:r>
              <a:rPr lang="en-US" sz="1000" i="0" dirty="0">
                <a:effectLst/>
                <a:latin typeface="Tahoma" panose="020B0604030504040204" pitchFamily="34" charset="0"/>
                <a:ea typeface="Tahoma" panose="020B0604030504040204" pitchFamily="34" charset="0"/>
                <a:cs typeface="Tahoma" panose="020B0604030504040204" pitchFamily="34" charset="0"/>
              </a:rPr>
              <a:t>’, the function, is the antiderivative of </a:t>
            </a:r>
            <a:r>
              <a:rPr lang="en-US" sz="1000" b="1" i="0" dirty="0">
                <a:effectLst/>
                <a:latin typeface="Tahoma" panose="020B0604030504040204" pitchFamily="34" charset="0"/>
                <a:ea typeface="Tahoma" panose="020B0604030504040204" pitchFamily="34" charset="0"/>
                <a:cs typeface="Tahoma" panose="020B0604030504040204" pitchFamily="34" charset="0"/>
              </a:rPr>
              <a:t>𝛁f,</a:t>
            </a:r>
            <a:r>
              <a:rPr lang="en-US" sz="1000" i="0" dirty="0">
                <a:effectLst/>
                <a:latin typeface="Tahoma" panose="020B0604030504040204" pitchFamily="34" charset="0"/>
                <a:ea typeface="Tahoma" panose="020B0604030504040204" pitchFamily="34" charset="0"/>
                <a:cs typeface="Tahoma" panose="020B0604030504040204" pitchFamily="34" charset="0"/>
              </a:rPr>
              <a:t> the gradient of the function</a:t>
            </a: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 field is conservative if and only if it’s a gradient field</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curl of a gradient vector is zero           </a:t>
            </a:r>
            <a:r>
              <a:rPr lang="en-US" sz="1000" b="1" i="0" dirty="0">
                <a:effectLst/>
                <a:latin typeface="Tahoma" panose="020B0604030504040204" pitchFamily="34" charset="0"/>
                <a:ea typeface="Tahoma" panose="020B0604030504040204" pitchFamily="34" charset="0"/>
                <a:cs typeface="Tahoma" panose="020B0604030504040204" pitchFamily="34" charset="0"/>
              </a:rPr>
              <a:t>𝛁 x 𝛁f = 0</a:t>
            </a:r>
            <a:endParaRPr lang="en-US" sz="1000" b="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Any conservative field is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irrotational</a:t>
            </a:r>
            <a:endParaRPr lang="en-US" sz="1000" i="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Any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irrotational field</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which is differentiable on a domain </a:t>
            </a:r>
            <a:r>
              <a:rPr lang="en-US" sz="1000" b="0" i="0" u="sng" strike="noStrike" baseline="0" dirty="0">
                <a:latin typeface="Tahoma" panose="020B0604030504040204" pitchFamily="34" charset="0"/>
                <a:ea typeface="Tahoma" panose="020B0604030504040204" pitchFamily="34" charset="0"/>
                <a:cs typeface="Tahoma" panose="020B0604030504040204" pitchFamily="34" charset="0"/>
              </a:rPr>
              <a:t>with no holes</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is conservative</a:t>
            </a: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conservative vector field</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is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orthogonal</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to the </a:t>
            </a:r>
            <a:r>
              <a:rPr lang="en-US" sz="1000" b="0" i="0" u="sng" strike="noStrike" baseline="0" dirty="0">
                <a:latin typeface="Tahoma" panose="020B0604030504040204" pitchFamily="34" charset="0"/>
                <a:ea typeface="Tahoma" panose="020B0604030504040204" pitchFamily="34" charset="0"/>
                <a:cs typeface="Tahoma" panose="020B0604030504040204" pitchFamily="34" charset="0"/>
              </a:rPr>
              <a:t>level curves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of the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potential function</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Conservative vector fields </a:t>
            </a:r>
            <a:r>
              <a:rPr lang="en-US" sz="1000" dirty="0">
                <a:latin typeface="Tahoma" panose="020B0604030504040204" pitchFamily="34" charset="0"/>
                <a:ea typeface="Tahoma" panose="020B0604030504040204" pitchFamily="34" charset="0"/>
                <a:cs typeface="Tahoma" panose="020B0604030504040204" pitchFamily="34" charset="0"/>
              </a:rPr>
              <a:t>are important in later chapters due to a certain feature called “path independence”</a:t>
            </a:r>
            <a:endParaRPr lang="en-US" sz="10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8" name="Picture 17">
            <a:extLst>
              <a:ext uri="{FF2B5EF4-FFF2-40B4-BE49-F238E27FC236}">
                <a16:creationId xmlns:a16="http://schemas.microsoft.com/office/drawing/2014/main" id="{712D6FFC-3C09-498E-8E08-3350597D3D4E}"/>
              </a:ext>
            </a:extLst>
          </p:cNvPr>
          <p:cNvPicPr>
            <a:picLocks noChangeAspect="1"/>
          </p:cNvPicPr>
          <p:nvPr/>
        </p:nvPicPr>
        <p:blipFill>
          <a:blip r:embed="rId7"/>
          <a:stretch>
            <a:fillRect/>
          </a:stretch>
        </p:blipFill>
        <p:spPr>
          <a:xfrm>
            <a:off x="228512" y="2131671"/>
            <a:ext cx="1315954" cy="1210678"/>
          </a:xfrm>
          <a:prstGeom prst="rect">
            <a:avLst/>
          </a:prstGeom>
        </p:spPr>
      </p:pic>
      <p:pic>
        <p:nvPicPr>
          <p:cNvPr id="4100" name="Picture 4" descr="Vector Fields · Calculus">
            <a:extLst>
              <a:ext uri="{FF2B5EF4-FFF2-40B4-BE49-F238E27FC236}">
                <a16:creationId xmlns:a16="http://schemas.microsoft.com/office/drawing/2014/main" id="{DECEAEAB-45BC-4CBC-A70C-CE434AEC508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272" y="383462"/>
            <a:ext cx="1472892" cy="87237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6BC0AAA-5C7B-48C5-A4D8-986441CB401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9516" y="1449493"/>
            <a:ext cx="458362" cy="240152"/>
          </a:xfrm>
          <a:prstGeom prst="rect">
            <a:avLst/>
          </a:prstGeom>
        </p:spPr>
      </p:pic>
      <p:pic>
        <p:nvPicPr>
          <p:cNvPr id="25" name="Picture 24">
            <a:extLst>
              <a:ext uri="{FF2B5EF4-FFF2-40B4-BE49-F238E27FC236}">
                <a16:creationId xmlns:a16="http://schemas.microsoft.com/office/drawing/2014/main" id="{EA2F6C4D-536D-4092-A907-A62301E64AD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193" y="1338896"/>
            <a:ext cx="502248" cy="105448"/>
          </a:xfrm>
          <a:prstGeom prst="rect">
            <a:avLst/>
          </a:prstGeom>
        </p:spPr>
      </p:pic>
      <p:pic>
        <p:nvPicPr>
          <p:cNvPr id="28" name="Picture 27">
            <a:extLst>
              <a:ext uri="{FF2B5EF4-FFF2-40B4-BE49-F238E27FC236}">
                <a16:creationId xmlns:a16="http://schemas.microsoft.com/office/drawing/2014/main" id="{8E897BA9-61B8-41EF-8CF0-E20A6DE912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29307" y="1834099"/>
            <a:ext cx="638781" cy="105448"/>
          </a:xfrm>
          <a:prstGeom prst="rect">
            <a:avLst/>
          </a:prstGeom>
        </p:spPr>
      </p:pic>
      <p:pic>
        <p:nvPicPr>
          <p:cNvPr id="30" name="Picture 29">
            <a:extLst>
              <a:ext uri="{FF2B5EF4-FFF2-40B4-BE49-F238E27FC236}">
                <a16:creationId xmlns:a16="http://schemas.microsoft.com/office/drawing/2014/main" id="{97A42442-922C-47FA-8F38-5AC0F1A57B7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87647" y="1988304"/>
            <a:ext cx="507124" cy="105448"/>
          </a:xfrm>
          <a:prstGeom prst="rect">
            <a:avLst/>
          </a:prstGeom>
        </p:spPr>
      </p:pic>
      <p:sp>
        <p:nvSpPr>
          <p:cNvPr id="31" name="Rectangle 30">
            <a:extLst>
              <a:ext uri="{FF2B5EF4-FFF2-40B4-BE49-F238E27FC236}">
                <a16:creationId xmlns:a16="http://schemas.microsoft.com/office/drawing/2014/main" id="{3C471C06-BD19-46B9-BEA7-7493FCD83D3A}"/>
              </a:ext>
            </a:extLst>
          </p:cNvPr>
          <p:cNvSpPr/>
          <p:nvPr/>
        </p:nvSpPr>
        <p:spPr>
          <a:xfrm>
            <a:off x="479768" y="1299110"/>
            <a:ext cx="721843" cy="412354"/>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47304B79-950F-4E30-9528-766B483BEA68}"/>
              </a:ext>
            </a:extLst>
          </p:cNvPr>
          <p:cNvSpPr/>
          <p:nvPr/>
        </p:nvSpPr>
        <p:spPr>
          <a:xfrm>
            <a:off x="479768" y="1773918"/>
            <a:ext cx="722882" cy="344466"/>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0311215"/>
      </p:ext>
    </p:extLst>
  </p:cSld>
  <p:clrMapOvr>
    <a:masterClrMapping/>
  </p:clrMapOvr>
  <p:transition>
    <p:cut/>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Fields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174</a:t>
            </a:fld>
            <a:r>
              <a:rPr spc="-55" dirty="0"/>
              <a:t> </a:t>
            </a:r>
            <a:r>
              <a:rPr spc="35" dirty="0"/>
              <a:t>/</a:t>
            </a:r>
            <a:r>
              <a:rPr spc="-15" dirty="0"/>
              <a:t> </a:t>
            </a:r>
            <a:r>
              <a:rPr lang="en-US" spc="-55" dirty="0"/>
              <a:t>11</a:t>
            </a:r>
            <a:endParaRPr spc="-55" dirty="0"/>
          </a:p>
        </p:txBody>
      </p:sp>
      <p:pic>
        <p:nvPicPr>
          <p:cNvPr id="23" name="Picture 22">
            <a:extLst>
              <a:ext uri="{FF2B5EF4-FFF2-40B4-BE49-F238E27FC236}">
                <a16:creationId xmlns:a16="http://schemas.microsoft.com/office/drawing/2014/main" id="{523D3517-CD6D-45B6-967B-A8D156E41F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7779" y="440558"/>
            <a:ext cx="3804953" cy="159238"/>
          </a:xfrm>
          <a:prstGeom prst="rect">
            <a:avLst/>
          </a:prstGeom>
        </p:spPr>
      </p:pic>
      <p:pic>
        <p:nvPicPr>
          <p:cNvPr id="25" name="Picture 24">
            <a:extLst>
              <a:ext uri="{FF2B5EF4-FFF2-40B4-BE49-F238E27FC236}">
                <a16:creationId xmlns:a16="http://schemas.microsoft.com/office/drawing/2014/main" id="{A22506D5-914E-4A0E-9652-B7DAB24AD97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940278" y="443606"/>
            <a:ext cx="521905" cy="156190"/>
          </a:xfrm>
          <a:prstGeom prst="rect">
            <a:avLst/>
          </a:prstGeom>
        </p:spPr>
      </p:pic>
      <p:pic>
        <p:nvPicPr>
          <p:cNvPr id="26" name="Picture 25">
            <a:extLst>
              <a:ext uri="{FF2B5EF4-FFF2-40B4-BE49-F238E27FC236}">
                <a16:creationId xmlns:a16="http://schemas.microsoft.com/office/drawing/2014/main" id="{92FBBA79-6E52-4BD0-A2B1-C28D6AC12C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5300" y="599796"/>
            <a:ext cx="867048" cy="166857"/>
          </a:xfrm>
          <a:prstGeom prst="rect">
            <a:avLst/>
          </a:prstGeom>
        </p:spPr>
      </p:pic>
    </p:spTree>
    <p:extLst>
      <p:ext uri="{BB962C8B-B14F-4D97-AF65-F5344CB8AC3E}">
        <p14:creationId xmlns:p14="http://schemas.microsoft.com/office/powerpoint/2010/main" val="702232140"/>
      </p:ext>
    </p:extLst>
  </p:cSld>
  <p:clrMapOvr>
    <a:masterClrMapping/>
  </p:clrMapOvr>
  <p:transition>
    <p:cut/>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Fields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175</a:t>
            </a:fld>
            <a:r>
              <a:rPr spc="-55" dirty="0"/>
              <a:t> </a:t>
            </a:r>
            <a:r>
              <a:rPr spc="35" dirty="0"/>
              <a:t>/</a:t>
            </a:r>
            <a:r>
              <a:rPr spc="-15" dirty="0"/>
              <a:t> </a:t>
            </a:r>
            <a:r>
              <a:rPr lang="en-US" spc="-55" dirty="0"/>
              <a:t>11</a:t>
            </a:r>
            <a:endParaRPr spc="-55" dirty="0"/>
          </a:p>
        </p:txBody>
      </p:sp>
      <p:pic>
        <p:nvPicPr>
          <p:cNvPr id="23" name="Picture 22">
            <a:extLst>
              <a:ext uri="{FF2B5EF4-FFF2-40B4-BE49-F238E27FC236}">
                <a16:creationId xmlns:a16="http://schemas.microsoft.com/office/drawing/2014/main" id="{523D3517-CD6D-45B6-967B-A8D156E41FF4}"/>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67779" y="440558"/>
            <a:ext cx="3804953" cy="159238"/>
          </a:xfrm>
          <a:prstGeom prst="rect">
            <a:avLst/>
          </a:prstGeom>
        </p:spPr>
      </p:pic>
      <p:pic>
        <p:nvPicPr>
          <p:cNvPr id="25" name="Picture 24">
            <a:extLst>
              <a:ext uri="{FF2B5EF4-FFF2-40B4-BE49-F238E27FC236}">
                <a16:creationId xmlns:a16="http://schemas.microsoft.com/office/drawing/2014/main" id="{A22506D5-914E-4A0E-9652-B7DAB24AD975}"/>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940278" y="443606"/>
            <a:ext cx="521905" cy="156190"/>
          </a:xfrm>
          <a:prstGeom prst="rect">
            <a:avLst/>
          </a:prstGeom>
        </p:spPr>
      </p:pic>
      <p:pic>
        <p:nvPicPr>
          <p:cNvPr id="15" name="Picture 14">
            <a:extLst>
              <a:ext uri="{FF2B5EF4-FFF2-40B4-BE49-F238E27FC236}">
                <a16:creationId xmlns:a16="http://schemas.microsoft.com/office/drawing/2014/main" id="{D577DD1B-60BE-44F5-B303-7CDDAF334628}"/>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022553" y="805488"/>
            <a:ext cx="2212571" cy="478476"/>
          </a:xfrm>
          <a:prstGeom prst="rect">
            <a:avLst/>
          </a:prstGeom>
        </p:spPr>
      </p:pic>
      <p:pic>
        <p:nvPicPr>
          <p:cNvPr id="17" name="Picture 16">
            <a:extLst>
              <a:ext uri="{FF2B5EF4-FFF2-40B4-BE49-F238E27FC236}">
                <a16:creationId xmlns:a16="http://schemas.microsoft.com/office/drawing/2014/main" id="{7DA17D27-8261-4E5A-AD81-83E43E85A72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87817" y="1322799"/>
            <a:ext cx="3432381" cy="310095"/>
          </a:xfrm>
          <a:prstGeom prst="rect">
            <a:avLst/>
          </a:prstGeom>
        </p:spPr>
      </p:pic>
      <p:pic>
        <p:nvPicPr>
          <p:cNvPr id="19" name="Picture 18">
            <a:extLst>
              <a:ext uri="{FF2B5EF4-FFF2-40B4-BE49-F238E27FC236}">
                <a16:creationId xmlns:a16="http://schemas.microsoft.com/office/drawing/2014/main" id="{1A2EFDD8-4C08-44F0-BED0-222A92674E60}"/>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95300" y="599796"/>
            <a:ext cx="867048" cy="166857"/>
          </a:xfrm>
          <a:prstGeom prst="rect">
            <a:avLst/>
          </a:prstGeom>
        </p:spPr>
      </p:pic>
      <p:pic>
        <p:nvPicPr>
          <p:cNvPr id="37" name="Picture 36">
            <a:extLst>
              <a:ext uri="{FF2B5EF4-FFF2-40B4-BE49-F238E27FC236}">
                <a16:creationId xmlns:a16="http://schemas.microsoft.com/office/drawing/2014/main" id="{76A19F2C-67BF-4BCD-A9BD-020E4D4CC873}"/>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35917" y="1713792"/>
            <a:ext cx="3378286" cy="310095"/>
          </a:xfrm>
          <a:prstGeom prst="rect">
            <a:avLst/>
          </a:prstGeom>
        </p:spPr>
      </p:pic>
      <p:pic>
        <p:nvPicPr>
          <p:cNvPr id="27" name="Picture 26">
            <a:extLst>
              <a:ext uri="{FF2B5EF4-FFF2-40B4-BE49-F238E27FC236}">
                <a16:creationId xmlns:a16="http://schemas.microsoft.com/office/drawing/2014/main" id="{63F53128-C6BB-4FFA-B636-79303B4CA4EF}"/>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073111" y="2139072"/>
            <a:ext cx="2636952" cy="328381"/>
          </a:xfrm>
          <a:prstGeom prst="rect">
            <a:avLst/>
          </a:prstGeom>
        </p:spPr>
      </p:pic>
      <p:pic>
        <p:nvPicPr>
          <p:cNvPr id="33" name="Picture 32">
            <a:extLst>
              <a:ext uri="{FF2B5EF4-FFF2-40B4-BE49-F238E27FC236}">
                <a16:creationId xmlns:a16="http://schemas.microsoft.com/office/drawing/2014/main" id="{119235CC-B448-477B-881A-723713DC331A}"/>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7779" y="2921056"/>
            <a:ext cx="2310856" cy="319238"/>
          </a:xfrm>
          <a:prstGeom prst="rect">
            <a:avLst/>
          </a:prstGeom>
        </p:spPr>
      </p:pic>
      <p:pic>
        <p:nvPicPr>
          <p:cNvPr id="35" name="Picture 34">
            <a:extLst>
              <a:ext uri="{FF2B5EF4-FFF2-40B4-BE49-F238E27FC236}">
                <a16:creationId xmlns:a16="http://schemas.microsoft.com/office/drawing/2014/main" id="{D535EEBF-C17E-4974-AEF7-665DD84C1252}"/>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216962" y="2530064"/>
            <a:ext cx="161524" cy="89905"/>
          </a:xfrm>
          <a:prstGeom prst="rect">
            <a:avLst/>
          </a:prstGeom>
        </p:spPr>
      </p:pic>
    </p:spTree>
    <p:extLst>
      <p:ext uri="{BB962C8B-B14F-4D97-AF65-F5344CB8AC3E}">
        <p14:creationId xmlns:p14="http://schemas.microsoft.com/office/powerpoint/2010/main" val="330233631"/>
      </p:ext>
    </p:extLst>
  </p:cSld>
  <p:clrMapOvr>
    <a:masterClrMapping/>
  </p:clrMapOvr>
  <p:transition>
    <p:cut/>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176</a:t>
            </a:fld>
            <a:r>
              <a:rPr spc="-55" dirty="0"/>
              <a:t> </a:t>
            </a:r>
            <a:r>
              <a:rPr spc="35" dirty="0"/>
              <a:t>/</a:t>
            </a:r>
            <a:r>
              <a:rPr spc="-15" dirty="0"/>
              <a:t> </a:t>
            </a:r>
            <a:r>
              <a:rPr lang="en-US" spc="-55" dirty="0"/>
              <a:t>11</a:t>
            </a:r>
            <a:endParaRPr spc="-55" dirty="0"/>
          </a:p>
        </p:txBody>
      </p:sp>
      <p:sp>
        <p:nvSpPr>
          <p:cNvPr id="20" name="TextBox 19">
            <a:extLst>
              <a:ext uri="{FF2B5EF4-FFF2-40B4-BE49-F238E27FC236}">
                <a16:creationId xmlns:a16="http://schemas.microsoft.com/office/drawing/2014/main" id="{A16FDD64-3112-47C4-8AFF-0541E433C4C5}"/>
              </a:ext>
            </a:extLst>
          </p:cNvPr>
          <p:cNvSpPr txBox="1"/>
          <p:nvPr/>
        </p:nvSpPr>
        <p:spPr>
          <a:xfrm>
            <a:off x="48814" y="378408"/>
            <a:ext cx="4419550" cy="1415772"/>
          </a:xfrm>
          <a:prstGeom prst="rect">
            <a:avLst/>
          </a:prstGeom>
          <a:noFill/>
        </p:spPr>
        <p:txBody>
          <a:bodyPr wrap="square">
            <a:spAutoFit/>
          </a:bodyPr>
          <a:lstStyle/>
          <a:p>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Three </a:t>
            </a:r>
            <a:r>
              <a:rPr lang="en-US" sz="900" b="1" u="sng" dirty="0">
                <a:latin typeface="Tahoma" panose="020B0604030504040204" pitchFamily="34" charset="0"/>
                <a:ea typeface="Tahoma" panose="020B0604030504040204" pitchFamily="34" charset="0"/>
                <a:cs typeface="Tahoma" panose="020B0604030504040204" pitchFamily="34" charset="0"/>
              </a:rPr>
              <a:t>C</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ategories of</a:t>
            </a:r>
            <a:r>
              <a:rPr lang="en-US" sz="900" b="1" u="sng" dirty="0">
                <a:latin typeface="Tahoma" panose="020B0604030504040204" pitchFamily="34" charset="0"/>
                <a:ea typeface="Tahoma" panose="020B0604030504040204" pitchFamily="34" charset="0"/>
                <a:cs typeface="Tahoma" panose="020B0604030504040204" pitchFamily="34" charset="0"/>
              </a:rPr>
              <a:t> L</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ine I</a:t>
            </a:r>
            <a:r>
              <a:rPr lang="en-US" sz="900" b="1" u="sng" dirty="0">
                <a:latin typeface="Tahoma" panose="020B0604030504040204" pitchFamily="34" charset="0"/>
                <a:ea typeface="Tahoma" panose="020B0604030504040204" pitchFamily="34" charset="0"/>
                <a:cs typeface="Tahoma" panose="020B0604030504040204" pitchFamily="34" charset="0"/>
              </a:rPr>
              <a:t>ntegrals: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Scalar Line Integrals (not over vector fields)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Flux Line Integrals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Line Integrals over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Conservative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Non-conservative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Line integrals over vector fields where your travel connects (you stop and start at the same point)</a:t>
            </a:r>
            <a:endParaRPr lang="en-US" sz="900" b="1" u="sng" dirty="0">
              <a:latin typeface="Tahoma" panose="020B0604030504040204" pitchFamily="34" charset="0"/>
              <a:ea typeface="Tahoma" panose="020B0604030504040204" pitchFamily="34" charset="0"/>
              <a:cs typeface="Tahoma" panose="020B0604030504040204" pitchFamily="34" charset="0"/>
            </a:endParaRPr>
          </a:p>
          <a:p>
            <a:r>
              <a:rPr lang="en-US" sz="900" b="1" u="sng" dirty="0">
                <a:latin typeface="Tahoma" panose="020B0604030504040204" pitchFamily="34" charset="0"/>
                <a:ea typeface="Tahoma" panose="020B0604030504040204" pitchFamily="34" charset="0"/>
                <a:cs typeface="Tahoma" panose="020B0604030504040204" pitchFamily="34" charset="0"/>
              </a:rPr>
              <a:t>Summary of the types of ways to write the work integral:</a:t>
            </a:r>
          </a:p>
          <a:p>
            <a:pPr lvl="2"/>
            <a:endParaRPr lang="en-US" sz="850" dirty="0">
              <a:latin typeface="Tahoma" panose="020B0604030504040204" pitchFamily="34" charset="0"/>
              <a:ea typeface="Tahoma" panose="020B0604030504040204" pitchFamily="34" charset="0"/>
              <a:cs typeface="Tahoma" panose="020B0604030504040204" pitchFamily="34" charset="0"/>
            </a:endParaRPr>
          </a:p>
        </p:txBody>
      </p:sp>
      <p:pic>
        <p:nvPicPr>
          <p:cNvPr id="29" name="Picture 28">
            <a:extLst>
              <a:ext uri="{FF2B5EF4-FFF2-40B4-BE49-F238E27FC236}">
                <a16:creationId xmlns:a16="http://schemas.microsoft.com/office/drawing/2014/main" id="{9D24093F-4866-4A76-8A7E-243CCE2F202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48684" y="1654175"/>
            <a:ext cx="2619810" cy="1530286"/>
          </a:xfrm>
          <a:prstGeom prst="rect">
            <a:avLst/>
          </a:prstGeom>
        </p:spPr>
      </p:pic>
      <p:pic>
        <p:nvPicPr>
          <p:cNvPr id="34" name="Picture 33">
            <a:extLst>
              <a:ext uri="{FF2B5EF4-FFF2-40B4-BE49-F238E27FC236}">
                <a16:creationId xmlns:a16="http://schemas.microsoft.com/office/drawing/2014/main" id="{CA52C7E9-B618-4D55-A6C4-3F4C2782C99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47650" y="1730788"/>
            <a:ext cx="907886" cy="339657"/>
          </a:xfrm>
          <a:prstGeom prst="rect">
            <a:avLst/>
          </a:prstGeom>
        </p:spPr>
      </p:pic>
    </p:spTree>
    <p:extLst>
      <p:ext uri="{BB962C8B-B14F-4D97-AF65-F5344CB8AC3E}">
        <p14:creationId xmlns:p14="http://schemas.microsoft.com/office/powerpoint/2010/main" val="1317699247"/>
      </p:ext>
    </p:extLst>
  </p:cSld>
  <p:clrMapOvr>
    <a:masterClrMapping/>
  </p:clrMapOvr>
  <p:transition>
    <p:cut/>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Integrals (Summary)</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177</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F6586A-F372-4603-B39E-02599DF42AEB}"/>
                  </a:ext>
                </a:extLst>
              </p:cNvPr>
              <p:cNvSpPr txBox="1"/>
              <p:nvPr/>
            </p:nvSpPr>
            <p:spPr>
              <a:xfrm>
                <a:off x="2000250" y="391061"/>
                <a:ext cx="2607754" cy="3013133"/>
              </a:xfrm>
              <a:prstGeom prst="rect">
                <a:avLst/>
              </a:prstGeom>
              <a:noFill/>
            </p:spPr>
            <p:txBody>
              <a:bodyPr wrap="square" rtlCol="0">
                <a:spAutoFit/>
              </a:bodyPr>
              <a:lstStyle/>
              <a:p>
                <a:pPr marL="285750" indent="-285750">
                  <a:buFont typeface="Arial" panose="020B0604020202020204" pitchFamily="34" charset="0"/>
                  <a:buChar char="•"/>
                </a:pPr>
                <a:r>
                  <a:rPr lang="en-US" sz="620" b="1" dirty="0">
                    <a:latin typeface="Tahoma" panose="020B0604030504040204" pitchFamily="34" charset="0"/>
                    <a:ea typeface="Tahoma" panose="020B0604030504040204" pitchFamily="34" charset="0"/>
                    <a:cs typeface="Tahoma" panose="020B0604030504040204" pitchFamily="34" charset="0"/>
                  </a:rPr>
                  <a:t>Scalar line integrals</a:t>
                </a:r>
                <a:r>
                  <a:rPr lang="en-US" sz="620" dirty="0">
                    <a:latin typeface="Tahoma" panose="020B0604030504040204" pitchFamily="34" charset="0"/>
                    <a:ea typeface="Tahoma" panose="020B0604030504040204" pitchFamily="34" charset="0"/>
                    <a:cs typeface="Tahoma" panose="020B0604030504040204" pitchFamily="34" charset="0"/>
                  </a:rPr>
                  <a:t>, in general, focus on boundaries instead of general regions, where these boundaries are called </a:t>
                </a:r>
                <a:r>
                  <a:rPr lang="en-US" sz="620" b="1" dirty="0">
                    <a:latin typeface="Tahoma" panose="020B0604030504040204" pitchFamily="34" charset="0"/>
                    <a:ea typeface="Tahoma" panose="020B0604030504040204" pitchFamily="34" charset="0"/>
                    <a:cs typeface="Tahoma" panose="020B0604030504040204" pitchFamily="34" charset="0"/>
                  </a:rPr>
                  <a:t>‘curves’</a:t>
                </a:r>
              </a:p>
              <a:p>
                <a:pPr marL="285750" indent="-285750">
                  <a:buFont typeface="Arial" panose="020B0604020202020204" pitchFamily="34" charset="0"/>
                  <a:buChar char="•"/>
                </a:pPr>
                <a14:m>
                  <m:oMath xmlns:m="http://schemas.openxmlformats.org/officeDocument/2006/math">
                    <m:r>
                      <a:rPr lang="en-US" sz="620" b="1" i="1" dirty="0" smtClean="0">
                        <a:latin typeface="Cambria Math" panose="02040503050406030204" pitchFamily="18" charset="0"/>
                        <a:ea typeface="Tahoma" panose="020B0604030504040204" pitchFamily="34" charset="0"/>
                        <a:cs typeface="Tahoma" panose="020B0604030504040204" pitchFamily="34" charset="0"/>
                      </a:rPr>
                      <m:t>𝒇</m:t>
                    </m:r>
                    <m:r>
                      <a:rPr lang="en-US" sz="620" b="1" i="1" dirty="0" smtClean="0">
                        <a:latin typeface="Cambria Math" panose="02040503050406030204" pitchFamily="18" charset="0"/>
                        <a:ea typeface="Tahoma" panose="020B0604030504040204" pitchFamily="34" charset="0"/>
                        <a:cs typeface="Tahoma" panose="020B0604030504040204" pitchFamily="34" charset="0"/>
                      </a:rPr>
                      <m:t>(</m:t>
                    </m:r>
                    <m:r>
                      <a:rPr lang="en-US" sz="620" b="1" i="1" dirty="0" err="1" smtClean="0">
                        <a:latin typeface="Cambria Math" panose="02040503050406030204" pitchFamily="18" charset="0"/>
                        <a:ea typeface="Tahoma" panose="020B0604030504040204" pitchFamily="34" charset="0"/>
                        <a:cs typeface="Tahoma" panose="020B0604030504040204" pitchFamily="34" charset="0"/>
                      </a:rPr>
                      <m:t>𝒙</m:t>
                    </m:r>
                    <m:r>
                      <a:rPr lang="en-US" sz="620" b="1" i="1" dirty="0" err="1" smtClean="0">
                        <a:latin typeface="Cambria Math" panose="02040503050406030204" pitchFamily="18" charset="0"/>
                        <a:ea typeface="Tahoma" panose="020B0604030504040204" pitchFamily="34" charset="0"/>
                        <a:cs typeface="Tahoma" panose="020B0604030504040204" pitchFamily="34" charset="0"/>
                      </a:rPr>
                      <m:t>,</m:t>
                    </m:r>
                    <m:r>
                      <a:rPr lang="en-US" sz="620" b="1" i="1" dirty="0" err="1" smtClean="0">
                        <a:latin typeface="Cambria Math" panose="02040503050406030204" pitchFamily="18" charset="0"/>
                        <a:ea typeface="Tahoma" panose="020B0604030504040204" pitchFamily="34" charset="0"/>
                        <a:cs typeface="Tahoma" panose="020B0604030504040204" pitchFamily="34" charset="0"/>
                      </a:rPr>
                      <m:t>𝒚</m:t>
                    </m:r>
                    <m:r>
                      <a:rPr lang="en-US" sz="620" b="1" i="1" dirty="0" smtClean="0">
                        <a:latin typeface="Cambria Math" panose="02040503050406030204" pitchFamily="18" charset="0"/>
                        <a:ea typeface="Tahoma" panose="020B0604030504040204" pitchFamily="34" charset="0"/>
                        <a:cs typeface="Tahoma" panose="020B0604030504040204" pitchFamily="34" charset="0"/>
                      </a:rPr>
                      <m:t>)</m:t>
                    </m:r>
                  </m:oMath>
                </a14:m>
                <a:r>
                  <a:rPr lang="en-US" sz="620" b="1" dirty="0">
                    <a:latin typeface="Tahoma" panose="020B0604030504040204" pitchFamily="34" charset="0"/>
                    <a:ea typeface="Tahoma" panose="020B0604030504040204" pitchFamily="34" charset="0"/>
                    <a:cs typeface="Tahoma" panose="020B0604030504040204" pitchFamily="34" charset="0"/>
                  </a:rPr>
                  <a:t> </a:t>
                </a:r>
                <a:r>
                  <a:rPr lang="en-US" sz="620" dirty="0">
                    <a:latin typeface="Tahoma" panose="020B0604030504040204" pitchFamily="34" charset="0"/>
                    <a:ea typeface="Tahoma" panose="020B0604030504040204" pitchFamily="34" charset="0"/>
                    <a:cs typeface="Tahoma" panose="020B0604030504040204" pitchFamily="34" charset="0"/>
                  </a:rPr>
                  <a:t>is a surface that gives a </a:t>
                </a:r>
                <a:r>
                  <a:rPr lang="en-US" sz="620" b="1" dirty="0">
                    <a:latin typeface="Tahoma" panose="020B0604030504040204" pitchFamily="34" charset="0"/>
                    <a:ea typeface="Tahoma" panose="020B0604030504040204" pitchFamily="34" charset="0"/>
                    <a:cs typeface="Tahoma" panose="020B0604030504040204" pitchFamily="34" charset="0"/>
                  </a:rPr>
                  <a:t>height</a:t>
                </a:r>
                <a:r>
                  <a:rPr lang="en-US" sz="620" dirty="0">
                    <a:latin typeface="Tahoma" panose="020B0604030504040204" pitchFamily="34" charset="0"/>
                    <a:ea typeface="Tahoma" panose="020B0604030504040204" pitchFamily="34" charset="0"/>
                    <a:cs typeface="Tahoma" panose="020B0604030504040204" pitchFamily="34" charset="0"/>
                  </a:rPr>
                  <a:t> above each point on the curve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𝐶</m:t>
                    </m:r>
                  </m:oMath>
                </a14:m>
                <a:endParaRPr lang="en-US" sz="62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620" dirty="0">
                    <a:latin typeface="Tahoma" panose="020B0604030504040204" pitchFamily="34" charset="0"/>
                    <a:ea typeface="Tahoma" panose="020B0604030504040204" pitchFamily="34" charset="0"/>
                    <a:cs typeface="Tahoma" panose="020B0604030504040204" pitchFamily="34" charset="0"/>
                  </a:rPr>
                  <a:t>The arc-length differential </a:t>
                </a:r>
                <a14:m>
                  <m:oMath xmlns:m="http://schemas.openxmlformats.org/officeDocument/2006/math">
                    <m:r>
                      <a:rPr lang="en-US" sz="620" b="1" i="1" dirty="0" smtClean="0">
                        <a:latin typeface="Cambria Math" panose="02040503050406030204" pitchFamily="18" charset="0"/>
                        <a:ea typeface="Tahoma" panose="020B0604030504040204" pitchFamily="34" charset="0"/>
                        <a:cs typeface="Tahoma" panose="020B0604030504040204" pitchFamily="34" charset="0"/>
                      </a:rPr>
                      <m:t>𝒅𝒔</m:t>
                    </m:r>
                  </m:oMath>
                </a14:m>
                <a:r>
                  <a:rPr lang="en-US" sz="620" dirty="0">
                    <a:latin typeface="Tahoma" panose="020B0604030504040204" pitchFamily="34" charset="0"/>
                    <a:ea typeface="Tahoma" panose="020B0604030504040204" pitchFamily="34" charset="0"/>
                    <a:cs typeface="Tahoma" panose="020B0604030504040204" pitchFamily="34" charset="0"/>
                  </a:rPr>
                  <a:t> gives a </a:t>
                </a:r>
                <a:r>
                  <a:rPr lang="en-US" sz="620" b="1" dirty="0">
                    <a:latin typeface="Tahoma" panose="020B0604030504040204" pitchFamily="34" charset="0"/>
                    <a:ea typeface="Tahoma" panose="020B0604030504040204" pitchFamily="34" charset="0"/>
                    <a:cs typeface="Tahoma" panose="020B0604030504040204" pitchFamily="34" charset="0"/>
                  </a:rPr>
                  <a:t>tiny length </a:t>
                </a:r>
                <a:r>
                  <a:rPr lang="en-US" sz="620" dirty="0">
                    <a:latin typeface="Tahoma" panose="020B0604030504040204" pitchFamily="34" charset="0"/>
                    <a:ea typeface="Tahoma" panose="020B0604030504040204" pitchFamily="34" charset="0"/>
                    <a:cs typeface="Tahoma" panose="020B0604030504040204" pitchFamily="34" charset="0"/>
                  </a:rPr>
                  <a:t>of the curve.</a:t>
                </a:r>
              </a:p>
              <a:p>
                <a:pPr marL="285750" indent="-285750">
                  <a:buFont typeface="Arial" panose="020B0604020202020204" pitchFamily="34" charset="0"/>
                  <a:buChar char="•"/>
                </a:pPr>
                <a:r>
                  <a:rPr lang="en-US" sz="620" b="1" u="sng" dirty="0">
                    <a:latin typeface="Tahoma" panose="020B0604030504040204" pitchFamily="34" charset="0"/>
                    <a:ea typeface="Tahoma" panose="020B0604030504040204" pitchFamily="34" charset="0"/>
                    <a:cs typeface="Tahoma" panose="020B0604030504040204" pitchFamily="34" charset="0"/>
                  </a:rPr>
                  <a:t>Main Ideas:</a:t>
                </a:r>
              </a:p>
              <a:p>
                <a:pPr marL="742950" lvl="1" indent="-285750">
                  <a:buFont typeface="+mj-lt"/>
                  <a:buAutoNum type="arabicPeriod"/>
                </a:pPr>
                <a:r>
                  <a:rPr lang="en-US" sz="620" dirty="0">
                    <a:latin typeface="Tahoma" panose="020B0604030504040204" pitchFamily="34" charset="0"/>
                    <a:ea typeface="Tahoma" panose="020B0604030504040204" pitchFamily="34" charset="0"/>
                    <a:cs typeface="Tahoma" panose="020B0604030504040204" pitchFamily="34" charset="0"/>
                  </a:rPr>
                  <a:t>Take curve and project the curve onto some surface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𝑥</m:t>
                    </m:r>
                    <m:r>
                      <a:rPr lang="en-US" sz="620" i="1" dirty="0" err="1"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62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mj-lt"/>
                  <a:buAutoNum type="arabicPeriod"/>
                </a:pPr>
                <a:r>
                  <a:rPr lang="en-US" sz="620" dirty="0">
                    <a:latin typeface="Tahoma" panose="020B0604030504040204" pitchFamily="34" charset="0"/>
                    <a:ea typeface="Tahoma" panose="020B0604030504040204" pitchFamily="34" charset="0"/>
                    <a:cs typeface="Tahoma" panose="020B0604030504040204" pitchFamily="34" charset="0"/>
                  </a:rPr>
                  <a:t>For each point on the curve, there will be different heights corresponding to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𝑥</m:t>
                    </m:r>
                    <m:r>
                      <a:rPr lang="en-US" sz="620" i="1" dirty="0" err="1"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62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mj-lt"/>
                  <a:buAutoNum type="arabicPeriod"/>
                </a:pPr>
                <a:r>
                  <a:rPr lang="en-US" sz="620" dirty="0">
                    <a:latin typeface="Tahoma" panose="020B0604030504040204" pitchFamily="34" charset="0"/>
                    <a:ea typeface="Tahoma" panose="020B0604030504040204" pitchFamily="34" charset="0"/>
                    <a:cs typeface="Tahoma" panose="020B0604030504040204" pitchFamily="34" charset="0"/>
                  </a:rPr>
                  <a:t>Use an integral as a sum along the curve. This will allow for us to get the area under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𝑥</m:t>
                    </m:r>
                    <m:r>
                      <a:rPr lang="en-US" sz="620" i="1" dirty="0" err="1"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r>
                  <a:rPr lang="en-US" sz="620" dirty="0">
                    <a:latin typeface="Tahoma" panose="020B0604030504040204" pitchFamily="34" charset="0"/>
                    <a:ea typeface="Tahoma" panose="020B0604030504040204" pitchFamily="34" charset="0"/>
                    <a:cs typeface="Tahoma" panose="020B0604030504040204" pitchFamily="34" charset="0"/>
                  </a:rPr>
                  <a:t>, but only along the curve</a:t>
                </a:r>
              </a:p>
              <a:p>
                <a:pPr marL="1200150" lvl="2" indent="-285750">
                  <a:buFont typeface="Wingdings" panose="05000000000000000000" pitchFamily="2" charset="2"/>
                  <a:buChar char="Ø"/>
                </a:pPr>
                <a:r>
                  <a:rPr lang="en-US" sz="620" b="1" dirty="0">
                    <a:latin typeface="Tahoma" panose="020B0604030504040204" pitchFamily="34" charset="0"/>
                    <a:ea typeface="Tahoma" panose="020B0604030504040204" pitchFamily="34" charset="0"/>
                    <a:cs typeface="Tahoma" panose="020B0604030504040204" pitchFamily="34" charset="0"/>
                  </a:rPr>
                  <a:t>Goal: </a:t>
                </a:r>
                <a:r>
                  <a:rPr lang="en-US" sz="620" dirty="0">
                    <a:latin typeface="Tahoma" panose="020B0604030504040204" pitchFamily="34" charset="0"/>
                    <a:ea typeface="Tahoma" panose="020B0604030504040204" pitchFamily="34" charset="0"/>
                    <a:cs typeface="Tahoma" panose="020B0604030504040204" pitchFamily="34" charset="0"/>
                  </a:rPr>
                  <a:t>finding the area between curve on the </a:t>
                </a:r>
                <a:r>
                  <a:rPr lang="en-US" sz="620" dirty="0" err="1">
                    <a:latin typeface="Tahoma" panose="020B0604030504040204" pitchFamily="34" charset="0"/>
                    <a:ea typeface="Tahoma" panose="020B0604030504040204" pitchFamily="34" charset="0"/>
                    <a:cs typeface="Tahoma" panose="020B0604030504040204" pitchFamily="34" charset="0"/>
                  </a:rPr>
                  <a:t>xy</a:t>
                </a:r>
                <a:r>
                  <a:rPr lang="en-US" sz="620" dirty="0">
                    <a:latin typeface="Tahoma" panose="020B0604030504040204" pitchFamily="34" charset="0"/>
                    <a:ea typeface="Tahoma" panose="020B0604030504040204" pitchFamily="34" charset="0"/>
                    <a:cs typeface="Tahoma" panose="020B0604030504040204" pitchFamily="34" charset="0"/>
                  </a:rPr>
                  <a:t>-plane and the curve projected onto the surface, which corresponds to the function's height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𝑥</m:t>
                    </m:r>
                    <m:r>
                      <a:rPr lang="en-US" sz="620" i="1" dirty="0" err="1"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r>
                  <a:rPr lang="en-US" sz="620" dirty="0">
                    <a:latin typeface="Tahoma" panose="020B0604030504040204" pitchFamily="34" charset="0"/>
                    <a:ea typeface="Tahoma" panose="020B0604030504040204" pitchFamily="34" charset="0"/>
                    <a:cs typeface="Tahoma" panose="020B0604030504040204" pitchFamily="34" charset="0"/>
                  </a:rPr>
                  <a:t>. Thus, we are obtaining the area between the "projected curve" and the "curve on the </a:t>
                </a:r>
                <a:r>
                  <a:rPr lang="en-US" sz="620" dirty="0" err="1">
                    <a:latin typeface="Tahoma" panose="020B0604030504040204" pitchFamily="34" charset="0"/>
                    <a:ea typeface="Tahoma" panose="020B0604030504040204" pitchFamily="34" charset="0"/>
                    <a:cs typeface="Tahoma" panose="020B0604030504040204" pitchFamily="34" charset="0"/>
                  </a:rPr>
                  <a:t>xy</a:t>
                </a:r>
                <a:r>
                  <a:rPr lang="en-US" sz="620" dirty="0">
                    <a:latin typeface="Tahoma" panose="020B0604030504040204" pitchFamily="34" charset="0"/>
                    <a:ea typeface="Tahoma" panose="020B0604030504040204" pitchFamily="34" charset="0"/>
                    <a:cs typeface="Tahoma" panose="020B0604030504040204" pitchFamily="34" charset="0"/>
                  </a:rPr>
                  <a:t>-plane". </a:t>
                </a:r>
              </a:p>
              <a:p>
                <a:pPr marL="1200150" lvl="2" indent="-285750">
                  <a:buFont typeface="Wingdings" panose="05000000000000000000" pitchFamily="2" charset="2"/>
                  <a:buChar char="Ø"/>
                </a:pPr>
                <a:r>
                  <a:rPr lang="en-US" sz="620" b="1" dirty="0">
                    <a:latin typeface="Tahoma" panose="020B0604030504040204" pitchFamily="34" charset="0"/>
                    <a:ea typeface="Tahoma" panose="020B0604030504040204" pitchFamily="34" charset="0"/>
                    <a:cs typeface="Tahoma" panose="020B0604030504040204" pitchFamily="34" charset="0"/>
                  </a:rPr>
                  <a:t>Concept: </a:t>
                </a:r>
                <a:r>
                  <a:rPr lang="en-US" sz="620" dirty="0">
                    <a:latin typeface="Tahoma" panose="020B0604030504040204" pitchFamily="34" charset="0"/>
                    <a:ea typeface="Tahoma" panose="020B0604030504040204" pitchFamily="34" charset="0"/>
                    <a:cs typeface="Tahoma" panose="020B0604030504040204" pitchFamily="34" charset="0"/>
                  </a:rPr>
                  <a:t>the line integral will gives us the area of the 'ribbon/fence' between the curve C in the </a:t>
                </a:r>
                <a:r>
                  <a:rPr lang="en-US" sz="620" dirty="0" err="1">
                    <a:latin typeface="Tahoma" panose="020B0604030504040204" pitchFamily="34" charset="0"/>
                    <a:ea typeface="Tahoma" panose="020B0604030504040204" pitchFamily="34" charset="0"/>
                    <a:cs typeface="Tahoma" panose="020B0604030504040204" pitchFamily="34" charset="0"/>
                  </a:rPr>
                  <a:t>xy</a:t>
                </a:r>
                <a:r>
                  <a:rPr lang="en-US" sz="620" dirty="0">
                    <a:latin typeface="Tahoma" panose="020B0604030504040204" pitchFamily="34" charset="0"/>
                    <a:ea typeface="Tahoma" panose="020B0604030504040204" pitchFamily="34" charset="0"/>
                    <a:cs typeface="Tahoma" panose="020B0604030504040204" pitchFamily="34" charset="0"/>
                  </a:rPr>
                  <a:t>-plane and the projection of C onto the surface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smtClean="0">
                        <a:latin typeface="Cambria Math" panose="02040503050406030204" pitchFamily="18" charset="0"/>
                        <a:ea typeface="Tahoma" panose="020B0604030504040204" pitchFamily="34" charset="0"/>
                        <a:cs typeface="Tahoma" panose="020B0604030504040204" pitchFamily="34" charset="0"/>
                      </a:rPr>
                      <m:t>𝑥</m:t>
                    </m:r>
                    <m:r>
                      <a:rPr lang="en-US" sz="620" i="1" dirty="0" smtClean="0">
                        <a:latin typeface="Cambria Math" panose="02040503050406030204" pitchFamily="18" charset="0"/>
                        <a:ea typeface="Tahoma" panose="020B0604030504040204" pitchFamily="34" charset="0"/>
                        <a:cs typeface="Tahoma" panose="020B0604030504040204" pitchFamily="34" charset="0"/>
                      </a:rPr>
                      <m:t>, </m:t>
                    </m:r>
                    <m:r>
                      <a:rPr lang="en-US" sz="620" i="1" dirty="0"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620" dirty="0">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Wingdings" panose="05000000000000000000" pitchFamily="2" charset="2"/>
                  <a:buChar char="Ø"/>
                </a:pPr>
                <a:r>
                  <a:rPr lang="en-US" sz="620" b="1" dirty="0">
                    <a:latin typeface="Tahoma" panose="020B0604030504040204" pitchFamily="34" charset="0"/>
                    <a:ea typeface="Tahoma" panose="020B0604030504040204" pitchFamily="34" charset="0"/>
                    <a:cs typeface="Tahoma" panose="020B0604030504040204" pitchFamily="34" charset="0"/>
                  </a:rPr>
                  <a:t>Other:</a:t>
                </a:r>
                <a:r>
                  <a:rPr lang="en-US" sz="620" dirty="0">
                    <a:latin typeface="Tahoma" panose="020B0604030504040204" pitchFamily="34" charset="0"/>
                    <a:ea typeface="Tahoma" panose="020B0604030504040204" pitchFamily="34" charset="0"/>
                    <a:cs typeface="Tahoma" panose="020B0604030504040204" pitchFamily="34" charset="0"/>
                  </a:rPr>
                  <a:t> can represent mass </a:t>
                </a:r>
              </a:p>
              <a:p>
                <a:pPr lvl="1"/>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2000250" y="391061"/>
                <a:ext cx="2607754" cy="3013133"/>
              </a:xfrm>
              <a:prstGeom prst="rect">
                <a:avLst/>
              </a:prstGeom>
              <a:blipFill>
                <a:blip r:embed="rId6"/>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CD908FB-A844-43CA-97DE-BC8C712E6B3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3056" y="1973061"/>
            <a:ext cx="1545752" cy="107886"/>
          </a:xfrm>
          <a:prstGeom prst="rect">
            <a:avLst/>
          </a:prstGeom>
        </p:spPr>
      </p:pic>
      <p:pic>
        <p:nvPicPr>
          <p:cNvPr id="21" name="Picture 20">
            <a:extLst>
              <a:ext uri="{FF2B5EF4-FFF2-40B4-BE49-F238E27FC236}">
                <a16:creationId xmlns:a16="http://schemas.microsoft.com/office/drawing/2014/main" id="{5B871FD3-C68B-4907-935A-71A74EBBC61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72808" y="2116471"/>
            <a:ext cx="886248" cy="208457"/>
          </a:xfrm>
          <a:prstGeom prst="rect">
            <a:avLst/>
          </a:prstGeom>
        </p:spPr>
      </p:pic>
      <p:pic>
        <p:nvPicPr>
          <p:cNvPr id="24" name="Picture 23" descr="Diagram&#10;&#10;Description automatically generated">
            <a:extLst>
              <a:ext uri="{FF2B5EF4-FFF2-40B4-BE49-F238E27FC236}">
                <a16:creationId xmlns:a16="http://schemas.microsoft.com/office/drawing/2014/main" id="{3412331B-BDF9-4AA1-A040-BC1563B7F55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842" y="390550"/>
            <a:ext cx="2000237" cy="661949"/>
          </a:xfrm>
          <a:prstGeom prst="rect">
            <a:avLst/>
          </a:prstGeom>
        </p:spPr>
      </p:pic>
      <p:pic>
        <p:nvPicPr>
          <p:cNvPr id="10244" name="Picture 4" descr="How to Calculate Line Integrals: 15 Steps - wikiHow">
            <a:extLst>
              <a:ext uri="{FF2B5EF4-FFF2-40B4-BE49-F238E27FC236}">
                <a16:creationId xmlns:a16="http://schemas.microsoft.com/office/drawing/2014/main" id="{BC27DD22-101B-49FC-ABD8-9902521DB8A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8528" y="1101974"/>
            <a:ext cx="1114808" cy="76700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Line Integrals over Parametrized Curves">
            <a:extLst>
              <a:ext uri="{FF2B5EF4-FFF2-40B4-BE49-F238E27FC236}">
                <a16:creationId xmlns:a16="http://schemas.microsoft.com/office/drawing/2014/main" id="{706D6053-6DD7-45DF-B100-A4C47664D4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843" y="2579016"/>
            <a:ext cx="956405" cy="707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C8B4BAE6-105C-4769-A378-251D58B6966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56180" y="2293107"/>
            <a:ext cx="507733" cy="207848"/>
          </a:xfrm>
          <a:prstGeom prst="rect">
            <a:avLst/>
          </a:prstGeom>
        </p:spPr>
      </p:pic>
    </p:spTree>
    <p:extLst>
      <p:ext uri="{BB962C8B-B14F-4D97-AF65-F5344CB8AC3E}">
        <p14:creationId xmlns:p14="http://schemas.microsoft.com/office/powerpoint/2010/main" val="2525875402"/>
      </p:ext>
    </p:extLst>
  </p:cSld>
  <p:clrMapOvr>
    <a:masterClrMapping/>
  </p:clrMapOvr>
  <p:transition>
    <p:cut/>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Line Integrals (Summary)</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178</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F6586A-F372-4603-B39E-02599DF42AEB}"/>
                  </a:ext>
                </a:extLst>
              </p:cNvPr>
              <p:cNvSpPr txBox="1"/>
              <p:nvPr/>
            </p:nvSpPr>
            <p:spPr>
              <a:xfrm>
                <a:off x="2216430" y="355520"/>
                <a:ext cx="2336226" cy="3123932"/>
              </a:xfrm>
              <a:prstGeom prst="rect">
                <a:avLst/>
              </a:prstGeom>
              <a:noFill/>
            </p:spPr>
            <p:txBody>
              <a:bodyPr wrap="square" rtlCol="0">
                <a:spAutoFit/>
              </a:bodyPr>
              <a:lstStyle/>
              <a:p>
                <a:pPr marL="285750" indent="-285750">
                  <a:buFont typeface="Arial" panose="020B0604020202020204" pitchFamily="34" charset="0"/>
                  <a:buChar char="•"/>
                </a:pP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Vector line integrals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involve integrating over the tangential component </a:t>
                </a:r>
                <a14:m>
                  <m:oMath xmlns:m="http://schemas.openxmlformats.org/officeDocument/2006/math">
                    <m:r>
                      <m:rPr>
                        <m:sty m:val="p"/>
                      </m:rPr>
                      <a:rPr lang="en-US" sz="850" i="1" dirty="0">
                        <a:latin typeface="Cambria Math" panose="02040503050406030204" pitchFamily="18" charset="0"/>
                        <a:ea typeface="Tahoma" panose="020B0604030504040204" pitchFamily="34" charset="0"/>
                        <a:cs typeface="Tahoma" panose="020B0604030504040204" pitchFamily="34" charset="0"/>
                      </a:rPr>
                      <m:t>F</m:t>
                    </m:r>
                    <m:r>
                      <a:rPr lang="en-US" sz="850" b="0" i="1" u="none" strike="noStrike" baseline="0" dirty="0" smtClean="0">
                        <a:latin typeface="Cambria Math" panose="02040503050406030204" pitchFamily="18" charset="0"/>
                        <a:ea typeface="Tahoma" panose="020B0604030504040204" pitchFamily="34" charset="0"/>
                        <a:cs typeface="Tahoma" panose="020B0604030504040204" pitchFamily="34" charset="0"/>
                      </a:rPr>
                      <m:t> ⋅ </m:t>
                    </m:r>
                    <m:r>
                      <a:rPr lang="en-US" sz="85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𝑇</m:t>
                    </m:r>
                    <m:r>
                      <a:rPr lang="en-US" sz="850" b="0" i="1" u="none" strike="noStrike" baseline="0" dirty="0" smtClean="0">
                        <a:latin typeface="Cambria Math" panose="02040503050406030204" pitchFamily="18" charset="0"/>
                        <a:ea typeface="Tahoma" panose="020B0604030504040204" pitchFamily="34" charset="0"/>
                        <a:cs typeface="Tahoma" panose="020B0604030504040204" pitchFamily="34" charset="0"/>
                      </a:rPr>
                      <m:t> </m:t>
                    </m:r>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along the curve </a:t>
                </a:r>
                <a14:m>
                  <m:oMath xmlns:m="http://schemas.openxmlformats.org/officeDocument/2006/math">
                    <m:r>
                      <a:rPr lang="en-US" sz="85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𝐶</m:t>
                    </m:r>
                  </m:oMath>
                </a14:m>
                <a:endParaRPr lang="en-US" sz="85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We must parameterize our vector field and position vector accordingly</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Involves a dot product with the vector field to the tangent vector </a:t>
                </a:r>
                <a14:m>
                  <m:oMath xmlns:m="http://schemas.openxmlformats.org/officeDocument/2006/math">
                    <m:sSup>
                      <m:sSupPr>
                        <m:ctrlPr>
                          <a:rPr lang="en-US" sz="850" b="0" i="1" smtClean="0">
                            <a:latin typeface="Cambria Math" panose="02040503050406030204" pitchFamily="18" charset="0"/>
                            <a:ea typeface="Tahoma" panose="020B0604030504040204" pitchFamily="34" charset="0"/>
                            <a:cs typeface="Tahoma" panose="020B0604030504040204" pitchFamily="34" charset="0"/>
                          </a:rPr>
                        </m:ctrlPr>
                      </m:sSupPr>
                      <m:e>
                        <m:r>
                          <a:rPr lang="en-US" sz="850" b="0" i="1" smtClean="0">
                            <a:latin typeface="Cambria Math" panose="02040503050406030204" pitchFamily="18" charset="0"/>
                            <a:ea typeface="Tahoma" panose="020B0604030504040204" pitchFamily="34" charset="0"/>
                            <a:cs typeface="Tahoma" panose="020B0604030504040204" pitchFamily="34" charset="0"/>
                          </a:rPr>
                          <m:t>𝑟</m:t>
                        </m:r>
                      </m:e>
                      <m:sup>
                        <m:r>
                          <a:rPr lang="en-US" sz="850" b="0" i="1"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850" b="0" i="1" smtClean="0">
                            <a:latin typeface="Cambria Math" panose="02040503050406030204" pitchFamily="18" charset="0"/>
                            <a:ea typeface="Tahoma" panose="020B0604030504040204" pitchFamily="34" charset="0"/>
                            <a:cs typeface="Tahoma" panose="020B0604030504040204" pitchFamily="34" charset="0"/>
                          </a:rPr>
                        </m:ctrlPr>
                      </m:dPr>
                      <m:e>
                        <m:r>
                          <a:rPr lang="en-US" sz="850" b="0" i="1" smtClean="0">
                            <a:latin typeface="Cambria Math" panose="02040503050406030204" pitchFamily="18" charset="0"/>
                            <a:ea typeface="Tahoma" panose="020B0604030504040204" pitchFamily="34" charset="0"/>
                            <a:cs typeface="Tahoma" panose="020B0604030504040204" pitchFamily="34" charset="0"/>
                          </a:rPr>
                          <m:t>𝑡</m:t>
                        </m:r>
                      </m:e>
                    </m:d>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due to integrating</a:t>
                </a:r>
                <a:r>
                  <a:rPr lang="en-US" sz="850" b="0" i="0" u="none" strike="noStrike" dirty="0">
                    <a:latin typeface="Tahoma" panose="020B0604030504040204" pitchFamily="34" charset="0"/>
                    <a:ea typeface="Tahoma" panose="020B0604030504040204" pitchFamily="34" charset="0"/>
                    <a:cs typeface="Tahoma" panose="020B0604030504040204" pitchFamily="34" charset="0"/>
                  </a:rPr>
                  <a:t> over</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tangential component</a:t>
                </a:r>
              </a:p>
              <a:p>
                <a:pPr marL="285750" indent="-2857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It can be thought of as a measure of </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overall alignment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between the oriented curve and the vector field</a:t>
                </a:r>
              </a:p>
              <a:p>
                <a:pPr marL="285750" indent="-2857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It represents the </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work</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it takes to move a particle in the presence of a force </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F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along the path, where motion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with</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the field counts as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positive</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and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against</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the field as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negative</a:t>
                </a:r>
              </a:p>
              <a:p>
                <a:pPr marL="285750" indent="-285750">
                  <a:buFont typeface="Arial" panose="020B0604020202020204" pitchFamily="34" charset="0"/>
                  <a:buChar char="•"/>
                </a:pPr>
                <a:r>
                  <a:rPr lang="en-US" sz="850" b="1" dirty="0">
                    <a:latin typeface="Tahoma" panose="020B0604030504040204" pitchFamily="34" charset="0"/>
                    <a:ea typeface="Tahoma" panose="020B0604030504040204" pitchFamily="34" charset="0"/>
                    <a:cs typeface="Tahoma" panose="020B0604030504040204" pitchFamily="34" charset="0"/>
                  </a:rPr>
                  <a:t>V</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ector line integrals</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depend on the </a:t>
                </a:r>
                <a:r>
                  <a:rPr lang="en-US" sz="850" b="0" i="1" u="none" strike="noStrike" baseline="0" dirty="0">
                    <a:latin typeface="Tahoma" panose="020B0604030504040204" pitchFamily="34" charset="0"/>
                    <a:ea typeface="Tahoma" panose="020B0604030504040204" pitchFamily="34" charset="0"/>
                    <a:cs typeface="Tahoma" panose="020B0604030504040204" pitchFamily="34" charset="0"/>
                  </a:rPr>
                  <a:t>direction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along the curve (i.e., orientation)</a:t>
                </a:r>
                <a:endParaRPr lang="en-US" sz="850" u="sng" dirty="0">
                  <a:latin typeface="Tahoma" panose="020B0604030504040204" pitchFamily="34" charset="0"/>
                  <a:ea typeface="Tahoma" panose="020B0604030504040204" pitchFamily="34" charset="0"/>
                  <a:cs typeface="Tahoma" panose="020B0604030504040204" pitchFamily="34" charset="0"/>
                </a:endParaRPr>
              </a:p>
              <a:p>
                <a:pPr lvl="1"/>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2216430" y="355520"/>
                <a:ext cx="2336226" cy="3123932"/>
              </a:xfrm>
              <a:prstGeom prst="rect">
                <a:avLst/>
              </a:prstGeom>
              <a:blipFill>
                <a:blip r:embed="rId4"/>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0032B53-8A42-425D-BD64-88336BACAC0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818" y="1952065"/>
            <a:ext cx="1298286" cy="235276"/>
          </a:xfrm>
          <a:prstGeom prst="rect">
            <a:avLst/>
          </a:prstGeom>
        </p:spPr>
      </p:pic>
      <p:pic>
        <p:nvPicPr>
          <p:cNvPr id="9218" name="Picture 2" descr="Introduction to a line integral of a vector field - Math Insight">
            <a:extLst>
              <a:ext uri="{FF2B5EF4-FFF2-40B4-BE49-F238E27FC236}">
                <a16:creationId xmlns:a16="http://schemas.microsoft.com/office/drawing/2014/main" id="{A22A030C-5411-4697-8DC5-49E96A036C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315" y="456351"/>
            <a:ext cx="1489293" cy="14892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lux and Circulation Line Integrals FLC">
            <a:extLst>
              <a:ext uri="{FF2B5EF4-FFF2-40B4-BE49-F238E27FC236}">
                <a16:creationId xmlns:a16="http://schemas.microsoft.com/office/drawing/2014/main" id="{C01F12D6-76AA-435C-9848-58CB4778CB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595" y="2231490"/>
            <a:ext cx="1151636" cy="1083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821097"/>
      </p:ext>
    </p:extLst>
  </p:cSld>
  <p:clrMapOvr>
    <a:masterClrMapping/>
  </p:clrMapOvr>
  <p:transition>
    <p:cut/>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Flux Line Integrals (Summary)</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179</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F6586A-F372-4603-B39E-02599DF42AEB}"/>
                  </a:ext>
                </a:extLst>
              </p:cNvPr>
              <p:cNvSpPr txBox="1"/>
              <p:nvPr/>
            </p:nvSpPr>
            <p:spPr>
              <a:xfrm>
                <a:off x="2000251" y="399527"/>
                <a:ext cx="2609850" cy="2031325"/>
              </a:xfrm>
              <a:prstGeom prst="rect">
                <a:avLst/>
              </a:prstGeom>
              <a:noFill/>
            </p:spPr>
            <p:txBody>
              <a:bodyPr wrap="square" rtlCol="0">
                <a:spAutoFit/>
              </a:bodyPr>
              <a:lstStyle/>
              <a:p>
                <a:pPr marL="285750" indent="-285750">
                  <a:buFont typeface="Arial" panose="020B0604020202020204" pitchFamily="34" charset="0"/>
                  <a:buChar char="•"/>
                </a:pPr>
                <a:r>
                  <a:rPr lang="en-US" sz="700" b="1" i="0" u="none" strike="noStrike" baseline="0" dirty="0">
                    <a:latin typeface="Tahoma" panose="020B0604030504040204" pitchFamily="34" charset="0"/>
                    <a:ea typeface="Tahoma" panose="020B0604030504040204" pitchFamily="34" charset="0"/>
                    <a:cs typeface="Tahoma" panose="020B0604030504040204" pitchFamily="34" charset="0"/>
                  </a:rPr>
                  <a:t>Flux</a:t>
                </a:r>
                <a:r>
                  <a:rPr lang="en-US" sz="700" b="0" i="0" u="none" strike="noStrike" baseline="0" dirty="0">
                    <a:latin typeface="Tahoma" panose="020B0604030504040204" pitchFamily="34" charset="0"/>
                    <a:ea typeface="Tahoma" panose="020B0604030504040204" pitchFamily="34" charset="0"/>
                    <a:cs typeface="Tahoma" panose="020B0604030504040204" pitchFamily="34" charset="0"/>
                  </a:rPr>
                  <a:t> can be considered the amount of </a:t>
                </a:r>
                <a:r>
                  <a:rPr lang="en-US" sz="700" b="1" i="0" u="none" strike="noStrike" baseline="0" dirty="0">
                    <a:latin typeface="Tahoma" panose="020B0604030504040204" pitchFamily="34" charset="0"/>
                    <a:ea typeface="Tahoma" panose="020B0604030504040204" pitchFamily="34" charset="0"/>
                    <a:cs typeface="Tahoma" panose="020B0604030504040204" pitchFamily="34" charset="0"/>
                  </a:rPr>
                  <a:t>'stuff' </a:t>
                </a:r>
                <a:r>
                  <a:rPr lang="en-US" sz="700" b="0" i="0" u="none" strike="noStrike" baseline="0" dirty="0">
                    <a:latin typeface="Tahoma" panose="020B0604030504040204" pitchFamily="34" charset="0"/>
                    <a:ea typeface="Tahoma" panose="020B0604030504040204" pitchFamily="34" charset="0"/>
                    <a:cs typeface="Tahoma" panose="020B0604030504040204" pitchFamily="34" charset="0"/>
                  </a:rPr>
                  <a:t>from the vector field that goes through the curve</a:t>
                </a:r>
              </a:p>
              <a:p>
                <a:pPr marL="285750" indent="-285750">
                  <a:buFont typeface="Arial" panose="020B0604020202020204" pitchFamily="34" charset="0"/>
                  <a:buChar char="•"/>
                </a:pPr>
                <a:r>
                  <a:rPr lang="en-US" sz="700" b="1" dirty="0">
                    <a:latin typeface="Tahoma" panose="020B0604030504040204" pitchFamily="34" charset="0"/>
                    <a:ea typeface="Tahoma" panose="020B0604030504040204" pitchFamily="34" charset="0"/>
                    <a:cs typeface="Tahoma" panose="020B0604030504040204" pitchFamily="34" charset="0"/>
                  </a:rPr>
                  <a:t>Flux will depend on certain factors: </a:t>
                </a:r>
                <a:r>
                  <a:rPr lang="en-US" sz="700" dirty="0">
                    <a:latin typeface="Tahoma" panose="020B0604030504040204" pitchFamily="34" charset="0"/>
                    <a:ea typeface="Tahoma" panose="020B0604030504040204" pitchFamily="34" charset="0"/>
                    <a:cs typeface="Tahoma" panose="020B0604030504040204" pitchFamily="34" charset="0"/>
                  </a:rPr>
                  <a:t>scenario, clockwise/counterclockwise orientation, inward/outward flux, upward/downward orientation</a:t>
                </a:r>
                <a:endParaRPr lang="en-US" sz="7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700" b="1" dirty="0">
                    <a:latin typeface="Tahoma" panose="020B0604030504040204" pitchFamily="34" charset="0"/>
                    <a:ea typeface="Tahoma" panose="020B0604030504040204" pitchFamily="34" charset="0"/>
                    <a:cs typeface="Tahoma" panose="020B0604030504040204" pitchFamily="34" charset="0"/>
                  </a:rPr>
                  <a:t>Flux line integrals </a:t>
                </a:r>
                <a:r>
                  <a:rPr lang="en-US" sz="700" dirty="0">
                    <a:latin typeface="Tahoma" panose="020B0604030504040204" pitchFamily="34" charset="0"/>
                    <a:ea typeface="Tahoma" panose="020B0604030504040204" pitchFamily="34" charset="0"/>
                    <a:cs typeface="Tahoma" panose="020B0604030504040204" pitchFamily="34" charset="0"/>
                  </a:rPr>
                  <a:t>are integrals over the </a:t>
                </a:r>
                <a:r>
                  <a:rPr lang="en-US" sz="700" u="sng" dirty="0">
                    <a:latin typeface="Tahoma" panose="020B0604030504040204" pitchFamily="34" charset="0"/>
                    <a:ea typeface="Tahoma" panose="020B0604030504040204" pitchFamily="34" charset="0"/>
                    <a:cs typeface="Tahoma" panose="020B0604030504040204" pitchFamily="34" charset="0"/>
                  </a:rPr>
                  <a:t>normal component</a:t>
                </a:r>
                <a:r>
                  <a:rPr lang="en-US" sz="7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𝐹</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𝑛</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oMath>
                </a14:m>
                <a:r>
                  <a:rPr lang="en-US" sz="700" dirty="0">
                    <a:latin typeface="Tahoma" panose="020B0604030504040204" pitchFamily="34" charset="0"/>
                    <a:ea typeface="Tahoma" panose="020B0604030504040204" pitchFamily="34" charset="0"/>
                    <a:cs typeface="Tahoma" panose="020B0604030504040204" pitchFamily="34" charset="0"/>
                  </a:rPr>
                  <a:t>of a vector field</a:t>
                </a:r>
              </a:p>
              <a:p>
                <a:pPr marL="742950" lvl="1"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Must define normal component correctly so that it is normal to the tangent vector </a:t>
                </a:r>
                <a14:m>
                  <m:oMath xmlns:m="http://schemas.openxmlformats.org/officeDocument/2006/math">
                    <m:sSup>
                      <m:sSup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𝑟</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fr-FR" sz="700" i="1" dirty="0">
                        <a:latin typeface="Cambria Math" panose="02040503050406030204" pitchFamily="18" charset="0"/>
                        <a:ea typeface="Tahoma" panose="020B0604030504040204" pitchFamily="34" charset="0"/>
                        <a:cs typeface="Tahoma" panose="020B0604030504040204" pitchFamily="34" charset="0"/>
                      </a:rPr>
                      <m:t>=</m:t>
                    </m:r>
                    <m:r>
                      <a:rPr lang="fr-FR" sz="700" i="1" dirty="0" smtClean="0">
                        <a:latin typeface="Cambria Math" panose="02040503050406030204" pitchFamily="18" charset="0"/>
                        <a:ea typeface="Tahoma" panose="020B0604030504040204" pitchFamily="34" charset="0"/>
                        <a:cs typeface="Tahoma" panose="020B0604030504040204" pitchFamily="34" charset="0"/>
                      </a:rPr>
                      <m:t>⟨</m:t>
                    </m:r>
                    <m:sSup>
                      <m:sSup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sSupPr>
                      <m:e>
                        <m:r>
                          <a:rPr lang="fr-FR" sz="700" i="1" dirty="0">
                            <a:latin typeface="Cambria Math" panose="02040503050406030204" pitchFamily="18" charset="0"/>
                            <a:ea typeface="Tahoma" panose="020B0604030504040204" pitchFamily="34" charset="0"/>
                            <a:cs typeface="Tahoma" panose="020B0604030504040204" pitchFamily="34" charset="0"/>
                          </a:rPr>
                          <m:t>𝑥</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fr-FR" sz="700" i="1" dirty="0">
                            <a:latin typeface="Cambria Math" panose="02040503050406030204" pitchFamily="18" charset="0"/>
                            <a:ea typeface="Tahoma" panose="020B0604030504040204" pitchFamily="34" charset="0"/>
                            <a:cs typeface="Tahoma" panose="020B0604030504040204" pitchFamily="34" charset="0"/>
                          </a:rPr>
                        </m:ctrlPr>
                      </m:dPr>
                      <m:e>
                        <m:r>
                          <a:rPr lang="fr-FR" sz="700" i="1" dirty="0">
                            <a:latin typeface="Cambria Math" panose="02040503050406030204" pitchFamily="18" charset="0"/>
                            <a:ea typeface="Tahoma" panose="020B0604030504040204" pitchFamily="34" charset="0"/>
                            <a:cs typeface="Tahoma" panose="020B0604030504040204" pitchFamily="34" charset="0"/>
                          </a:rPr>
                          <m:t>𝑡</m:t>
                        </m:r>
                      </m:e>
                    </m:d>
                    <m:r>
                      <a:rPr lang="fr-FR" sz="700" i="1" dirty="0">
                        <a:latin typeface="Cambria Math" panose="02040503050406030204" pitchFamily="18" charset="0"/>
                        <a:ea typeface="Tahoma" panose="020B0604030504040204" pitchFamily="34" charset="0"/>
                        <a:cs typeface="Tahoma" panose="020B0604030504040204" pitchFamily="34" charset="0"/>
                      </a:rPr>
                      <m:t>, </m:t>
                    </m:r>
                    <m:sSup>
                      <m:sSup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sSupPr>
                      <m:e>
                        <m:r>
                          <a:rPr lang="fr-FR" sz="700" i="1" dirty="0">
                            <a:latin typeface="Cambria Math" panose="02040503050406030204" pitchFamily="18" charset="0"/>
                            <a:ea typeface="Tahoma" panose="020B0604030504040204" pitchFamily="34" charset="0"/>
                            <a:cs typeface="Tahoma" panose="020B0604030504040204" pitchFamily="34" charset="0"/>
                          </a:rPr>
                          <m:t>𝑦</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fr-FR" sz="700" i="1" dirty="0">
                            <a:latin typeface="Cambria Math" panose="02040503050406030204" pitchFamily="18" charset="0"/>
                            <a:ea typeface="Tahoma" panose="020B0604030504040204" pitchFamily="34" charset="0"/>
                            <a:cs typeface="Tahoma" panose="020B0604030504040204" pitchFamily="34" charset="0"/>
                          </a:rPr>
                        </m:ctrlPr>
                      </m:dPr>
                      <m:e>
                        <m:r>
                          <a:rPr lang="fr-FR" sz="700" i="1" dirty="0">
                            <a:latin typeface="Cambria Math" panose="02040503050406030204" pitchFamily="18" charset="0"/>
                            <a:ea typeface="Tahoma" panose="020B0604030504040204" pitchFamily="34" charset="0"/>
                            <a:cs typeface="Tahoma" panose="020B0604030504040204" pitchFamily="34" charset="0"/>
                          </a:rPr>
                          <m:t>𝑡</m:t>
                        </m:r>
                      </m:e>
                    </m:d>
                    <m:r>
                      <a:rPr lang="fr-FR" sz="7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00" b="1" u="sng" dirty="0">
                    <a:latin typeface="Tahoma" panose="020B0604030504040204" pitchFamily="34" charset="0"/>
                    <a:ea typeface="Tahoma" panose="020B0604030504040204" pitchFamily="34" charset="0"/>
                    <a:cs typeface="Tahoma" panose="020B0604030504040204" pitchFamily="34" charset="0"/>
                  </a:rPr>
                  <a:t>Two Possible Options:</a:t>
                </a:r>
              </a:p>
              <a:p>
                <a:pPr marL="1200150" lvl="2" indent="-285750">
                  <a:buFont typeface="Arial" panose="020B0604020202020204" pitchFamily="34" charset="0"/>
                  <a:buChar char="•"/>
                </a:pP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𝑁</m:t>
                    </m:r>
                    <m:r>
                      <a:rPr lang="en-US" sz="700" b="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𝑡</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𝑦</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700" i="1" dirty="0" smtClean="0">
                        <a:latin typeface="Cambria Math" panose="02040503050406030204" pitchFamily="18" charset="0"/>
                        <a:ea typeface="Tahoma" panose="020B0604030504040204" pitchFamily="34" charset="0"/>
                        <a:cs typeface="Tahoma" panose="020B0604030504040204" pitchFamily="34" charset="0"/>
                      </a:rPr>
                      <m:t>⟩ </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𝑁</m:t>
                    </m:r>
                    <m:r>
                      <a:rPr lang="en-US" sz="700" b="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𝑡</m:t>
                    </m:r>
                    <m:r>
                      <a:rPr lang="en-US" sz="700" i="1" dirty="0" smtClean="0">
                        <a:latin typeface="Cambria Math" panose="02040503050406030204" pitchFamily="18" charset="0"/>
                        <a:ea typeface="Tahoma" panose="020B0604030504040204" pitchFamily="34" charset="0"/>
                        <a:cs typeface="Tahoma" panose="020B0604030504040204" pitchFamily="34" charset="0"/>
                      </a:rPr>
                      <m:t>)=⟨−</m:t>
                    </m:r>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𝑦</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1657350" lvl="3" indent="-285750">
                  <a:buFont typeface="Arial" panose="020B0604020202020204" pitchFamily="34" charset="0"/>
                  <a:buChar char="•"/>
                </a:pPr>
                <a:r>
                  <a:rPr lang="en-US" sz="700" b="1" dirty="0">
                    <a:latin typeface="Tahoma" panose="020B0604030504040204" pitchFamily="34" charset="0"/>
                    <a:ea typeface="Tahoma" panose="020B0604030504040204" pitchFamily="34" charset="0"/>
                    <a:cs typeface="Tahoma" panose="020B0604030504040204" pitchFamily="34" charset="0"/>
                  </a:rPr>
                  <a:t>Idea:</a:t>
                </a:r>
                <a:r>
                  <a:rPr lang="en-US" sz="700" dirty="0">
                    <a:latin typeface="Tahoma" panose="020B0604030504040204" pitchFamily="34" charset="0"/>
                    <a:ea typeface="Tahoma" panose="020B0604030504040204" pitchFamily="34" charset="0"/>
                    <a:cs typeface="Tahoma" panose="020B0604030504040204" pitchFamily="34" charset="0"/>
                  </a:rPr>
                  <a:t> rotate vector </a:t>
                </a:r>
                <a14:m>
                  <m:oMath xmlns:m="http://schemas.openxmlformats.org/officeDocument/2006/math">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90</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r>
                      <a:rPr lang="en-US" sz="700" i="1" dirty="0" smtClean="0">
                        <a:latin typeface="Cambria Math" panose="02040503050406030204" pitchFamily="18" charset="0"/>
                        <a:ea typeface="Tahoma" panose="020B0604030504040204" pitchFamily="34" charset="0"/>
                        <a:cs typeface="Tahoma" panose="020B0604030504040204" pitchFamily="34" charset="0"/>
                      </a:rPr>
                      <m:t> </m:t>
                    </m:r>
                  </m:oMath>
                </a14:m>
                <a:r>
                  <a:rPr lang="en-US" sz="700" dirty="0">
                    <a:latin typeface="Tahoma" panose="020B0604030504040204" pitchFamily="34" charset="0"/>
                    <a:ea typeface="Tahoma" panose="020B0604030504040204" pitchFamily="34" charset="0"/>
                    <a:cs typeface="Tahoma" panose="020B0604030504040204" pitchFamily="34" charset="0"/>
                  </a:rPr>
                  <a:t>so that dot product with tangent vector is zero</a:t>
                </a:r>
              </a:p>
            </p:txBody>
          </p:sp>
        </mc:Choice>
        <mc:Fallback xmlns="">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2000251" y="399527"/>
                <a:ext cx="2609850" cy="2031325"/>
              </a:xfrm>
              <a:prstGeom prst="rect">
                <a:avLst/>
              </a:prstGeom>
              <a:blipFill>
                <a:blip r:embed="rId5"/>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13FC9452-BCE9-4574-99A5-62B5DF8E4AA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82674" y="2472787"/>
            <a:ext cx="3242667" cy="776533"/>
          </a:xfrm>
          <a:prstGeom prst="rect">
            <a:avLst/>
          </a:prstGeom>
        </p:spPr>
      </p:pic>
      <p:pic>
        <p:nvPicPr>
          <p:cNvPr id="20" name="Picture 19">
            <a:extLst>
              <a:ext uri="{FF2B5EF4-FFF2-40B4-BE49-F238E27FC236}">
                <a16:creationId xmlns:a16="http://schemas.microsoft.com/office/drawing/2014/main" id="{CE659CC4-4387-402F-AA79-961445BF89B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5300" y="2150450"/>
            <a:ext cx="1617829" cy="176457"/>
          </a:xfrm>
          <a:prstGeom prst="rect">
            <a:avLst/>
          </a:prstGeom>
        </p:spPr>
      </p:pic>
      <p:pic>
        <p:nvPicPr>
          <p:cNvPr id="23" name="Picture 22">
            <a:extLst>
              <a:ext uri="{FF2B5EF4-FFF2-40B4-BE49-F238E27FC236}">
                <a16:creationId xmlns:a16="http://schemas.microsoft.com/office/drawing/2014/main" id="{F7D81D6E-AB7E-4D9D-A9A8-FA85F3F41DAD}"/>
              </a:ext>
            </a:extLst>
          </p:cNvPr>
          <p:cNvPicPr>
            <a:picLocks noChangeAspect="1"/>
          </p:cNvPicPr>
          <p:nvPr/>
        </p:nvPicPr>
        <p:blipFill>
          <a:blip r:embed="rId8"/>
          <a:stretch>
            <a:fillRect/>
          </a:stretch>
        </p:blipFill>
        <p:spPr>
          <a:xfrm>
            <a:off x="209396" y="1460380"/>
            <a:ext cx="1300163" cy="739573"/>
          </a:xfrm>
          <a:prstGeom prst="rect">
            <a:avLst/>
          </a:prstGeom>
        </p:spPr>
      </p:pic>
      <p:pic>
        <p:nvPicPr>
          <p:cNvPr id="25" name="Picture 24">
            <a:extLst>
              <a:ext uri="{FF2B5EF4-FFF2-40B4-BE49-F238E27FC236}">
                <a16:creationId xmlns:a16="http://schemas.microsoft.com/office/drawing/2014/main" id="{7EFE5E5D-87C8-4C94-9D9A-EFF5BB55EAD2}"/>
              </a:ext>
            </a:extLst>
          </p:cNvPr>
          <p:cNvPicPr>
            <a:picLocks noChangeAspect="1"/>
          </p:cNvPicPr>
          <p:nvPr/>
        </p:nvPicPr>
        <p:blipFill>
          <a:blip r:embed="rId9"/>
          <a:stretch>
            <a:fillRect/>
          </a:stretch>
        </p:blipFill>
        <p:spPr>
          <a:xfrm>
            <a:off x="209395" y="402793"/>
            <a:ext cx="1300163" cy="559248"/>
          </a:xfrm>
          <a:prstGeom prst="rect">
            <a:avLst/>
          </a:prstGeom>
        </p:spPr>
      </p:pic>
      <p:pic>
        <p:nvPicPr>
          <p:cNvPr id="27" name="Picture 26">
            <a:extLst>
              <a:ext uri="{FF2B5EF4-FFF2-40B4-BE49-F238E27FC236}">
                <a16:creationId xmlns:a16="http://schemas.microsoft.com/office/drawing/2014/main" id="{6991FF78-4E69-4171-BC92-95084B639AC7}"/>
              </a:ext>
            </a:extLst>
          </p:cNvPr>
          <p:cNvPicPr>
            <a:picLocks noChangeAspect="1"/>
          </p:cNvPicPr>
          <p:nvPr/>
        </p:nvPicPr>
        <p:blipFill>
          <a:blip r:embed="rId10"/>
          <a:stretch>
            <a:fillRect/>
          </a:stretch>
        </p:blipFill>
        <p:spPr>
          <a:xfrm>
            <a:off x="560872" y="942494"/>
            <a:ext cx="597212" cy="560217"/>
          </a:xfrm>
          <a:prstGeom prst="rect">
            <a:avLst/>
          </a:prstGeom>
        </p:spPr>
      </p:pic>
    </p:spTree>
    <p:extLst>
      <p:ext uri="{BB962C8B-B14F-4D97-AF65-F5344CB8AC3E}">
        <p14:creationId xmlns:p14="http://schemas.microsoft.com/office/powerpoint/2010/main" val="2896938089"/>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2-Sheet Hyperboloids: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3"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18</a:t>
            </a:fld>
            <a:r>
              <a:rPr spc="-55" dirty="0"/>
              <a:t> </a:t>
            </a:r>
            <a:r>
              <a:rPr spc="35" dirty="0"/>
              <a:t>/</a:t>
            </a:r>
            <a:endParaRPr spc="-55" dirty="0"/>
          </a:p>
        </p:txBody>
      </p:sp>
      <p:pic>
        <p:nvPicPr>
          <p:cNvPr id="4098" name="Picture 2" descr="This graph has a standard 3D coordinate system.  The positive z-axis is straight up, the positive x-axis moves off to the left and slightly downward and positive y-axis move off the right and slightly downward.  This is a graph that has two cup shaped objects.  One starting on the positive z-axis and opening upward and another one starting on the negative z-axis and opening downward.">
            <a:extLst>
              <a:ext uri="{FF2B5EF4-FFF2-40B4-BE49-F238E27FC236}">
                <a16:creationId xmlns:a16="http://schemas.microsoft.com/office/drawing/2014/main" id="{CFF907A6-AF31-4C79-AD6B-FAE59EE1E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164"/>
            <a:ext cx="1769781" cy="21669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01DAEA4-BC55-1EB4-B255-EFB061FA8E14}"/>
              </a:ext>
            </a:extLst>
          </p:cNvPr>
          <p:cNvPicPr>
            <a:picLocks noChangeAspect="1"/>
          </p:cNvPicPr>
          <p:nvPr/>
        </p:nvPicPr>
        <p:blipFill>
          <a:blip r:embed="rId5"/>
          <a:stretch>
            <a:fillRect/>
          </a:stretch>
        </p:blipFill>
        <p:spPr>
          <a:xfrm>
            <a:off x="1656014" y="841011"/>
            <a:ext cx="2831875" cy="2048012"/>
          </a:xfrm>
          <a:prstGeom prst="rect">
            <a:avLst/>
          </a:prstGeom>
        </p:spPr>
      </p:pic>
    </p:spTree>
    <p:extLst>
      <p:ext uri="{BB962C8B-B14F-4D97-AF65-F5344CB8AC3E}">
        <p14:creationId xmlns:p14="http://schemas.microsoft.com/office/powerpoint/2010/main" val="3443691450"/>
      </p:ext>
    </p:extLst>
  </p:cSld>
  <p:clrMapOvr>
    <a:masterClrMapping/>
  </p:clrMapOvr>
  <p:transition>
    <p:cut/>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180</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083B9BCF-7C87-48B1-9D7B-12DFD0BDE5E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75055" y="417623"/>
            <a:ext cx="4057905" cy="259810"/>
          </a:xfrm>
          <a:prstGeom prst="rect">
            <a:avLst/>
          </a:prstGeom>
        </p:spPr>
      </p:pic>
      <p:pic>
        <p:nvPicPr>
          <p:cNvPr id="2050" name="Picture 2">
            <a:extLst>
              <a:ext uri="{FF2B5EF4-FFF2-40B4-BE49-F238E27FC236}">
                <a16:creationId xmlns:a16="http://schemas.microsoft.com/office/drawing/2014/main" id="{12EDCB70-7D50-4F82-A31A-C59662A92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6616" y="815975"/>
            <a:ext cx="1134781" cy="189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443080"/>
      </p:ext>
    </p:extLst>
  </p:cSld>
  <p:clrMapOvr>
    <a:masterClrMapping/>
  </p:clrMapOvr>
  <p:transition>
    <p:cut/>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181</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083B9BCF-7C87-48B1-9D7B-12DFD0BDE5E0}"/>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5055" y="417623"/>
            <a:ext cx="4057905" cy="259810"/>
          </a:xfrm>
          <a:prstGeom prst="rect">
            <a:avLst/>
          </a:prstGeom>
        </p:spPr>
      </p:pic>
      <p:pic>
        <p:nvPicPr>
          <p:cNvPr id="2050" name="Picture 2">
            <a:extLst>
              <a:ext uri="{FF2B5EF4-FFF2-40B4-BE49-F238E27FC236}">
                <a16:creationId xmlns:a16="http://schemas.microsoft.com/office/drawing/2014/main" id="{12EDCB70-7D50-4F82-A31A-C59662A928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46" y="2176139"/>
            <a:ext cx="691286" cy="11535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59A7FFB-9757-49E0-8057-90B299243D5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6555" y="906879"/>
            <a:ext cx="3391238" cy="131810"/>
          </a:xfrm>
          <a:prstGeom prst="rect">
            <a:avLst/>
          </a:prstGeom>
        </p:spPr>
      </p:pic>
      <p:pic>
        <p:nvPicPr>
          <p:cNvPr id="18" name="Picture 17">
            <a:extLst>
              <a:ext uri="{FF2B5EF4-FFF2-40B4-BE49-F238E27FC236}">
                <a16:creationId xmlns:a16="http://schemas.microsoft.com/office/drawing/2014/main" id="{8EB7110B-9B95-445C-AA3E-BC2BE441DE78}"/>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3270" y="744918"/>
            <a:ext cx="1409524" cy="94476"/>
          </a:xfrm>
          <a:prstGeom prst="rect">
            <a:avLst/>
          </a:prstGeom>
        </p:spPr>
      </p:pic>
      <p:pic>
        <p:nvPicPr>
          <p:cNvPr id="20" name="Picture 19">
            <a:extLst>
              <a:ext uri="{FF2B5EF4-FFF2-40B4-BE49-F238E27FC236}">
                <a16:creationId xmlns:a16="http://schemas.microsoft.com/office/drawing/2014/main" id="{6FBF0C1C-519D-4846-8567-816E5D5A4EA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6555" y="1096951"/>
            <a:ext cx="3364571" cy="227810"/>
          </a:xfrm>
          <a:prstGeom prst="rect">
            <a:avLst/>
          </a:prstGeom>
        </p:spPr>
      </p:pic>
      <p:pic>
        <p:nvPicPr>
          <p:cNvPr id="22" name="Picture 21">
            <a:extLst>
              <a:ext uri="{FF2B5EF4-FFF2-40B4-BE49-F238E27FC236}">
                <a16:creationId xmlns:a16="http://schemas.microsoft.com/office/drawing/2014/main" id="{F68BD7B7-6A34-475F-86F7-AC82C6358C69}"/>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3270" y="1565615"/>
            <a:ext cx="3205333" cy="161524"/>
          </a:xfrm>
          <a:prstGeom prst="rect">
            <a:avLst/>
          </a:prstGeom>
        </p:spPr>
      </p:pic>
      <p:pic>
        <p:nvPicPr>
          <p:cNvPr id="24" name="Picture 23">
            <a:extLst>
              <a:ext uri="{FF2B5EF4-FFF2-40B4-BE49-F238E27FC236}">
                <a16:creationId xmlns:a16="http://schemas.microsoft.com/office/drawing/2014/main" id="{5FAE51FD-CA4F-4011-B76C-12F94CD1F35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0459" y="1372407"/>
            <a:ext cx="1343238" cy="128000"/>
          </a:xfrm>
          <a:prstGeom prst="rect">
            <a:avLst/>
          </a:prstGeom>
        </p:spPr>
      </p:pic>
      <p:pic>
        <p:nvPicPr>
          <p:cNvPr id="26" name="Picture 25">
            <a:extLst>
              <a:ext uri="{FF2B5EF4-FFF2-40B4-BE49-F238E27FC236}">
                <a16:creationId xmlns:a16="http://schemas.microsoft.com/office/drawing/2014/main" id="{41EFFDD1-6A6F-4B06-B438-0359167CC76A}"/>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861133" y="1833781"/>
            <a:ext cx="3334095" cy="777905"/>
          </a:xfrm>
          <a:prstGeom prst="rect">
            <a:avLst/>
          </a:prstGeom>
        </p:spPr>
      </p:pic>
    </p:spTree>
    <p:extLst>
      <p:ext uri="{BB962C8B-B14F-4D97-AF65-F5344CB8AC3E}">
        <p14:creationId xmlns:p14="http://schemas.microsoft.com/office/powerpoint/2010/main" val="3014413149"/>
      </p:ext>
    </p:extLst>
  </p:cSld>
  <p:clrMapOvr>
    <a:masterClrMapping/>
  </p:clrMapOvr>
  <p:transition>
    <p:cut/>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182</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EB3E5B2F-82DB-4188-AE93-35D0BBA53F0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5300" y="441780"/>
            <a:ext cx="3850362" cy="207848"/>
          </a:xfrm>
          <a:prstGeom prst="rect">
            <a:avLst/>
          </a:prstGeom>
        </p:spPr>
      </p:pic>
    </p:spTree>
    <p:extLst>
      <p:ext uri="{BB962C8B-B14F-4D97-AF65-F5344CB8AC3E}">
        <p14:creationId xmlns:p14="http://schemas.microsoft.com/office/powerpoint/2010/main" val="161829330"/>
      </p:ext>
    </p:extLst>
  </p:cSld>
  <p:clrMapOvr>
    <a:masterClrMapping/>
  </p:clrMapOvr>
  <p:transition>
    <p:cut/>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183</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EB3E5B2F-82DB-4188-AE93-35D0BBA53F0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5300" y="441780"/>
            <a:ext cx="3850362" cy="207848"/>
          </a:xfrm>
          <a:prstGeom prst="rect">
            <a:avLst/>
          </a:prstGeom>
        </p:spPr>
      </p:pic>
      <p:pic>
        <p:nvPicPr>
          <p:cNvPr id="22" name="Picture 21">
            <a:extLst>
              <a:ext uri="{FF2B5EF4-FFF2-40B4-BE49-F238E27FC236}">
                <a16:creationId xmlns:a16="http://schemas.microsoft.com/office/drawing/2014/main" id="{4B9B21A0-DA50-455E-98E9-D275D32CC34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6522" y="990461"/>
            <a:ext cx="4354971" cy="1739657"/>
          </a:xfrm>
          <a:prstGeom prst="rect">
            <a:avLst/>
          </a:prstGeom>
        </p:spPr>
      </p:pic>
    </p:spTree>
    <p:extLst>
      <p:ext uri="{BB962C8B-B14F-4D97-AF65-F5344CB8AC3E}">
        <p14:creationId xmlns:p14="http://schemas.microsoft.com/office/powerpoint/2010/main" val="93767993"/>
      </p:ext>
    </p:extLst>
  </p:cSld>
  <p:clrMapOvr>
    <a:masterClrMapping/>
  </p:clrMapOvr>
  <p:transition>
    <p:cut/>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184</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CC1ADC96-2C81-473E-96CA-DD42B3FCDDA1}"/>
              </a:ext>
            </a:extLst>
          </p:cNvPr>
          <p:cNvPicPr>
            <a:picLocks noChangeAspect="1"/>
          </p:cNvPicPr>
          <p:nvPr/>
        </p:nvPicPr>
        <p:blipFill>
          <a:blip r:embed="rId4">
            <a:duotone>
              <a:schemeClr val="accent6">
                <a:shade val="45000"/>
                <a:satMod val="135000"/>
              </a:schemeClr>
              <a:prstClr val="white"/>
            </a:duotone>
          </a:blip>
          <a:stretch>
            <a:fillRect/>
          </a:stretch>
        </p:blipFill>
        <p:spPr>
          <a:xfrm>
            <a:off x="1194339" y="654144"/>
            <a:ext cx="2394495" cy="2628921"/>
          </a:xfrm>
          <a:prstGeom prst="rect">
            <a:avLst/>
          </a:prstGeom>
        </p:spPr>
      </p:pic>
      <p:pic>
        <p:nvPicPr>
          <p:cNvPr id="27" name="Picture 26">
            <a:extLst>
              <a:ext uri="{FF2B5EF4-FFF2-40B4-BE49-F238E27FC236}">
                <a16:creationId xmlns:a16="http://schemas.microsoft.com/office/drawing/2014/main" id="{D2344278-3A9D-4000-8B14-67781BFDB2C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6561" y="403603"/>
            <a:ext cx="3818667" cy="153143"/>
          </a:xfrm>
          <a:prstGeom prst="rect">
            <a:avLst/>
          </a:prstGeom>
        </p:spPr>
      </p:pic>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6" cstate="print">
              <a:duotone>
                <a:prstClr val="black"/>
                <a:schemeClr val="accent6">
                  <a:tint val="45000"/>
                  <a:satMod val="400000"/>
                </a:schemeClr>
              </a:duotone>
              <a:extLst>
                <a:ext uri="{BEBA8EAE-BF5A-486C-A8C5-ECC9F3942E4B}">
                  <a14:imgProps xmlns:a14="http://schemas.microsoft.com/office/drawing/2010/main">
                    <a14:imgLayer r:embed="rId7">
                      <a14:imgEffect>
                        <a14:artisticChalkSketch/>
                      </a14:imgEffect>
                    </a14:imgLayer>
                  </a14:imgProps>
                </a:ext>
              </a:extLst>
            </a:blip>
            <a:stretch>
              <a:fillRect/>
            </a:stretch>
          </a:blipFill>
        </p:spPr>
        <p:txBody>
          <a:bodyPr wrap="square" lIns="0" tIns="0" rIns="0" bIns="0" rtlCol="0"/>
          <a:lstStyle/>
          <a:p>
            <a:endParaRPr dirty="0"/>
          </a:p>
        </p:txBody>
      </p:sp>
      <p:pic>
        <p:nvPicPr>
          <p:cNvPr id="2" name="Picture 1">
            <a:extLst>
              <a:ext uri="{FF2B5EF4-FFF2-40B4-BE49-F238E27FC236}">
                <a16:creationId xmlns:a16="http://schemas.microsoft.com/office/drawing/2014/main" id="{B2ABE3A2-CDA5-44AE-A20B-D1F1C16287F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10103" y="581889"/>
            <a:ext cx="2787809" cy="128000"/>
          </a:xfrm>
          <a:prstGeom prst="rect">
            <a:avLst/>
          </a:prstGeom>
        </p:spPr>
      </p:pic>
    </p:spTree>
    <p:extLst>
      <p:ext uri="{BB962C8B-B14F-4D97-AF65-F5344CB8AC3E}">
        <p14:creationId xmlns:p14="http://schemas.microsoft.com/office/powerpoint/2010/main" val="575541707"/>
      </p:ext>
    </p:extLst>
  </p:cSld>
  <p:clrMapOvr>
    <a:masterClrMapping/>
  </p:clrMapOvr>
  <p:transition>
    <p:cut/>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185</a:t>
            </a:fld>
            <a:r>
              <a:rPr spc="-55" dirty="0"/>
              <a:t> </a:t>
            </a:r>
            <a:r>
              <a:rPr spc="35" dirty="0"/>
              <a:t>/</a:t>
            </a:r>
            <a:r>
              <a:rPr spc="-15" dirty="0"/>
              <a:t> </a:t>
            </a:r>
            <a:r>
              <a:rPr lang="en-US" spc="-55" dirty="0"/>
              <a:t>11</a:t>
            </a:r>
            <a:endParaRPr spc="-55" dirty="0"/>
          </a:p>
        </p:txBody>
      </p:sp>
      <p:pic>
        <p:nvPicPr>
          <p:cNvPr id="27" name="Picture 26">
            <a:extLst>
              <a:ext uri="{FF2B5EF4-FFF2-40B4-BE49-F238E27FC236}">
                <a16:creationId xmlns:a16="http://schemas.microsoft.com/office/drawing/2014/main" id="{D2344278-3A9D-4000-8B14-67781BFDB2C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76561" y="403603"/>
            <a:ext cx="3818667" cy="153143"/>
          </a:xfrm>
          <a:prstGeom prst="rect">
            <a:avLst/>
          </a:prstGeom>
        </p:spPr>
      </p:pic>
      <p:sp>
        <p:nvSpPr>
          <p:cNvPr id="14" name="object 5">
            <a:extLst>
              <a:ext uri="{FF2B5EF4-FFF2-40B4-BE49-F238E27FC236}">
                <a16:creationId xmlns:a16="http://schemas.microsoft.com/office/drawing/2014/main" id="{EFCD7FD8-5E2E-41C4-AC6A-B5A8318FC20E}"/>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sp>
        <p:nvSpPr>
          <p:cNvPr id="16" name="TextBox 15">
            <a:extLst>
              <a:ext uri="{FF2B5EF4-FFF2-40B4-BE49-F238E27FC236}">
                <a16:creationId xmlns:a16="http://schemas.microsoft.com/office/drawing/2014/main" id="{C8E347C6-0014-4854-AE7F-BE139E85F2DC}"/>
              </a:ext>
            </a:extLst>
          </p:cNvPr>
          <p:cNvSpPr txBox="1"/>
          <p:nvPr/>
        </p:nvSpPr>
        <p:spPr>
          <a:xfrm>
            <a:off x="73102" y="704308"/>
            <a:ext cx="2378192" cy="2454518"/>
          </a:xfrm>
          <a:prstGeom prst="rect">
            <a:avLst/>
          </a:prstGeom>
          <a:noFill/>
        </p:spPr>
        <p:txBody>
          <a:bodyPr wrap="square" rtlCol="0">
            <a:spAutoFit/>
          </a:bodyPr>
          <a:lstStyle/>
          <a:p>
            <a:r>
              <a:rPr lang="en-US" sz="850" b="1" dirty="0">
                <a:latin typeface="Tahoma" panose="020B0604030504040204" pitchFamily="34" charset="0"/>
                <a:ea typeface="Tahoma" panose="020B0604030504040204" pitchFamily="34" charset="0"/>
                <a:cs typeface="Tahoma" panose="020B0604030504040204" pitchFamily="34" charset="0"/>
              </a:rPr>
              <a:t>C1</a:t>
            </a:r>
            <a:r>
              <a:rPr lang="en-US" sz="850" b="1" i="0" dirty="0">
                <a:effectLst/>
                <a:latin typeface="Tahoma" panose="020B0604030504040204" pitchFamily="34" charset="0"/>
                <a:ea typeface="Tahoma" panose="020B0604030504040204" pitchFamily="34" charset="0"/>
                <a:cs typeface="Tahoma" panose="020B0604030504040204" pitchFamily="34" charset="0"/>
              </a:rPr>
              <a:t>→ </a:t>
            </a:r>
            <a:r>
              <a:rPr lang="en-US" sz="850" b="1" dirty="0">
                <a:latin typeface="Tahoma" panose="020B0604030504040204" pitchFamily="34" charset="0"/>
                <a:ea typeface="Tahoma" panose="020B0604030504040204" pitchFamily="34" charset="0"/>
                <a:cs typeface="Tahoma" panose="020B0604030504040204" pitchFamily="34" charset="0"/>
              </a:rPr>
              <a:t>negative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For C1 the vector field points "against" the curve for most of its length, and with larger magnitude, so the integral is negative.</a:t>
            </a:r>
          </a:p>
          <a:p>
            <a:r>
              <a:rPr lang="en-US" sz="850" b="1" dirty="0">
                <a:latin typeface="Tahoma" panose="020B0604030504040204" pitchFamily="34" charset="0"/>
                <a:ea typeface="Tahoma" panose="020B0604030504040204" pitchFamily="34" charset="0"/>
                <a:cs typeface="Tahoma" panose="020B0604030504040204" pitchFamily="34" charset="0"/>
              </a:rPr>
              <a:t>C2 </a:t>
            </a:r>
            <a:r>
              <a:rPr lang="en-US" sz="850" b="1" i="0" dirty="0">
                <a:effectLst/>
                <a:latin typeface="Tahoma" panose="020B0604030504040204" pitchFamily="34" charset="0"/>
                <a:ea typeface="Tahoma" panose="020B0604030504040204" pitchFamily="34" charset="0"/>
                <a:cs typeface="Tahoma" panose="020B0604030504040204" pitchFamily="34" charset="0"/>
              </a:rPr>
              <a:t>→</a:t>
            </a:r>
            <a:r>
              <a:rPr lang="en-US" sz="850" b="1" dirty="0">
                <a:latin typeface="Tahoma" panose="020B0604030504040204" pitchFamily="34" charset="0"/>
                <a:ea typeface="Tahoma" panose="020B0604030504040204" pitchFamily="34" charset="0"/>
                <a:cs typeface="Tahoma" panose="020B0604030504040204" pitchFamily="34" charset="0"/>
              </a:rPr>
              <a:t> positive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For C2 the vector field points with the curve for its entire length, so the integral is positive.</a:t>
            </a:r>
          </a:p>
          <a:p>
            <a:r>
              <a:rPr lang="en-US" sz="850" b="1" dirty="0">
                <a:latin typeface="Tahoma" panose="020B0604030504040204" pitchFamily="34" charset="0"/>
                <a:ea typeface="Tahoma" panose="020B0604030504040204" pitchFamily="34" charset="0"/>
                <a:cs typeface="Tahoma" panose="020B0604030504040204" pitchFamily="34" charset="0"/>
              </a:rPr>
              <a:t>Further Explanation:</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Try to imagine the curve as tiny arrow moving along the vector field. If same direction, then positive. If opposite direction, then negative. If perpendicular, then zero. </a:t>
            </a:r>
            <a:r>
              <a:rPr lang="en-US" sz="850" b="0" i="0" dirty="0">
                <a:effectLst/>
                <a:latin typeface="Tahoma" panose="020B0604030504040204" pitchFamily="34" charset="0"/>
                <a:ea typeface="Tahoma" panose="020B0604030504040204" pitchFamily="34" charset="0"/>
                <a:cs typeface="Tahoma" panose="020B0604030504040204" pitchFamily="34" charset="0"/>
              </a:rPr>
              <a:t>The more they are aligned (or oppose), the larger the weight of this positive or negative outcome.</a:t>
            </a:r>
          </a:p>
          <a:p>
            <a:pPr marL="171450"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BA91004D-6F1A-4F1D-BC5F-77D441441EF0}"/>
              </a:ext>
            </a:extLst>
          </p:cNvPr>
          <p:cNvPicPr>
            <a:picLocks noChangeAspect="1"/>
          </p:cNvPicPr>
          <p:nvPr/>
        </p:nvPicPr>
        <p:blipFill>
          <a:blip r:embed="rId5">
            <a:duotone>
              <a:schemeClr val="accent6">
                <a:shade val="45000"/>
                <a:satMod val="135000"/>
              </a:schemeClr>
              <a:prstClr val="white"/>
            </a:duotone>
          </a:blip>
          <a:stretch>
            <a:fillRect/>
          </a:stretch>
        </p:blipFill>
        <p:spPr>
          <a:xfrm>
            <a:off x="2402440" y="672028"/>
            <a:ext cx="2207660" cy="2423794"/>
          </a:xfrm>
          <a:prstGeom prst="rect">
            <a:avLst/>
          </a:prstGeom>
        </p:spPr>
      </p:pic>
      <p:pic>
        <p:nvPicPr>
          <p:cNvPr id="4" name="Picture 3">
            <a:extLst>
              <a:ext uri="{FF2B5EF4-FFF2-40B4-BE49-F238E27FC236}">
                <a16:creationId xmlns:a16="http://schemas.microsoft.com/office/drawing/2014/main" id="{BCF17A09-DB5E-4D18-A069-51535860FF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10103" y="581889"/>
            <a:ext cx="2787809" cy="128000"/>
          </a:xfrm>
          <a:prstGeom prst="rect">
            <a:avLst/>
          </a:prstGeom>
        </p:spPr>
      </p:pic>
      <p:sp>
        <p:nvSpPr>
          <p:cNvPr id="15" name="object 3 2">
            <a:extLst>
              <a:ext uri="{FF2B5EF4-FFF2-40B4-BE49-F238E27FC236}">
                <a16:creationId xmlns:a16="http://schemas.microsoft.com/office/drawing/2014/main" id="{40265028-E72A-495D-930F-7E9FBEDF26D7}"/>
              </a:ext>
            </a:extLst>
          </p:cNvPr>
          <p:cNvSpPr/>
          <p:nvPr/>
        </p:nvSpPr>
        <p:spPr>
          <a:xfrm>
            <a:off x="4233914" y="6399"/>
            <a:ext cx="374103" cy="365661"/>
          </a:xfrm>
          <a:prstGeom prst="rect">
            <a:avLst/>
          </a:prstGeom>
          <a:blipFill>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artisticChalkSketch/>
                      </a14:imgEffect>
                    </a14:imgLayer>
                  </a14:imgProps>
                </a:ext>
              </a:extLst>
            </a:blip>
            <a:stretch>
              <a:fillRect/>
            </a:stretch>
          </a:blipFill>
        </p:spPr>
        <p:txBody>
          <a:bodyPr wrap="square" lIns="0" tIns="0" rIns="0" bIns="0" rtlCol="0"/>
          <a:lstStyle/>
          <a:p>
            <a:endParaRPr dirty="0"/>
          </a:p>
        </p:txBody>
      </p:sp>
      <p:sp>
        <p:nvSpPr>
          <p:cNvPr id="2" name="TextBox 1">
            <a:extLst>
              <a:ext uri="{FF2B5EF4-FFF2-40B4-BE49-F238E27FC236}">
                <a16:creationId xmlns:a16="http://schemas.microsoft.com/office/drawing/2014/main" id="{92653270-8BE5-4771-AA3F-1593ECE47DE7}"/>
              </a:ext>
            </a:extLst>
          </p:cNvPr>
          <p:cNvSpPr txBox="1"/>
          <p:nvPr/>
        </p:nvSpPr>
        <p:spPr>
          <a:xfrm>
            <a:off x="80481" y="2964566"/>
            <a:ext cx="4255424" cy="415498"/>
          </a:xfrm>
          <a:prstGeom prst="rect">
            <a:avLst/>
          </a:prstGeom>
          <a:noFill/>
        </p:spPr>
        <p:txBody>
          <a:bodyPr wrap="square" rtlCol="0">
            <a:spAutoFit/>
          </a:bodyPr>
          <a:lstStyle/>
          <a:p>
            <a:r>
              <a:rPr lang="en-US" sz="700" b="1" dirty="0">
                <a:solidFill>
                  <a:srgbClr val="222222"/>
                </a:solidFill>
                <a:latin typeface="Tahoma" panose="020B0604030504040204" pitchFamily="34" charset="0"/>
                <a:ea typeface="Tahoma" panose="020B0604030504040204" pitchFamily="34" charset="0"/>
                <a:cs typeface="Tahoma" panose="020B0604030504040204" pitchFamily="34" charset="0"/>
              </a:rPr>
              <a:t>Positive work </a:t>
            </a:r>
            <a:r>
              <a:rPr lang="en-US" sz="700" dirty="0">
                <a:solidFill>
                  <a:srgbClr val="222222"/>
                </a:solidFill>
                <a:latin typeface="Tahoma" panose="020B0604030504040204" pitchFamily="34" charset="0"/>
                <a:ea typeface="Tahoma" panose="020B0604030504040204" pitchFamily="34" charset="0"/>
                <a:cs typeface="Tahoma" panose="020B0604030504040204" pitchFamily="34" charset="0"/>
              </a:rPr>
              <a:t>- </a:t>
            </a:r>
            <a:r>
              <a:rPr lang="en-US" sz="700" b="0" i="0" dirty="0">
                <a:solidFill>
                  <a:srgbClr val="222222"/>
                </a:solidFill>
                <a:effectLst/>
                <a:latin typeface="Tahoma" panose="020B0604030504040204" pitchFamily="34" charset="0"/>
                <a:ea typeface="Tahoma" panose="020B0604030504040204" pitchFamily="34" charset="0"/>
                <a:cs typeface="Tahoma" panose="020B0604030504040204" pitchFamily="34" charset="0"/>
              </a:rPr>
              <a:t>the </a:t>
            </a:r>
            <a:r>
              <a:rPr lang="en-US" sz="700" i="0" dirty="0">
                <a:solidFill>
                  <a:srgbClr val="222222"/>
                </a:solidFill>
                <a:effectLst/>
                <a:latin typeface="Tahoma" panose="020B0604030504040204" pitchFamily="34" charset="0"/>
                <a:ea typeface="Tahoma" panose="020B0604030504040204" pitchFamily="34" charset="0"/>
                <a:cs typeface="Tahoma" panose="020B0604030504040204" pitchFamily="34" charset="0"/>
              </a:rPr>
              <a:t>work done on an object is said to be positive work when force (vector field) and displacement (change in position) are in same direction – here try to imagine </a:t>
            </a:r>
            <a:r>
              <a:rPr lang="en-US" sz="700" b="0" i="0" dirty="0">
                <a:solidFill>
                  <a:srgbClr val="282829"/>
                </a:solidFill>
                <a:effectLst/>
                <a:latin typeface="Tahoma" panose="020B0604030504040204" pitchFamily="34" charset="0"/>
                <a:ea typeface="Tahoma" panose="020B0604030504040204" pitchFamily="34" charset="0"/>
                <a:cs typeface="Tahoma" panose="020B0604030504040204" pitchFamily="34" charset="0"/>
              </a:rPr>
              <a:t>the vector field as a giant river, where vectors specify the direction of the flowing water</a:t>
            </a:r>
            <a:endParaRPr lang="en-US" sz="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8893665"/>
      </p:ext>
    </p:extLst>
  </p:cSld>
  <p:clrMapOvr>
    <a:masterClrMapping/>
  </p:clrMapOvr>
  <p:transition>
    <p:cut/>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Conservative 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186</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1675495" y="391061"/>
            <a:ext cx="2962476" cy="3023905"/>
          </a:xfrm>
          <a:prstGeom prst="rect">
            <a:avLst/>
          </a:prstGeom>
          <a:noFill/>
        </p:spPr>
        <p:txBody>
          <a:bodyPr wrap="square" rtlCol="0">
            <a:spAutoFit/>
          </a:bodyPr>
          <a:lstStyle/>
          <a:p>
            <a:pPr marL="285750" indent="-2857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A vector field </a:t>
            </a:r>
            <a:r>
              <a:rPr lang="en-US" sz="950" b="1" dirty="0">
                <a:latin typeface="Tahoma" panose="020B0604030504040204" pitchFamily="34" charset="0"/>
                <a:ea typeface="Tahoma" panose="020B0604030504040204" pitchFamily="34" charset="0"/>
                <a:cs typeface="Tahoma" panose="020B0604030504040204" pitchFamily="34" charset="0"/>
              </a:rPr>
              <a:t>‘F’</a:t>
            </a:r>
            <a:r>
              <a:rPr lang="en-US" sz="950" dirty="0">
                <a:latin typeface="Tahoma" panose="020B0604030504040204" pitchFamily="34" charset="0"/>
                <a:ea typeface="Tahoma" panose="020B0604030504040204" pitchFamily="34" charset="0"/>
                <a:cs typeface="Tahoma" panose="020B0604030504040204" pitchFamily="34" charset="0"/>
              </a:rPr>
              <a:t> is conservative </a:t>
            </a:r>
            <a:r>
              <a:rPr lang="en-US" sz="950" u="sng" dirty="0" err="1">
                <a:latin typeface="Tahoma" panose="020B0604030504040204" pitchFamily="34" charset="0"/>
                <a:ea typeface="Tahoma" panose="020B0604030504040204" pitchFamily="34" charset="0"/>
                <a:cs typeface="Tahoma" panose="020B0604030504040204" pitchFamily="34" charset="0"/>
              </a:rPr>
              <a:t>iff</a:t>
            </a:r>
            <a:r>
              <a:rPr lang="en-US" sz="950" dirty="0">
                <a:latin typeface="Tahoma" panose="020B0604030504040204" pitchFamily="34" charset="0"/>
                <a:ea typeface="Tahoma" panose="020B0604030504040204" pitchFamily="34" charset="0"/>
                <a:cs typeface="Tahoma" panose="020B0604030504040204" pitchFamily="34" charset="0"/>
              </a:rPr>
              <a:t> </a:t>
            </a:r>
            <a:r>
              <a:rPr lang="en-US" sz="950" b="1" dirty="0">
                <a:latin typeface="Tahoma" panose="020B0604030504040204" pitchFamily="34" charset="0"/>
                <a:ea typeface="Tahoma" panose="020B0604030504040204" pitchFamily="34" charset="0"/>
                <a:cs typeface="Tahoma" panose="020B0604030504040204" pitchFamily="34" charset="0"/>
              </a:rPr>
              <a:t>F = </a:t>
            </a:r>
            <a:r>
              <a:rPr lang="en-US" sz="950" b="1" i="0" dirty="0">
                <a:effectLst/>
                <a:latin typeface="Tahoma" panose="020B0604030504040204" pitchFamily="34" charset="0"/>
                <a:ea typeface="Tahoma" panose="020B0604030504040204" pitchFamily="34" charset="0"/>
                <a:cs typeface="Tahoma" panose="020B0604030504040204" pitchFamily="34" charset="0"/>
              </a:rPr>
              <a:t>𝛁f </a:t>
            </a:r>
            <a:r>
              <a:rPr lang="en-US" sz="950" i="0" dirty="0">
                <a:effectLst/>
                <a:latin typeface="Tahoma" panose="020B0604030504040204" pitchFamily="34" charset="0"/>
                <a:ea typeface="Tahoma" panose="020B0604030504040204" pitchFamily="34" charset="0"/>
                <a:cs typeface="Tahoma" panose="020B0604030504040204" pitchFamily="34" charset="0"/>
              </a:rPr>
              <a:t>for some function ‘ </a:t>
            </a:r>
            <a:r>
              <a:rPr lang="en-US" sz="950" b="1" i="0" dirty="0">
                <a:effectLst/>
                <a:latin typeface="Tahoma" panose="020B0604030504040204" pitchFamily="34" charset="0"/>
                <a:ea typeface="Tahoma" panose="020B0604030504040204" pitchFamily="34" charset="0"/>
                <a:cs typeface="Tahoma" panose="020B0604030504040204" pitchFamily="34" charset="0"/>
              </a:rPr>
              <a:t>f </a:t>
            </a:r>
            <a:r>
              <a:rPr lang="en-US" sz="950" i="0" dirty="0">
                <a:effectLst/>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950" i="0" dirty="0">
                <a:effectLst/>
                <a:latin typeface="Tahoma" panose="020B0604030504040204" pitchFamily="34" charset="0"/>
                <a:ea typeface="Tahoma" panose="020B0604030504040204" pitchFamily="34" charset="0"/>
                <a:cs typeface="Tahoma" panose="020B0604030504040204" pitchFamily="34" charset="0"/>
              </a:rPr>
              <a:t>‘ </a:t>
            </a:r>
            <a:r>
              <a:rPr lang="en-US" sz="950" b="1" i="0" dirty="0">
                <a:effectLst/>
                <a:latin typeface="Tahoma" panose="020B0604030504040204" pitchFamily="34" charset="0"/>
                <a:ea typeface="Tahoma" panose="020B0604030504040204" pitchFamily="34" charset="0"/>
                <a:cs typeface="Tahoma" panose="020B0604030504040204" pitchFamily="34" charset="0"/>
              </a:rPr>
              <a:t>f </a:t>
            </a:r>
            <a:r>
              <a:rPr lang="en-US" sz="950" i="0" dirty="0">
                <a:effectLst/>
                <a:latin typeface="Tahoma" panose="020B0604030504040204" pitchFamily="34" charset="0"/>
                <a:ea typeface="Tahoma" panose="020B0604030504040204" pitchFamily="34" charset="0"/>
                <a:cs typeface="Tahoma" panose="020B0604030504040204" pitchFamily="34" charset="0"/>
              </a:rPr>
              <a:t>’, the function, is the antiderivative of </a:t>
            </a:r>
            <a:r>
              <a:rPr lang="en-US" sz="950" b="1" i="0" dirty="0">
                <a:effectLst/>
                <a:latin typeface="Tahoma" panose="020B0604030504040204" pitchFamily="34" charset="0"/>
                <a:ea typeface="Tahoma" panose="020B0604030504040204" pitchFamily="34" charset="0"/>
                <a:cs typeface="Tahoma" panose="020B0604030504040204" pitchFamily="34" charset="0"/>
              </a:rPr>
              <a:t>𝛁f,</a:t>
            </a:r>
            <a:r>
              <a:rPr lang="en-US" sz="950" i="0" dirty="0">
                <a:effectLst/>
                <a:latin typeface="Tahoma" panose="020B0604030504040204" pitchFamily="34" charset="0"/>
                <a:ea typeface="Tahoma" panose="020B0604030504040204" pitchFamily="34" charset="0"/>
                <a:cs typeface="Tahoma" panose="020B0604030504040204" pitchFamily="34" charset="0"/>
              </a:rPr>
              <a:t> the gradient of the function</a:t>
            </a:r>
          </a:p>
          <a:p>
            <a:pPr marL="285750" indent="-285750">
              <a:buFont typeface="Arial" panose="020B0604020202020204" pitchFamily="34" charset="0"/>
              <a:buChar char="•"/>
            </a:pP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A field is conservative if and only if it’s a gradient field</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curl of a gradient vector is zero </a:t>
            </a:r>
            <a:r>
              <a:rPr lang="en-US" sz="950" b="1" i="0" dirty="0">
                <a:effectLst/>
                <a:latin typeface="Tahoma" panose="020B0604030504040204" pitchFamily="34" charset="0"/>
                <a:ea typeface="Tahoma" panose="020B0604030504040204" pitchFamily="34" charset="0"/>
                <a:cs typeface="Tahoma" panose="020B0604030504040204" pitchFamily="34" charset="0"/>
              </a:rPr>
              <a:t>𝛁 x 𝛁f = 0</a:t>
            </a:r>
            <a:endParaRPr lang="en-US" sz="950" b="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Any conservative field is </a:t>
            </a:r>
            <a:r>
              <a:rPr lang="en-US" sz="950" b="0" i="1" u="none" strike="noStrike" baseline="0" dirty="0">
                <a:latin typeface="Tahoma" panose="020B0604030504040204" pitchFamily="34" charset="0"/>
                <a:ea typeface="Tahoma" panose="020B0604030504040204" pitchFamily="34" charset="0"/>
                <a:cs typeface="Tahoma" panose="020B0604030504040204" pitchFamily="34" charset="0"/>
              </a:rPr>
              <a:t>irrotational</a:t>
            </a:r>
            <a:endParaRPr lang="en-US" sz="950" i="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Any </a:t>
            </a:r>
            <a:r>
              <a:rPr lang="en-US" sz="950" b="1" i="0" u="none" strike="noStrike" baseline="0" dirty="0">
                <a:latin typeface="Tahoma" panose="020B0604030504040204" pitchFamily="34" charset="0"/>
                <a:ea typeface="Tahoma" panose="020B0604030504040204" pitchFamily="34" charset="0"/>
                <a:cs typeface="Tahoma" panose="020B0604030504040204" pitchFamily="34" charset="0"/>
              </a:rPr>
              <a:t>irrotational field</a:t>
            </a:r>
            <a:r>
              <a:rPr lang="en-US" sz="950" dirty="0">
                <a:latin typeface="Tahoma" panose="020B0604030504040204" pitchFamily="34" charset="0"/>
                <a:ea typeface="Tahoma" panose="020B0604030504040204" pitchFamily="34" charset="0"/>
                <a:cs typeface="Tahoma" panose="020B0604030504040204" pitchFamily="34" charset="0"/>
              </a:rPr>
              <a:t>, </a:t>
            </a: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which is differentiable on a domain </a:t>
            </a:r>
            <a:r>
              <a:rPr lang="en-US" sz="950" b="0" i="0" u="sng" strike="noStrike" baseline="0" dirty="0">
                <a:latin typeface="Tahoma" panose="020B0604030504040204" pitchFamily="34" charset="0"/>
                <a:ea typeface="Tahoma" panose="020B0604030504040204" pitchFamily="34" charset="0"/>
                <a:cs typeface="Tahoma" panose="020B0604030504040204" pitchFamily="34" charset="0"/>
              </a:rPr>
              <a:t>with no holes</a:t>
            </a: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 is conservative</a:t>
            </a:r>
          </a:p>
          <a:p>
            <a:pPr marL="285750" indent="-2857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endParaRPr lang="en-US" sz="95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B</a:t>
            </a: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 is </a:t>
            </a:r>
            <a:r>
              <a:rPr lang="en-US" sz="950" b="0" i="1" u="none" strike="noStrike" baseline="0" dirty="0">
                <a:latin typeface="Tahoma" panose="020B0604030504040204" pitchFamily="34" charset="0"/>
                <a:ea typeface="Tahoma" panose="020B0604030504040204" pitchFamily="34" charset="0"/>
                <a:cs typeface="Tahoma" panose="020B0604030504040204" pitchFamily="34" charset="0"/>
              </a:rPr>
              <a:t>irrotational</a:t>
            </a: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  but not conservative (note the hole at the origin); the curl allows us to understand how a field or a fluid behaves, but take </a:t>
            </a:r>
            <a:r>
              <a:rPr lang="en-US" sz="950" b="0" i="0" dirty="0">
                <a:effectLst/>
                <a:latin typeface="Tahoma" panose="020B0604030504040204" pitchFamily="34" charset="0"/>
                <a:ea typeface="Tahoma" panose="020B0604030504040204" pitchFamily="34" charset="0"/>
                <a:cs typeface="Tahoma" panose="020B0604030504040204" pitchFamily="34" charset="0"/>
              </a:rPr>
              <a:t>intuition for "rotation" carefully, as shown by the vortex field</a:t>
            </a:r>
            <a:endParaRPr lang="en-US" sz="95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C0B6092E-3F1E-4B24-9DEA-E5F1C3F8357E}"/>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84187" y="1981960"/>
            <a:ext cx="1075048" cy="307048"/>
          </a:xfrm>
          <a:prstGeom prst="rect">
            <a:avLst/>
          </a:prstGeom>
        </p:spPr>
      </p:pic>
      <p:pic>
        <p:nvPicPr>
          <p:cNvPr id="20" name="Picture 19">
            <a:extLst>
              <a:ext uri="{FF2B5EF4-FFF2-40B4-BE49-F238E27FC236}">
                <a16:creationId xmlns:a16="http://schemas.microsoft.com/office/drawing/2014/main" id="{123C0FF5-8AB9-4AD6-A210-EC0A93E32D6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685639" y="2074531"/>
            <a:ext cx="207238" cy="121905"/>
          </a:xfrm>
          <a:prstGeom prst="rect">
            <a:avLst/>
          </a:prstGeom>
        </p:spPr>
      </p:pic>
      <p:pic>
        <p:nvPicPr>
          <p:cNvPr id="15" name="Picture 14">
            <a:extLst>
              <a:ext uri="{FF2B5EF4-FFF2-40B4-BE49-F238E27FC236}">
                <a16:creationId xmlns:a16="http://schemas.microsoft.com/office/drawing/2014/main" id="{5138A500-4E09-426B-A79C-8A5D258FABC0}"/>
              </a:ext>
            </a:extLst>
          </p:cNvPr>
          <p:cNvPicPr>
            <a:picLocks noChangeAspect="1"/>
          </p:cNvPicPr>
          <p:nvPr/>
        </p:nvPicPr>
        <p:blipFill>
          <a:blip r:embed="rId10"/>
          <a:stretch>
            <a:fillRect/>
          </a:stretch>
        </p:blipFill>
        <p:spPr>
          <a:xfrm>
            <a:off x="17058" y="1695992"/>
            <a:ext cx="1688186" cy="1656030"/>
          </a:xfrm>
          <a:prstGeom prst="rect">
            <a:avLst/>
          </a:prstGeom>
        </p:spPr>
      </p:pic>
      <p:pic>
        <p:nvPicPr>
          <p:cNvPr id="21" name="Picture 20">
            <a:extLst>
              <a:ext uri="{FF2B5EF4-FFF2-40B4-BE49-F238E27FC236}">
                <a16:creationId xmlns:a16="http://schemas.microsoft.com/office/drawing/2014/main" id="{9B660CE7-9B1E-452C-B111-370B5E9F61A2}"/>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7650" y="2013579"/>
            <a:ext cx="72381" cy="121905"/>
          </a:xfrm>
          <a:prstGeom prst="rect">
            <a:avLst/>
          </a:prstGeom>
        </p:spPr>
      </p:pic>
      <p:pic>
        <p:nvPicPr>
          <p:cNvPr id="1026" name="Picture 2" descr="Divergence and Curl – Calculus Volume 3">
            <a:extLst>
              <a:ext uri="{FF2B5EF4-FFF2-40B4-BE49-F238E27FC236}">
                <a16:creationId xmlns:a16="http://schemas.microsoft.com/office/drawing/2014/main" id="{E6657875-A204-4432-B99B-D03252519A0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808" y="409836"/>
            <a:ext cx="1615204" cy="136319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4322C66-C2D1-4622-AB05-9DD6A124312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44199" y="1539546"/>
            <a:ext cx="633905" cy="131810"/>
          </a:xfrm>
          <a:prstGeom prst="rect">
            <a:avLst/>
          </a:prstGeom>
        </p:spPr>
      </p:pic>
      <p:pic>
        <p:nvPicPr>
          <p:cNvPr id="26" name="Picture 25">
            <a:extLst>
              <a:ext uri="{FF2B5EF4-FFF2-40B4-BE49-F238E27FC236}">
                <a16:creationId xmlns:a16="http://schemas.microsoft.com/office/drawing/2014/main" id="{AE51E833-433D-44FB-A9FA-F03042808D3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980352" y="2957944"/>
            <a:ext cx="572952" cy="300190"/>
          </a:xfrm>
          <a:prstGeom prst="rect">
            <a:avLst/>
          </a:prstGeom>
        </p:spPr>
      </p:pic>
    </p:spTree>
    <p:extLst>
      <p:ext uri="{BB962C8B-B14F-4D97-AF65-F5344CB8AC3E}">
        <p14:creationId xmlns:p14="http://schemas.microsoft.com/office/powerpoint/2010/main" val="1847373126"/>
      </p:ext>
    </p:extLst>
  </p:cSld>
  <p:clrMapOvr>
    <a:masterClrMapping/>
  </p:clrMapOvr>
  <p:transition>
    <p:cut/>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3510014"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Integrals on Conservative 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187</a:t>
            </a:fld>
            <a:r>
              <a:rPr spc="-55" dirty="0"/>
              <a:t> </a:t>
            </a:r>
            <a:r>
              <a:rPr spc="35" dirty="0"/>
              <a:t>/</a:t>
            </a:r>
            <a:r>
              <a:rPr spc="-15" dirty="0"/>
              <a:t> </a:t>
            </a:r>
            <a:r>
              <a:rPr lang="en-US" spc="-55" dirty="0"/>
              <a:t>11</a:t>
            </a:r>
            <a:endParaRPr spc="-55" dirty="0"/>
          </a:p>
        </p:txBody>
      </p:sp>
      <p:sp>
        <p:nvSpPr>
          <p:cNvPr id="15" name="TextBox 14">
            <a:extLst>
              <a:ext uri="{FF2B5EF4-FFF2-40B4-BE49-F238E27FC236}">
                <a16:creationId xmlns:a16="http://schemas.microsoft.com/office/drawing/2014/main" id="{7A9C3CF3-81FE-417A-9705-6CABAE89267F}"/>
              </a:ext>
            </a:extLst>
          </p:cNvPr>
          <p:cNvSpPr txBox="1"/>
          <p:nvPr/>
        </p:nvSpPr>
        <p:spPr>
          <a:xfrm>
            <a:off x="2346329" y="391061"/>
            <a:ext cx="2218513" cy="2554545"/>
          </a:xfrm>
          <a:prstGeom prst="rect">
            <a:avLst/>
          </a:prstGeom>
          <a:noFill/>
        </p:spPr>
        <p:txBody>
          <a:bodyPr wrap="square" rtlCol="0">
            <a:spAutoFit/>
          </a:bodyPr>
          <a:lstStyle/>
          <a:p>
            <a:pPr marL="171450" indent="-171450" algn="l">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Line integrals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are not, in general, path independent. This means that for some vector fields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F</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the integral may be different along two different curves connecting the same pair of points</a:t>
            </a:r>
          </a:p>
          <a:p>
            <a:pPr marL="171450" indent="-171450" algn="l">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For </a:t>
            </a:r>
            <a:r>
              <a:rPr lang="en-US" sz="1000" b="1" dirty="0">
                <a:latin typeface="Tahoma" panose="020B0604030504040204" pitchFamily="34" charset="0"/>
                <a:ea typeface="Tahoma" panose="020B0604030504040204" pitchFamily="34" charset="0"/>
                <a:cs typeface="Tahoma" panose="020B0604030504040204" pitchFamily="34" charset="0"/>
              </a:rPr>
              <a:t>conservative vector fields </a:t>
            </a:r>
            <a:r>
              <a:rPr lang="en-US" sz="1000" dirty="0">
                <a:latin typeface="Tahoma" panose="020B0604030504040204" pitchFamily="34" charset="0"/>
                <a:ea typeface="Tahoma" panose="020B0604030504040204" pitchFamily="34" charset="0"/>
                <a:cs typeface="Tahoma" panose="020B0604030504040204" pitchFamily="34" charset="0"/>
              </a:rPr>
              <a:t>we do not need to define a </a:t>
            </a:r>
            <a:r>
              <a:rPr lang="en-US" sz="1000" i="1" dirty="0">
                <a:latin typeface="Tahoma" panose="020B0604030504040204" pitchFamily="34" charset="0"/>
                <a:ea typeface="Tahoma" panose="020B0604030504040204" pitchFamily="34" charset="0"/>
                <a:cs typeface="Tahoma" panose="020B0604030504040204" pitchFamily="34" charset="0"/>
              </a:rPr>
              <a:t>curve </a:t>
            </a:r>
            <a:r>
              <a:rPr lang="en-US" sz="1000" dirty="0">
                <a:latin typeface="Tahoma" panose="020B0604030504040204" pitchFamily="34" charset="0"/>
                <a:ea typeface="Tahoma" panose="020B0604030504040204" pitchFamily="34" charset="0"/>
                <a:cs typeface="Tahoma" panose="020B0604030504040204" pitchFamily="34" charset="0"/>
              </a:rPr>
              <a:t>‘C’</a:t>
            </a:r>
          </a:p>
          <a:p>
            <a:pPr marL="171450" indent="-171450" algn="l">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If it is a conservative vector field, the </a:t>
            </a:r>
            <a:r>
              <a:rPr lang="en-US" sz="1000" b="1" dirty="0">
                <a:latin typeface="Tahoma" panose="020B0604030504040204" pitchFamily="34" charset="0"/>
                <a:ea typeface="Tahoma" panose="020B0604030504040204" pitchFamily="34" charset="0"/>
                <a:cs typeface="Tahoma" panose="020B0604030504040204" pitchFamily="34" charset="0"/>
              </a:rPr>
              <a:t>line integral </a:t>
            </a:r>
            <a:r>
              <a:rPr lang="en-US" sz="1000" dirty="0">
                <a:latin typeface="Tahoma" panose="020B0604030504040204" pitchFamily="34" charset="0"/>
                <a:ea typeface="Tahoma" panose="020B0604030504040204" pitchFamily="34" charset="0"/>
                <a:cs typeface="Tahoma" panose="020B0604030504040204" pitchFamily="34" charset="0"/>
              </a:rPr>
              <a:t>is </a:t>
            </a:r>
            <a:r>
              <a:rPr lang="en-US" sz="1000" u="sng" dirty="0">
                <a:latin typeface="Tahoma" panose="020B0604030504040204" pitchFamily="34" charset="0"/>
                <a:ea typeface="Tahoma" panose="020B0604030504040204" pitchFamily="34" charset="0"/>
                <a:cs typeface="Tahoma" panose="020B0604030504040204" pitchFamily="34" charset="0"/>
              </a:rPr>
              <a:t>independent of path</a:t>
            </a:r>
            <a:r>
              <a:rPr lang="en-US" sz="1000" dirty="0">
                <a:latin typeface="Tahoma" panose="020B0604030504040204" pitchFamily="34" charset="0"/>
                <a:ea typeface="Tahoma" panose="020B0604030504040204" pitchFamily="34" charset="0"/>
                <a:cs typeface="Tahoma" panose="020B0604030504040204" pitchFamily="34" charset="0"/>
              </a:rPr>
              <a:t> so the line integral will be the same no matter what </a:t>
            </a:r>
            <a:r>
              <a:rPr lang="en-US" sz="1000" i="1" dirty="0">
                <a:latin typeface="Tahoma" panose="020B0604030504040204" pitchFamily="34" charset="0"/>
                <a:ea typeface="Tahoma" panose="020B0604030504040204" pitchFamily="34" charset="0"/>
                <a:cs typeface="Tahoma" panose="020B0604030504040204" pitchFamily="34" charset="0"/>
              </a:rPr>
              <a:t>curve</a:t>
            </a:r>
            <a:r>
              <a:rPr lang="en-US" sz="1000" dirty="0">
                <a:latin typeface="Tahoma" panose="020B0604030504040204" pitchFamily="34" charset="0"/>
                <a:ea typeface="Tahoma" panose="020B0604030504040204" pitchFamily="34" charset="0"/>
                <a:cs typeface="Tahoma" panose="020B0604030504040204" pitchFamily="34" charset="0"/>
              </a:rPr>
              <a:t> we choose </a:t>
            </a:r>
            <a:r>
              <a:rPr lang="en-US" sz="1000" u="sng" dirty="0">
                <a:latin typeface="Tahoma" panose="020B0604030504040204" pitchFamily="34" charset="0"/>
                <a:ea typeface="Tahoma" panose="020B0604030504040204" pitchFamily="34" charset="0"/>
                <a:cs typeface="Tahoma" panose="020B0604030504040204" pitchFamily="34" charset="0"/>
              </a:rPr>
              <a:t>as the endpoints stay the same</a:t>
            </a:r>
          </a:p>
        </p:txBody>
      </p:sp>
      <p:pic>
        <p:nvPicPr>
          <p:cNvPr id="17" name="Picture 16">
            <a:extLst>
              <a:ext uri="{FF2B5EF4-FFF2-40B4-BE49-F238E27FC236}">
                <a16:creationId xmlns:a16="http://schemas.microsoft.com/office/drawing/2014/main" id="{D42989CD-CC4A-460B-99DD-AAB5C3DDB6F4}"/>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19771" y="597246"/>
            <a:ext cx="1718857" cy="293333"/>
          </a:xfrm>
          <a:prstGeom prst="rect">
            <a:avLst/>
          </a:prstGeom>
        </p:spPr>
      </p:pic>
      <p:sp>
        <p:nvSpPr>
          <p:cNvPr id="18" name="TextBox 17">
            <a:extLst>
              <a:ext uri="{FF2B5EF4-FFF2-40B4-BE49-F238E27FC236}">
                <a16:creationId xmlns:a16="http://schemas.microsoft.com/office/drawing/2014/main" id="{3E027CF0-6C5C-469D-B6F1-394C07CCB38B}"/>
              </a:ext>
            </a:extLst>
          </p:cNvPr>
          <p:cNvSpPr txBox="1"/>
          <p:nvPr/>
        </p:nvSpPr>
        <p:spPr>
          <a:xfrm>
            <a:off x="338428" y="384040"/>
            <a:ext cx="1600200" cy="230832"/>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Vector Line Integrals:</a:t>
            </a:r>
          </a:p>
        </p:txBody>
      </p:sp>
      <p:pic>
        <p:nvPicPr>
          <p:cNvPr id="20" name="Picture 19">
            <a:extLst>
              <a:ext uri="{FF2B5EF4-FFF2-40B4-BE49-F238E27FC236}">
                <a16:creationId xmlns:a16="http://schemas.microsoft.com/office/drawing/2014/main" id="{53BD4E47-3C10-4BAA-AD1D-2690A28B0C8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19771" y="1158585"/>
            <a:ext cx="1208381" cy="288000"/>
          </a:xfrm>
          <a:prstGeom prst="rect">
            <a:avLst/>
          </a:prstGeom>
        </p:spPr>
      </p:pic>
      <p:pic>
        <p:nvPicPr>
          <p:cNvPr id="22" name="Picture 21">
            <a:extLst>
              <a:ext uri="{FF2B5EF4-FFF2-40B4-BE49-F238E27FC236}">
                <a16:creationId xmlns:a16="http://schemas.microsoft.com/office/drawing/2014/main" id="{0F785746-78F3-4EE8-A128-94220EF3EC42}"/>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676533" y="1513545"/>
            <a:ext cx="1376762" cy="292571"/>
          </a:xfrm>
          <a:prstGeom prst="rect">
            <a:avLst/>
          </a:prstGeom>
        </p:spPr>
      </p:pic>
      <p:pic>
        <p:nvPicPr>
          <p:cNvPr id="24" name="Picture 23">
            <a:extLst>
              <a:ext uri="{FF2B5EF4-FFF2-40B4-BE49-F238E27FC236}">
                <a16:creationId xmlns:a16="http://schemas.microsoft.com/office/drawing/2014/main" id="{9DC940C8-A100-4ED8-956D-242B2E262C5E}"/>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676533" y="1893803"/>
            <a:ext cx="959238" cy="292571"/>
          </a:xfrm>
          <a:prstGeom prst="rect">
            <a:avLst/>
          </a:prstGeom>
        </p:spPr>
      </p:pic>
      <p:pic>
        <p:nvPicPr>
          <p:cNvPr id="26" name="Picture 25">
            <a:extLst>
              <a:ext uri="{FF2B5EF4-FFF2-40B4-BE49-F238E27FC236}">
                <a16:creationId xmlns:a16="http://schemas.microsoft.com/office/drawing/2014/main" id="{5187053B-806B-4395-8B6E-6381CEAD55CB}"/>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676533" y="2340644"/>
            <a:ext cx="1078095" cy="134095"/>
          </a:xfrm>
          <a:prstGeom prst="rect">
            <a:avLst/>
          </a:prstGeom>
        </p:spPr>
      </p:pic>
      <p:pic>
        <p:nvPicPr>
          <p:cNvPr id="28" name="Picture 27">
            <a:extLst>
              <a:ext uri="{FF2B5EF4-FFF2-40B4-BE49-F238E27FC236}">
                <a16:creationId xmlns:a16="http://schemas.microsoft.com/office/drawing/2014/main" id="{1C355303-2817-4158-9B21-015681D3C439}"/>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670437" y="2641403"/>
            <a:ext cx="817524" cy="134095"/>
          </a:xfrm>
          <a:prstGeom prst="rect">
            <a:avLst/>
          </a:prstGeom>
        </p:spPr>
      </p:pic>
      <p:sp>
        <p:nvSpPr>
          <p:cNvPr id="30" name="TextBox 29">
            <a:extLst>
              <a:ext uri="{FF2B5EF4-FFF2-40B4-BE49-F238E27FC236}">
                <a16:creationId xmlns:a16="http://schemas.microsoft.com/office/drawing/2014/main" id="{0777EC2B-5F6F-4875-8E84-BBC66DBF78D0}"/>
              </a:ext>
            </a:extLst>
          </p:cNvPr>
          <p:cNvSpPr txBox="1"/>
          <p:nvPr/>
        </p:nvSpPr>
        <p:spPr>
          <a:xfrm>
            <a:off x="1550" y="910030"/>
            <a:ext cx="2472095" cy="230832"/>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Conservative Vector Line Integrals:</a:t>
            </a:r>
          </a:p>
        </p:txBody>
      </p:sp>
      <p:pic>
        <p:nvPicPr>
          <p:cNvPr id="38" name="Picture 37">
            <a:extLst>
              <a:ext uri="{FF2B5EF4-FFF2-40B4-BE49-F238E27FC236}">
                <a16:creationId xmlns:a16="http://schemas.microsoft.com/office/drawing/2014/main" id="{2EFAE8CF-D67A-4C78-8069-044FAC694BEF}"/>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546288" y="1270002"/>
            <a:ext cx="659047" cy="134095"/>
          </a:xfrm>
          <a:prstGeom prst="rect">
            <a:avLst/>
          </a:prstGeom>
        </p:spPr>
      </p:pic>
      <p:pic>
        <p:nvPicPr>
          <p:cNvPr id="42" name="Picture 41">
            <a:extLst>
              <a:ext uri="{FF2B5EF4-FFF2-40B4-BE49-F238E27FC236}">
                <a16:creationId xmlns:a16="http://schemas.microsoft.com/office/drawing/2014/main" id="{55E4AEBD-61AF-4D85-A058-66C061A013CB}"/>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854519" y="2347881"/>
            <a:ext cx="307810" cy="119619"/>
          </a:xfrm>
          <a:prstGeom prst="rect">
            <a:avLst/>
          </a:prstGeom>
        </p:spPr>
      </p:pic>
      <p:pic>
        <p:nvPicPr>
          <p:cNvPr id="19" name="Picture 18">
            <a:extLst>
              <a:ext uri="{FF2B5EF4-FFF2-40B4-BE49-F238E27FC236}">
                <a16:creationId xmlns:a16="http://schemas.microsoft.com/office/drawing/2014/main" id="{27EB5D14-83DD-4407-97EB-428F8E618759}"/>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726833" y="1989886"/>
            <a:ext cx="244572" cy="119619"/>
          </a:xfrm>
          <a:prstGeom prst="rect">
            <a:avLst/>
          </a:prstGeom>
        </p:spPr>
      </p:pic>
      <p:pic>
        <p:nvPicPr>
          <p:cNvPr id="44" name="Picture 43">
            <a:extLst>
              <a:ext uri="{FF2B5EF4-FFF2-40B4-BE49-F238E27FC236}">
                <a16:creationId xmlns:a16="http://schemas.microsoft.com/office/drawing/2014/main" id="{91550E1A-B5B2-4985-A028-E7241E8B9AF8}"/>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41028" y="3236224"/>
            <a:ext cx="745600" cy="66133"/>
          </a:xfrm>
          <a:prstGeom prst="rect">
            <a:avLst/>
          </a:prstGeom>
        </p:spPr>
      </p:pic>
      <p:pic>
        <p:nvPicPr>
          <p:cNvPr id="41" name="Picture 40">
            <a:extLst>
              <a:ext uri="{FF2B5EF4-FFF2-40B4-BE49-F238E27FC236}">
                <a16:creationId xmlns:a16="http://schemas.microsoft.com/office/drawing/2014/main" id="{4A802089-A93F-4E1B-B415-75C01AB316AD}"/>
              </a:ext>
            </a:extLst>
          </p:cNvPr>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853561" y="3233433"/>
            <a:ext cx="1802134" cy="66133"/>
          </a:xfrm>
          <a:prstGeom prst="rect">
            <a:avLst/>
          </a:prstGeom>
        </p:spPr>
      </p:pic>
    </p:spTree>
    <p:extLst>
      <p:ext uri="{BB962C8B-B14F-4D97-AF65-F5344CB8AC3E}">
        <p14:creationId xmlns:p14="http://schemas.microsoft.com/office/powerpoint/2010/main" val="1412959784"/>
      </p:ext>
    </p:extLst>
  </p:cSld>
  <p:clrMapOvr>
    <a:masterClrMapping/>
  </p:clrMapOvr>
  <p:transition>
    <p:cut/>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Implications of FTC for Line Integrals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188</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2215941" y="250801"/>
            <a:ext cx="2450288" cy="3154710"/>
          </a:xfrm>
          <a:prstGeom prst="rect">
            <a:avLst/>
          </a:prstGeom>
          <a:noFill/>
        </p:spPr>
        <p:txBody>
          <a:bodyPr wrap="square" rtlCol="0">
            <a:spAutoFit/>
          </a:bodyPr>
          <a:lstStyle/>
          <a:p>
            <a:pPr marL="285750" indent="-285750">
              <a:buFont typeface="Arial" panose="020B0604020202020204" pitchFamily="34" charset="0"/>
              <a:buChar char="•"/>
            </a:pPr>
            <a:endParaRPr lang="en-US" sz="105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50" i="1" dirty="0">
                <a:latin typeface="Tahoma" panose="020B0604030504040204" pitchFamily="34" charset="0"/>
                <a:ea typeface="Tahoma" panose="020B0604030504040204" pitchFamily="34" charset="0"/>
                <a:cs typeface="Tahoma" panose="020B0604030504040204" pitchFamily="34" charset="0"/>
              </a:rPr>
              <a:t>L</a:t>
            </a:r>
            <a:r>
              <a:rPr lang="en-US" sz="1050" b="0" i="1" u="none" strike="noStrike" baseline="0" dirty="0">
                <a:latin typeface="Tahoma" panose="020B0604030504040204" pitchFamily="34" charset="0"/>
                <a:ea typeface="Tahoma" panose="020B0604030504040204" pitchFamily="34" charset="0"/>
                <a:cs typeface="Tahoma" panose="020B0604030504040204" pitchFamily="34" charset="0"/>
              </a:rPr>
              <a:t>ine integrals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for </a:t>
            </a:r>
            <a:r>
              <a:rPr lang="en-US" sz="1050" b="0" i="0" u="sng" strike="noStrike" baseline="0" dirty="0">
                <a:latin typeface="Tahoma" panose="020B0604030504040204" pitchFamily="34" charset="0"/>
                <a:ea typeface="Tahoma" panose="020B0604030504040204" pitchFamily="34" charset="0"/>
                <a:cs typeface="Tahoma" panose="020B0604030504040204" pitchFamily="34" charset="0"/>
              </a:rPr>
              <a:t>gradient fields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are </a:t>
            </a:r>
            <a:r>
              <a:rPr lang="en-US" sz="1050" b="0" u="sng" strike="noStrike" baseline="0" dirty="0">
                <a:latin typeface="Tahoma" panose="020B0604030504040204" pitchFamily="34" charset="0"/>
                <a:ea typeface="Tahoma" panose="020B0604030504040204" pitchFamily="34" charset="0"/>
                <a:cs typeface="Tahoma" panose="020B0604030504040204" pitchFamily="34" charset="0"/>
              </a:rPr>
              <a:t>path independen</a:t>
            </a:r>
            <a:r>
              <a:rPr lang="en-US" sz="1050" u="sng" dirty="0">
                <a:latin typeface="Tahoma" panose="020B0604030504040204" pitchFamily="34" charset="0"/>
                <a:ea typeface="Tahoma" panose="020B0604030504040204" pitchFamily="34" charset="0"/>
                <a:cs typeface="Tahoma" panose="020B0604030504040204" pitchFamily="34" charset="0"/>
              </a:rPr>
              <a:t>t</a:t>
            </a:r>
          </a:p>
          <a:p>
            <a:pPr marL="285750" indent="-285750">
              <a:buFont typeface="Arial" panose="020B0604020202020204" pitchFamily="34" charset="0"/>
              <a:buChar char="•"/>
            </a:pPr>
            <a:r>
              <a:rPr lang="en-US" sz="1050" i="1" dirty="0">
                <a:latin typeface="Tahoma" panose="020B0604030504040204" pitchFamily="34" charset="0"/>
                <a:ea typeface="Tahoma" panose="020B0604030504040204" pitchFamily="34" charset="0"/>
                <a:cs typeface="Tahoma" panose="020B0604030504040204" pitchFamily="34" charset="0"/>
              </a:rPr>
              <a:t>L</a:t>
            </a:r>
            <a:r>
              <a:rPr lang="en-US" sz="1050" b="0" i="1" u="none" strike="noStrike" baseline="0" dirty="0">
                <a:latin typeface="Tahoma" panose="020B0604030504040204" pitchFamily="34" charset="0"/>
                <a:ea typeface="Tahoma" panose="020B0604030504040204" pitchFamily="34" charset="0"/>
                <a:cs typeface="Tahoma" panose="020B0604030504040204" pitchFamily="34" charset="0"/>
              </a:rPr>
              <a:t>ine integrals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of </a:t>
            </a:r>
            <a:r>
              <a:rPr lang="en-US" sz="1050" b="0" i="0" u="sng" strike="noStrike" baseline="0" dirty="0">
                <a:latin typeface="Tahoma" panose="020B0604030504040204" pitchFamily="34" charset="0"/>
                <a:ea typeface="Tahoma" panose="020B0604030504040204" pitchFamily="34" charset="0"/>
                <a:cs typeface="Tahoma" panose="020B0604030504040204" pitchFamily="34" charset="0"/>
              </a:rPr>
              <a:t>gradient fields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around </a:t>
            </a:r>
            <a:r>
              <a:rPr lang="en-US" sz="1050" b="1" i="0" u="none" strike="noStrike" baseline="0" dirty="0">
                <a:latin typeface="Tahoma" panose="020B0604030504040204" pitchFamily="34" charset="0"/>
                <a:ea typeface="Tahoma" panose="020B0604030504040204" pitchFamily="34" charset="0"/>
                <a:cs typeface="Tahoma" panose="020B0604030504040204" pitchFamily="34" charset="0"/>
              </a:rPr>
              <a:t>closed curves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are </a:t>
            </a:r>
            <a:r>
              <a:rPr lang="en-US" sz="1050" b="0" i="1" strike="noStrike" baseline="0" dirty="0">
                <a:latin typeface="Tahoma" panose="020B0604030504040204" pitchFamily="34" charset="0"/>
                <a:ea typeface="Tahoma" panose="020B0604030504040204" pitchFamily="34" charset="0"/>
                <a:cs typeface="Tahoma" panose="020B0604030504040204" pitchFamily="34" charset="0"/>
              </a:rPr>
              <a:t>zero </a:t>
            </a:r>
            <a:r>
              <a:rPr lang="en-US" sz="1050" strike="noStrike" baseline="0" dirty="0">
                <a:latin typeface="Tahoma" panose="020B0604030504040204" pitchFamily="34" charset="0"/>
                <a:ea typeface="Tahoma" panose="020B0604030504040204" pitchFamily="34" charset="0"/>
                <a:cs typeface="Tahoma" panose="020B0604030504040204" pitchFamily="34" charset="0"/>
              </a:rPr>
              <a:t>   </a:t>
            </a:r>
            <a:r>
              <a:rPr lang="en-US" sz="1050" b="1" i="0" dirty="0">
                <a:effectLst/>
                <a:latin typeface="Tahoma" panose="020B0604030504040204" pitchFamily="34" charset="0"/>
                <a:ea typeface="Tahoma" panose="020B0604030504040204" pitchFamily="34" charset="0"/>
                <a:cs typeface="Tahoma" panose="020B0604030504040204" pitchFamily="34" charset="0"/>
              </a:rPr>
              <a:t>∮</a:t>
            </a:r>
            <a:r>
              <a:rPr lang="en-US" sz="1050" b="1" i="0" dirty="0" err="1">
                <a:effectLst/>
                <a:latin typeface="Tahoma" panose="020B0604030504040204" pitchFamily="34" charset="0"/>
                <a:ea typeface="Tahoma" panose="020B0604030504040204" pitchFamily="34" charset="0"/>
                <a:cs typeface="Tahoma" panose="020B0604030504040204" pitchFamily="34" charset="0"/>
              </a:rPr>
              <a:t>F•dr</a:t>
            </a:r>
            <a:r>
              <a:rPr lang="en-US" sz="1050" b="1" i="0" dirty="0">
                <a:effectLst/>
                <a:latin typeface="Tahoma" panose="020B0604030504040204" pitchFamily="34" charset="0"/>
                <a:ea typeface="Tahoma" panose="020B0604030504040204" pitchFamily="34" charset="0"/>
                <a:cs typeface="Tahoma" panose="020B0604030504040204" pitchFamily="34" charset="0"/>
              </a:rPr>
              <a:t> </a:t>
            </a:r>
            <a:r>
              <a:rPr lang="en-US" sz="1050" b="0" i="0" dirty="0">
                <a:effectLst/>
                <a:latin typeface="Tahoma" panose="020B0604030504040204" pitchFamily="34" charset="0"/>
                <a:ea typeface="Tahoma" panose="020B0604030504040204" pitchFamily="34" charset="0"/>
                <a:cs typeface="Tahoma" panose="020B0604030504040204" pitchFamily="34" charset="0"/>
              </a:rPr>
              <a:t>= 0</a:t>
            </a:r>
            <a:endParaRPr lang="en-US" sz="1050" b="0" i="1"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T</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o evaluate a line integral </a:t>
            </a:r>
            <a:r>
              <a:rPr lang="en-US" sz="1050" b="1" i="0" dirty="0">
                <a:effectLst/>
                <a:latin typeface="Tahoma" panose="020B0604030504040204" pitchFamily="34" charset="0"/>
                <a:ea typeface="Tahoma" panose="020B0604030504040204" pitchFamily="34" charset="0"/>
                <a:cs typeface="Tahoma" panose="020B0604030504040204" pitchFamily="34" charset="0"/>
              </a:rPr>
              <a:t>∫</a:t>
            </a:r>
            <a:r>
              <a:rPr lang="en-US" sz="1050" b="1" dirty="0" err="1">
                <a:effectLst/>
                <a:latin typeface="Tahoma" panose="020B0604030504040204" pitchFamily="34" charset="0"/>
                <a:ea typeface="Tahoma" panose="020B0604030504040204" pitchFamily="34" charset="0"/>
                <a:cs typeface="Tahoma" panose="020B0604030504040204" pitchFamily="34" charset="0"/>
              </a:rPr>
              <a:t>F</a:t>
            </a:r>
            <a:r>
              <a:rPr lang="en-US" sz="1050" b="1" i="0" dirty="0" err="1">
                <a:effectLst/>
                <a:latin typeface="Tahoma" panose="020B0604030504040204" pitchFamily="34" charset="0"/>
                <a:ea typeface="Tahoma" panose="020B0604030504040204" pitchFamily="34" charset="0"/>
                <a:cs typeface="Tahoma" panose="020B0604030504040204" pitchFamily="34" charset="0"/>
              </a:rPr>
              <a:t>•dr</a:t>
            </a:r>
            <a:r>
              <a:rPr lang="en-US" sz="1050" b="1" i="0" dirty="0">
                <a:effectLst/>
                <a:latin typeface="Tahoma" panose="020B0604030504040204" pitchFamily="34" charset="0"/>
                <a:ea typeface="Tahoma" panose="020B0604030504040204" pitchFamily="34" charset="0"/>
                <a:cs typeface="Tahoma" panose="020B0604030504040204" pitchFamily="34" charset="0"/>
              </a:rPr>
              <a:t>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we can look for a function </a:t>
            </a:r>
            <a:r>
              <a:rPr lang="en-US" sz="1050" b="1" i="0" u="none" strike="noStrike" baseline="0" dirty="0">
                <a:latin typeface="Tahoma" panose="020B0604030504040204" pitchFamily="34" charset="0"/>
                <a:ea typeface="Tahoma" panose="020B0604030504040204" pitchFamily="34" charset="0"/>
                <a:cs typeface="Tahoma" panose="020B0604030504040204" pitchFamily="34" charset="0"/>
              </a:rPr>
              <a:t>f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whose gradient equals </a:t>
            </a:r>
            <a:r>
              <a:rPr lang="en-US" sz="1050" b="1" i="0" u="none" strike="noStrike" baseline="0" dirty="0">
                <a:latin typeface="Tahoma" panose="020B0604030504040204" pitchFamily="34" charset="0"/>
                <a:ea typeface="Tahoma" panose="020B0604030504040204" pitchFamily="34" charset="0"/>
                <a:cs typeface="Tahoma" panose="020B0604030504040204" pitchFamily="34" charset="0"/>
              </a:rPr>
              <a:t>F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and subtract its values at the endpoints (but this function might not exist – vortex field)</a:t>
            </a:r>
          </a:p>
          <a:p>
            <a:pPr marL="285750" indent="-285750">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Thus, if </a:t>
            </a:r>
            <a:r>
              <a:rPr lang="en-US" sz="1050" b="0" i="1" u="none" strike="noStrike" baseline="0" dirty="0">
                <a:latin typeface="Tahoma" panose="020B0604030504040204" pitchFamily="34" charset="0"/>
                <a:ea typeface="Tahoma" panose="020B0604030504040204" pitchFamily="34" charset="0"/>
                <a:cs typeface="Tahoma" panose="020B0604030504040204" pitchFamily="34" charset="0"/>
              </a:rPr>
              <a:t>the line integral is independent of path</a:t>
            </a:r>
            <a:r>
              <a:rPr lang="en-US" sz="1050" dirty="0">
                <a:latin typeface="Tahoma" panose="020B0604030504040204" pitchFamily="34" charset="0"/>
                <a:ea typeface="Tahoma" panose="020B0604030504040204" pitchFamily="34" charset="0"/>
                <a:cs typeface="Tahoma" panose="020B0604030504040204" pitchFamily="34" charset="0"/>
              </a:rPr>
              <a:t> it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means that a parameterization of the path is not needed to evaluate line integrals of </a:t>
            </a:r>
            <a:r>
              <a:rPr lang="en-US" sz="1050" b="0" i="0" u="sng" strike="noStrike" baseline="0" dirty="0">
                <a:latin typeface="Tahoma" panose="020B0604030504040204" pitchFamily="34" charset="0"/>
                <a:ea typeface="Tahoma" panose="020B0604030504040204" pitchFamily="34" charset="0"/>
                <a:cs typeface="Tahoma" panose="020B0604030504040204" pitchFamily="34" charset="0"/>
              </a:rPr>
              <a:t>conservative fields</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2F738E9C-7EE2-4129-B083-8FF4F078BEC2}"/>
              </a:ext>
            </a:extLst>
          </p:cNvPr>
          <p:cNvPicPr>
            <a:picLocks noChangeAspect="1"/>
          </p:cNvPicPr>
          <p:nvPr/>
        </p:nvPicPr>
        <p:blipFill>
          <a:blip r:embed="rId9"/>
          <a:stretch>
            <a:fillRect/>
          </a:stretch>
        </p:blipFill>
        <p:spPr>
          <a:xfrm>
            <a:off x="72330" y="378408"/>
            <a:ext cx="1934337" cy="1617548"/>
          </a:xfrm>
          <a:prstGeom prst="rect">
            <a:avLst/>
          </a:prstGeom>
        </p:spPr>
      </p:pic>
      <p:pic>
        <p:nvPicPr>
          <p:cNvPr id="16" name="Picture 2" descr="Line integrals as circulation - Math Insight">
            <a:extLst>
              <a:ext uri="{FF2B5EF4-FFF2-40B4-BE49-F238E27FC236}">
                <a16:creationId xmlns:a16="http://schemas.microsoft.com/office/drawing/2014/main" id="{D88C049A-1068-4446-9FB2-A5CA1FCE83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929" y="1903845"/>
            <a:ext cx="1536065" cy="12588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1E96CF4-DA11-454E-903B-6312CD5D3C0C}"/>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509101" y="1148685"/>
            <a:ext cx="733715" cy="80457"/>
          </a:xfrm>
          <a:prstGeom prst="rect">
            <a:avLst/>
          </a:prstGeom>
        </p:spPr>
      </p:pic>
      <p:pic>
        <p:nvPicPr>
          <p:cNvPr id="23" name="Picture 22">
            <a:extLst>
              <a:ext uri="{FF2B5EF4-FFF2-40B4-BE49-F238E27FC236}">
                <a16:creationId xmlns:a16="http://schemas.microsoft.com/office/drawing/2014/main" id="{2E4F4931-7995-45BA-8465-A5C47B3B28E1}"/>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95300" y="853696"/>
            <a:ext cx="374400" cy="93714"/>
          </a:xfrm>
          <a:prstGeom prst="rect">
            <a:avLst/>
          </a:prstGeom>
        </p:spPr>
      </p:pic>
      <p:pic>
        <p:nvPicPr>
          <p:cNvPr id="29" name="Picture 28">
            <a:extLst>
              <a:ext uri="{FF2B5EF4-FFF2-40B4-BE49-F238E27FC236}">
                <a16:creationId xmlns:a16="http://schemas.microsoft.com/office/drawing/2014/main" id="{2B38D95B-BB6E-4CDF-BFCA-97D9E14B7B2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2394" y="988454"/>
            <a:ext cx="429257" cy="95086"/>
          </a:xfrm>
          <a:prstGeom prst="rect">
            <a:avLst/>
          </a:prstGeom>
        </p:spPr>
      </p:pic>
      <p:pic>
        <p:nvPicPr>
          <p:cNvPr id="31" name="Picture 30">
            <a:extLst>
              <a:ext uri="{FF2B5EF4-FFF2-40B4-BE49-F238E27FC236}">
                <a16:creationId xmlns:a16="http://schemas.microsoft.com/office/drawing/2014/main" id="{23AB7081-A0ED-4951-A30A-46AE1EBD3975}"/>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663528" y="977051"/>
            <a:ext cx="331429" cy="155886"/>
          </a:xfrm>
          <a:prstGeom prst="rect">
            <a:avLst/>
          </a:prstGeom>
        </p:spPr>
      </p:pic>
      <p:pic>
        <p:nvPicPr>
          <p:cNvPr id="37" name="Picture 36">
            <a:extLst>
              <a:ext uri="{FF2B5EF4-FFF2-40B4-BE49-F238E27FC236}">
                <a16:creationId xmlns:a16="http://schemas.microsoft.com/office/drawing/2014/main" id="{49ABBDC6-7262-469D-8F00-2AD3202F8FE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3403" y="2659543"/>
            <a:ext cx="652190" cy="252952"/>
          </a:xfrm>
          <a:prstGeom prst="rect">
            <a:avLst/>
          </a:prstGeom>
        </p:spPr>
      </p:pic>
      <p:pic>
        <p:nvPicPr>
          <p:cNvPr id="38" name="Picture 37">
            <a:extLst>
              <a:ext uri="{FF2B5EF4-FFF2-40B4-BE49-F238E27FC236}">
                <a16:creationId xmlns:a16="http://schemas.microsoft.com/office/drawing/2014/main" id="{E929BA20-EEC5-4696-8345-530FF5683F28}"/>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76257" y="2273714"/>
            <a:ext cx="572952" cy="300190"/>
          </a:xfrm>
          <a:prstGeom prst="rect">
            <a:avLst/>
          </a:prstGeom>
        </p:spPr>
      </p:pic>
    </p:spTree>
    <p:extLst>
      <p:ext uri="{BB962C8B-B14F-4D97-AF65-F5344CB8AC3E}">
        <p14:creationId xmlns:p14="http://schemas.microsoft.com/office/powerpoint/2010/main" val="3283055393"/>
      </p:ext>
    </p:extLst>
  </p:cSld>
  <p:clrMapOvr>
    <a:masterClrMapping/>
  </p:clrMapOvr>
  <p:transition>
    <p:cut/>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Overview</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189</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256579" y="346263"/>
            <a:ext cx="4512704" cy="3585597"/>
          </a:xfrm>
          <a:prstGeom prst="rect">
            <a:avLst/>
          </a:prstGeom>
          <a:noFill/>
        </p:spPr>
        <p:txBody>
          <a:bodyPr wrap="square" rtlCol="0">
            <a:spAutoFit/>
          </a:bodyPr>
          <a:lstStyle/>
          <a:p>
            <a:r>
              <a:rPr lang="en-US" sz="900" i="0" strike="noStrike" baseline="0" dirty="0">
                <a:latin typeface="Tahoma" panose="020B0604030504040204" pitchFamily="34" charset="0"/>
                <a:ea typeface="Tahoma" panose="020B0604030504040204" pitchFamily="34" charset="0"/>
                <a:cs typeface="Tahoma" panose="020B0604030504040204" pitchFamily="34" charset="0"/>
              </a:rPr>
              <a:t>      </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Strategy for Line Integrals over Conservative Vector Fields:</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Show that ‘F’ is a conservative vector field</a:t>
            </a:r>
          </a:p>
          <a:p>
            <a:pPr lvl="2"/>
            <a:r>
              <a:rPr lang="en-US" sz="900" dirty="0">
                <a:latin typeface="Tahoma" panose="020B0604030504040204" pitchFamily="34" charset="0"/>
                <a:ea typeface="Tahoma" panose="020B0604030504040204" pitchFamily="34" charset="0"/>
                <a:cs typeface="Tahoma" panose="020B0604030504040204" pitchFamily="34" charset="0"/>
              </a:rPr>
              <a:t>  </a:t>
            </a: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 </a:t>
            </a:r>
          </a:p>
          <a:p>
            <a:pPr marL="1200150" lvl="2" indent="-2857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Start with your gradient</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Take pieces and integrate</a:t>
            </a: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Integrate one given component (say x) and then take a derivative </a:t>
            </a:r>
            <a:r>
              <a:rPr lang="en-US" sz="900" dirty="0" err="1">
                <a:latin typeface="Tahoma" panose="020B0604030504040204" pitchFamily="34" charset="0"/>
                <a:ea typeface="Tahoma" panose="020B0604030504040204" pitchFamily="34" charset="0"/>
                <a:cs typeface="Tahoma" panose="020B0604030504040204" pitchFamily="34" charset="0"/>
              </a:rPr>
              <a:t>w.r.t.</a:t>
            </a:r>
            <a:r>
              <a:rPr lang="en-US" sz="900" dirty="0">
                <a:latin typeface="Tahoma" panose="020B0604030504040204" pitchFamily="34" charset="0"/>
                <a:ea typeface="Tahoma" panose="020B0604030504040204" pitchFamily="34" charset="0"/>
                <a:cs typeface="Tahoma" panose="020B0604030504040204" pitchFamily="34" charset="0"/>
              </a:rPr>
              <a:t> the other component (say y)</a:t>
            </a: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Set equal given component from the question to the derivative you have just taken w.r.t to (say y)</a:t>
            </a: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Now simplify and integrate the derivative of the other component (say y) to help find the potential function</a:t>
            </a: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r>
              <a:rPr lang="en-US" sz="900" i="0" strike="noStrike" baseline="0" dirty="0">
                <a:latin typeface="Tahoma" panose="020B0604030504040204" pitchFamily="34" charset="0"/>
                <a:ea typeface="Tahoma" panose="020B0604030504040204" pitchFamily="34" charset="0"/>
                <a:cs typeface="Tahoma" panose="020B0604030504040204" pitchFamily="34" charset="0"/>
              </a:rPr>
              <a:t>      </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Three </a:t>
            </a:r>
            <a:r>
              <a:rPr lang="en-US" sz="900" b="1" u="sng" dirty="0">
                <a:latin typeface="Tahoma" panose="020B0604030504040204" pitchFamily="34" charset="0"/>
                <a:ea typeface="Tahoma" panose="020B0604030504040204" pitchFamily="34" charset="0"/>
                <a:cs typeface="Tahoma" panose="020B0604030504040204" pitchFamily="34" charset="0"/>
              </a:rPr>
              <a:t>C</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ategories of</a:t>
            </a:r>
            <a:r>
              <a:rPr lang="en-US" sz="900" b="1" u="sng" dirty="0">
                <a:latin typeface="Tahoma" panose="020B0604030504040204" pitchFamily="34" charset="0"/>
                <a:ea typeface="Tahoma" panose="020B0604030504040204" pitchFamily="34" charset="0"/>
                <a:cs typeface="Tahoma" panose="020B0604030504040204" pitchFamily="34" charset="0"/>
              </a:rPr>
              <a:t> L</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ine I</a:t>
            </a:r>
            <a:r>
              <a:rPr lang="en-US" sz="900" b="1" u="sng" dirty="0">
                <a:latin typeface="Tahoma" panose="020B0604030504040204" pitchFamily="34" charset="0"/>
                <a:ea typeface="Tahoma" panose="020B0604030504040204" pitchFamily="34" charset="0"/>
                <a:cs typeface="Tahoma" panose="020B0604030504040204" pitchFamily="34" charset="0"/>
              </a:rPr>
              <a:t>ntegrals: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Scalar Line Integrals (not over vector fields)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Flux Line Integrals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Line Integrals over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Conservative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Non-conservative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Line integrals over vector fields where your travel connects (you stop and start at the same point)</a:t>
            </a:r>
          </a:p>
          <a:p>
            <a:pPr marL="1085850" lvl="2"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20" name="Picture 19">
            <a:extLst>
              <a:ext uri="{FF2B5EF4-FFF2-40B4-BE49-F238E27FC236}">
                <a16:creationId xmlns:a16="http://schemas.microsoft.com/office/drawing/2014/main" id="{DF452E65-36A5-462B-8D02-344C5911B0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17072" y="788565"/>
            <a:ext cx="1797333" cy="144762"/>
          </a:xfrm>
          <a:prstGeom prst="rect">
            <a:avLst/>
          </a:prstGeom>
        </p:spPr>
      </p:pic>
      <p:pic>
        <p:nvPicPr>
          <p:cNvPr id="26" name="Picture 25">
            <a:extLst>
              <a:ext uri="{FF2B5EF4-FFF2-40B4-BE49-F238E27FC236}">
                <a16:creationId xmlns:a16="http://schemas.microsoft.com/office/drawing/2014/main" id="{489990AD-D910-4B93-8482-2DCD77057B5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58342" y="702850"/>
            <a:ext cx="1141333" cy="316191"/>
          </a:xfrm>
          <a:prstGeom prst="rect">
            <a:avLst/>
          </a:prstGeom>
        </p:spPr>
      </p:pic>
      <p:pic>
        <p:nvPicPr>
          <p:cNvPr id="32" name="Picture 31">
            <a:extLst>
              <a:ext uri="{FF2B5EF4-FFF2-40B4-BE49-F238E27FC236}">
                <a16:creationId xmlns:a16="http://schemas.microsoft.com/office/drawing/2014/main" id="{C2F555F8-C43A-41FA-B043-0B7165F2339C}"/>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17072" y="1025225"/>
            <a:ext cx="1708952" cy="156190"/>
          </a:xfrm>
          <a:prstGeom prst="rect">
            <a:avLst/>
          </a:prstGeom>
        </p:spPr>
      </p:pic>
      <p:sp>
        <p:nvSpPr>
          <p:cNvPr id="16" name="TextBox 15">
            <a:extLst>
              <a:ext uri="{FF2B5EF4-FFF2-40B4-BE49-F238E27FC236}">
                <a16:creationId xmlns:a16="http://schemas.microsoft.com/office/drawing/2014/main" id="{6734D440-3E48-4B9F-BD27-801C6D851DB5}"/>
              </a:ext>
            </a:extLst>
          </p:cNvPr>
          <p:cNvSpPr txBox="1"/>
          <p:nvPr/>
        </p:nvSpPr>
        <p:spPr>
          <a:xfrm>
            <a:off x="3442918" y="2829663"/>
            <a:ext cx="941283" cy="169277"/>
          </a:xfrm>
          <a:prstGeom prst="rect">
            <a:avLst/>
          </a:prstGeom>
          <a:noFill/>
        </p:spPr>
        <p:txBody>
          <a:bodyPr wrap="none" rtlCol="0">
            <a:spAutoFit/>
          </a:bodyPr>
          <a:lstStyle/>
          <a:p>
            <a:r>
              <a:rPr lang="en-US" sz="500" b="1" dirty="0" err="1">
                <a:latin typeface="Tahoma" panose="020B0604030504040204" pitchFamily="34" charset="0"/>
                <a:ea typeface="Tahoma" panose="020B0604030504040204" pitchFamily="34" charset="0"/>
                <a:cs typeface="Tahoma" panose="020B0604030504040204" pitchFamily="34" charset="0"/>
              </a:rPr>
              <a:t>w.r.t.</a:t>
            </a:r>
            <a:r>
              <a:rPr lang="en-US" sz="500" b="1" dirty="0">
                <a:latin typeface="Tahoma" panose="020B0604030504040204" pitchFamily="34" charset="0"/>
                <a:ea typeface="Tahoma" panose="020B0604030504040204" pitchFamily="34" charset="0"/>
                <a:cs typeface="Tahoma" panose="020B0604030504040204" pitchFamily="34" charset="0"/>
              </a:rPr>
              <a:t> = with respect to</a:t>
            </a:r>
          </a:p>
        </p:txBody>
      </p:sp>
      <p:sp>
        <p:nvSpPr>
          <p:cNvPr id="17" name="TextBox 16">
            <a:extLst>
              <a:ext uri="{FF2B5EF4-FFF2-40B4-BE49-F238E27FC236}">
                <a16:creationId xmlns:a16="http://schemas.microsoft.com/office/drawing/2014/main" id="{0022644D-522C-4D88-ABDD-1B4B1DBCE414}"/>
              </a:ext>
            </a:extLst>
          </p:cNvPr>
          <p:cNvSpPr txBox="1"/>
          <p:nvPr/>
        </p:nvSpPr>
        <p:spPr>
          <a:xfrm>
            <a:off x="3442918" y="2737959"/>
            <a:ext cx="835485" cy="169277"/>
          </a:xfrm>
          <a:prstGeom prst="rect">
            <a:avLst/>
          </a:prstGeom>
          <a:noFill/>
        </p:spPr>
        <p:txBody>
          <a:bodyPr wrap="none" rtlCol="0">
            <a:spAutoFit/>
          </a:bodyPr>
          <a:lstStyle/>
          <a:p>
            <a:r>
              <a:rPr lang="en-US" sz="500" b="1" dirty="0">
                <a:latin typeface="Tahoma" panose="020B0604030504040204" pitchFamily="34" charset="0"/>
                <a:ea typeface="Tahoma" panose="020B0604030504040204" pitchFamily="34" charset="0"/>
                <a:cs typeface="Tahoma" panose="020B0604030504040204" pitchFamily="34" charset="0"/>
              </a:rPr>
              <a:t>comp = component</a:t>
            </a:r>
          </a:p>
        </p:txBody>
      </p:sp>
      <p:sp>
        <p:nvSpPr>
          <p:cNvPr id="18" name="TextBox 17">
            <a:extLst>
              <a:ext uri="{FF2B5EF4-FFF2-40B4-BE49-F238E27FC236}">
                <a16:creationId xmlns:a16="http://schemas.microsoft.com/office/drawing/2014/main" id="{7AC12020-0E58-422D-9CAB-A8F285B7BB09}"/>
              </a:ext>
            </a:extLst>
          </p:cNvPr>
          <p:cNvSpPr txBox="1"/>
          <p:nvPr/>
        </p:nvSpPr>
        <p:spPr>
          <a:xfrm>
            <a:off x="3904281" y="851184"/>
            <a:ext cx="755335" cy="153888"/>
          </a:xfrm>
          <a:prstGeom prst="rect">
            <a:avLst/>
          </a:prstGeom>
          <a:noFill/>
        </p:spPr>
        <p:txBody>
          <a:bodyPr wrap="none" rtlCol="0">
            <a:spAutoFit/>
          </a:bodyPr>
          <a:lstStyle/>
          <a:p>
            <a:r>
              <a:rPr lang="en-US" sz="400" b="1" dirty="0">
                <a:latin typeface="Tahoma" panose="020B0604030504040204" pitchFamily="34" charset="0"/>
                <a:ea typeface="Tahoma" panose="020B0604030504040204" pitchFamily="34" charset="0"/>
                <a:cs typeface="Tahoma" panose="020B0604030504040204" pitchFamily="34" charset="0"/>
              </a:rPr>
              <a:t>(Equal Mixed Partials)</a:t>
            </a:r>
          </a:p>
        </p:txBody>
      </p:sp>
      <p:sp>
        <p:nvSpPr>
          <p:cNvPr id="19" name="TextBox 18">
            <a:extLst>
              <a:ext uri="{FF2B5EF4-FFF2-40B4-BE49-F238E27FC236}">
                <a16:creationId xmlns:a16="http://schemas.microsoft.com/office/drawing/2014/main" id="{936D5984-A252-4785-A295-DDC8EADF554F}"/>
              </a:ext>
            </a:extLst>
          </p:cNvPr>
          <p:cNvSpPr txBox="1"/>
          <p:nvPr/>
        </p:nvSpPr>
        <p:spPr>
          <a:xfrm>
            <a:off x="2667568" y="1027527"/>
            <a:ext cx="1332107" cy="153888"/>
          </a:xfrm>
          <a:prstGeom prst="rect">
            <a:avLst/>
          </a:prstGeom>
          <a:noFill/>
        </p:spPr>
        <p:txBody>
          <a:bodyPr wrap="square" rtlCol="0">
            <a:spAutoFit/>
          </a:bodyPr>
          <a:lstStyle/>
          <a:p>
            <a:r>
              <a:rPr lang="en-US" sz="400" b="1" dirty="0">
                <a:latin typeface="Tahoma" panose="020B0604030504040204" pitchFamily="34" charset="0"/>
                <a:ea typeface="Tahoma" panose="020B0604030504040204" pitchFamily="34" charset="0"/>
                <a:cs typeface="Tahoma" panose="020B0604030504040204" pitchFamily="34" charset="0"/>
              </a:rPr>
              <a:t>(satisfies property of gradient </a:t>
            </a:r>
            <a:r>
              <a:rPr lang="en-US" sz="400" b="1" i="0" dirty="0">
                <a:effectLst/>
                <a:latin typeface="Tahoma" panose="020B0604030504040204" pitchFamily="34" charset="0"/>
                <a:ea typeface="Tahoma" panose="020B0604030504040204" pitchFamily="34" charset="0"/>
                <a:cs typeface="Tahoma" panose="020B0604030504040204" pitchFamily="34" charset="0"/>
              </a:rPr>
              <a:t>𝛁 x 𝛁f = 0</a:t>
            </a:r>
            <a:r>
              <a:rPr lang="en-US" sz="400"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017299668"/>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Cone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19</a:t>
            </a:fld>
            <a:r>
              <a:rPr spc="-55" dirty="0"/>
              <a:t> </a:t>
            </a:r>
            <a:r>
              <a:rPr spc="35" dirty="0"/>
              <a:t>/</a:t>
            </a:r>
            <a:endParaRPr spc="-55" dirty="0"/>
          </a:p>
        </p:txBody>
      </p:sp>
      <p:pic>
        <p:nvPicPr>
          <p:cNvPr id="18" name="Picture 17">
            <a:extLst>
              <a:ext uri="{FF2B5EF4-FFF2-40B4-BE49-F238E27FC236}">
                <a16:creationId xmlns:a16="http://schemas.microsoft.com/office/drawing/2014/main" id="{F5E9C0D1-6C2F-4C4F-90FF-AFDD1E33CBF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052030" y="877533"/>
            <a:ext cx="2424533" cy="1934400"/>
          </a:xfrm>
          <a:prstGeom prst="rect">
            <a:avLst/>
          </a:prstGeom>
        </p:spPr>
      </p:pic>
      <p:pic>
        <p:nvPicPr>
          <p:cNvPr id="5122" name="Picture 2" descr="This graph has a standard 3D coordinate system.  The positive z-axis is straight up, the positive x-axis moves off to the left and slightly downward and positive y-axis move off the right and slightly downward.  The graph of the looks pretty much like an hour glass that comes down to a point where the one opening upwards and the cone opening downwards meet at the origin.  It is centered on the z-axis.">
            <a:extLst>
              <a:ext uri="{FF2B5EF4-FFF2-40B4-BE49-F238E27FC236}">
                <a16:creationId xmlns:a16="http://schemas.microsoft.com/office/drawing/2014/main" id="{18350F57-72E8-4965-9248-C391600E3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27" y="858931"/>
            <a:ext cx="1863869"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967811"/>
      </p:ext>
    </p:extLst>
  </p:cSld>
  <p:clrMapOvr>
    <a:masterClrMapping/>
  </p:clrMapOvr>
  <p:transition>
    <p:cut/>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190</a:t>
            </a:fld>
            <a:r>
              <a:rPr spc="-55" dirty="0"/>
              <a:t> </a:t>
            </a:r>
            <a:r>
              <a:rPr spc="35" dirty="0"/>
              <a:t>/</a:t>
            </a:r>
            <a:r>
              <a:rPr spc="-15" dirty="0"/>
              <a:t> </a:t>
            </a:r>
            <a:r>
              <a:rPr lang="en-US" spc="-55" dirty="0"/>
              <a:t>11</a:t>
            </a:r>
            <a:endParaRPr spc="-55" dirty="0"/>
          </a:p>
        </p:txBody>
      </p:sp>
      <p:sp>
        <p:nvSpPr>
          <p:cNvPr id="16" name="object 5">
            <a:extLst>
              <a:ext uri="{FF2B5EF4-FFF2-40B4-BE49-F238E27FC236}">
                <a16:creationId xmlns:a16="http://schemas.microsoft.com/office/drawing/2014/main" id="{61B3343E-D25A-47DC-92E7-6F28CAB04BE6}"/>
              </a:ext>
            </a:extLst>
          </p:cNvPr>
          <p:cNvSpPr txBox="1"/>
          <p:nvPr/>
        </p:nvSpPr>
        <p:spPr>
          <a:xfrm>
            <a:off x="95300" y="39215"/>
            <a:ext cx="372546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Overview (cont.)</a:t>
            </a:r>
            <a:endParaRPr lang="en-US" sz="1400" dirty="0">
              <a:latin typeface="Tahoma"/>
              <a:cs typeface="Tahoma"/>
            </a:endParaRPr>
          </a:p>
        </p:txBody>
      </p:sp>
      <p:pic>
        <p:nvPicPr>
          <p:cNvPr id="18" name="Picture 17">
            <a:extLst>
              <a:ext uri="{FF2B5EF4-FFF2-40B4-BE49-F238E27FC236}">
                <a16:creationId xmlns:a16="http://schemas.microsoft.com/office/drawing/2014/main" id="{8136F2B7-3FBC-4CD2-BA17-1525A15EF719}"/>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2838450" y="465811"/>
            <a:ext cx="1280762" cy="144762"/>
          </a:xfrm>
          <a:prstGeom prst="rect">
            <a:avLst/>
          </a:prstGeom>
        </p:spPr>
      </p:pic>
      <p:pic>
        <p:nvPicPr>
          <p:cNvPr id="76" name="Picture 75">
            <a:extLst>
              <a:ext uri="{FF2B5EF4-FFF2-40B4-BE49-F238E27FC236}">
                <a16:creationId xmlns:a16="http://schemas.microsoft.com/office/drawing/2014/main" id="{4A57D061-B3A7-4F5B-B96D-89132B2490BF}"/>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95300" y="610573"/>
            <a:ext cx="1103999" cy="94476"/>
          </a:xfrm>
          <a:prstGeom prst="rect">
            <a:avLst/>
          </a:prstGeom>
        </p:spPr>
      </p:pic>
      <p:pic>
        <p:nvPicPr>
          <p:cNvPr id="35" name="Picture 34">
            <a:extLst>
              <a:ext uri="{FF2B5EF4-FFF2-40B4-BE49-F238E27FC236}">
                <a16:creationId xmlns:a16="http://schemas.microsoft.com/office/drawing/2014/main" id="{EFE3A41F-C1CC-433F-BF99-64053CF6F981}"/>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77774" y="457906"/>
            <a:ext cx="2675048" cy="128000"/>
          </a:xfrm>
          <a:prstGeom prst="rect">
            <a:avLst/>
          </a:prstGeom>
        </p:spPr>
      </p:pic>
      <p:pic>
        <p:nvPicPr>
          <p:cNvPr id="24" name="Picture 23">
            <a:extLst>
              <a:ext uri="{FF2B5EF4-FFF2-40B4-BE49-F238E27FC236}">
                <a16:creationId xmlns:a16="http://schemas.microsoft.com/office/drawing/2014/main" id="{5084BCE2-6C3F-4B3F-98CB-E7126AA963B1}"/>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498498" y="750291"/>
            <a:ext cx="1141333" cy="316191"/>
          </a:xfrm>
          <a:prstGeom prst="rect">
            <a:avLst/>
          </a:prstGeom>
        </p:spPr>
      </p:pic>
      <p:pic>
        <p:nvPicPr>
          <p:cNvPr id="26" name="Picture 25">
            <a:extLst>
              <a:ext uri="{FF2B5EF4-FFF2-40B4-BE49-F238E27FC236}">
                <a16:creationId xmlns:a16="http://schemas.microsoft.com/office/drawing/2014/main" id="{BD6751C6-0A0F-48B4-BC30-B1449A4FC998}"/>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95300" y="1054885"/>
            <a:ext cx="1913905" cy="208762"/>
          </a:xfrm>
          <a:prstGeom prst="rect">
            <a:avLst/>
          </a:prstGeom>
        </p:spPr>
      </p:pic>
      <p:pic>
        <p:nvPicPr>
          <p:cNvPr id="78" name="Picture 77">
            <a:extLst>
              <a:ext uri="{FF2B5EF4-FFF2-40B4-BE49-F238E27FC236}">
                <a16:creationId xmlns:a16="http://schemas.microsoft.com/office/drawing/2014/main" id="{CDACFF13-7AC3-454F-B7B8-A04369832B26}"/>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95300" y="1276365"/>
            <a:ext cx="2164571" cy="125714"/>
          </a:xfrm>
          <a:prstGeom prst="rect">
            <a:avLst/>
          </a:prstGeom>
        </p:spPr>
      </p:pic>
      <p:pic>
        <p:nvPicPr>
          <p:cNvPr id="50" name="Picture 49">
            <a:extLst>
              <a:ext uri="{FF2B5EF4-FFF2-40B4-BE49-F238E27FC236}">
                <a16:creationId xmlns:a16="http://schemas.microsoft.com/office/drawing/2014/main" id="{A07DAF6B-92B5-45EC-850C-C6F487D71287}"/>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77774" y="1393754"/>
            <a:ext cx="3569525" cy="274285"/>
          </a:xfrm>
          <a:prstGeom prst="rect">
            <a:avLst/>
          </a:prstGeom>
        </p:spPr>
      </p:pic>
      <p:pic>
        <p:nvPicPr>
          <p:cNvPr id="52" name="Picture 51">
            <a:extLst>
              <a:ext uri="{FF2B5EF4-FFF2-40B4-BE49-F238E27FC236}">
                <a16:creationId xmlns:a16="http://schemas.microsoft.com/office/drawing/2014/main" id="{FFD30509-468C-4622-9454-93A70F3686D9}"/>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95300" y="1667011"/>
            <a:ext cx="1356952" cy="144762"/>
          </a:xfrm>
          <a:prstGeom prst="rect">
            <a:avLst/>
          </a:prstGeom>
        </p:spPr>
      </p:pic>
      <p:pic>
        <p:nvPicPr>
          <p:cNvPr id="106" name="Picture 105">
            <a:extLst>
              <a:ext uri="{FF2B5EF4-FFF2-40B4-BE49-F238E27FC236}">
                <a16:creationId xmlns:a16="http://schemas.microsoft.com/office/drawing/2014/main" id="{6D9A39DF-DE7A-43DF-A3D7-85736AD9010B}"/>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801705" y="1683341"/>
            <a:ext cx="1806477" cy="134857"/>
          </a:xfrm>
          <a:prstGeom prst="rect">
            <a:avLst/>
          </a:prstGeom>
        </p:spPr>
      </p:pic>
      <p:pic>
        <p:nvPicPr>
          <p:cNvPr id="62" name="Picture 61">
            <a:extLst>
              <a:ext uri="{FF2B5EF4-FFF2-40B4-BE49-F238E27FC236}">
                <a16:creationId xmlns:a16="http://schemas.microsoft.com/office/drawing/2014/main" id="{92F9A17F-FB2B-46B7-80F6-B3C7C94C75D7}"/>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95300" y="1864957"/>
            <a:ext cx="4091432" cy="144762"/>
          </a:xfrm>
          <a:prstGeom prst="rect">
            <a:avLst/>
          </a:prstGeom>
        </p:spPr>
      </p:pic>
      <p:pic>
        <p:nvPicPr>
          <p:cNvPr id="58" name="Picture 57">
            <a:extLst>
              <a:ext uri="{FF2B5EF4-FFF2-40B4-BE49-F238E27FC236}">
                <a16:creationId xmlns:a16="http://schemas.microsoft.com/office/drawing/2014/main" id="{F33EB51D-CF59-40A4-82E4-4128ED4C7230}"/>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77775" y="2011997"/>
            <a:ext cx="4066286" cy="306286"/>
          </a:xfrm>
          <a:prstGeom prst="rect">
            <a:avLst/>
          </a:prstGeom>
        </p:spPr>
      </p:pic>
      <p:pic>
        <p:nvPicPr>
          <p:cNvPr id="90" name="Picture 89">
            <a:extLst>
              <a:ext uri="{FF2B5EF4-FFF2-40B4-BE49-F238E27FC236}">
                <a16:creationId xmlns:a16="http://schemas.microsoft.com/office/drawing/2014/main" id="{1B938ECC-D06A-4ECA-A0E8-B158B5742320}"/>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101167" y="2321253"/>
            <a:ext cx="1299810" cy="125714"/>
          </a:xfrm>
          <a:prstGeom prst="rect">
            <a:avLst/>
          </a:prstGeom>
        </p:spPr>
      </p:pic>
      <p:pic>
        <p:nvPicPr>
          <p:cNvPr id="54" name="Picture 53">
            <a:extLst>
              <a:ext uri="{FF2B5EF4-FFF2-40B4-BE49-F238E27FC236}">
                <a16:creationId xmlns:a16="http://schemas.microsoft.com/office/drawing/2014/main" id="{0DEC3D89-1676-4CCF-8BF4-F81E7796A37D}"/>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77776" y="2445841"/>
            <a:ext cx="3599237" cy="252952"/>
          </a:xfrm>
          <a:prstGeom prst="rect">
            <a:avLst/>
          </a:prstGeom>
        </p:spPr>
      </p:pic>
      <p:pic>
        <p:nvPicPr>
          <p:cNvPr id="74" name="Picture 73">
            <a:extLst>
              <a:ext uri="{FF2B5EF4-FFF2-40B4-BE49-F238E27FC236}">
                <a16:creationId xmlns:a16="http://schemas.microsoft.com/office/drawing/2014/main" id="{6A4CCBD6-620A-42EB-8CE6-A9C500CB1005}"/>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96973" y="2703683"/>
            <a:ext cx="1542858" cy="94476"/>
          </a:xfrm>
          <a:prstGeom prst="rect">
            <a:avLst/>
          </a:prstGeom>
        </p:spPr>
      </p:pic>
      <p:pic>
        <p:nvPicPr>
          <p:cNvPr id="33" name="Picture 32">
            <a:extLst>
              <a:ext uri="{FF2B5EF4-FFF2-40B4-BE49-F238E27FC236}">
                <a16:creationId xmlns:a16="http://schemas.microsoft.com/office/drawing/2014/main" id="{6858A6BC-9DEC-45A1-B716-9BA8C40B938A}"/>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94907" y="2864254"/>
            <a:ext cx="2856379" cy="124952"/>
          </a:xfrm>
          <a:prstGeom prst="rect">
            <a:avLst/>
          </a:prstGeom>
        </p:spPr>
      </p:pic>
      <p:pic>
        <p:nvPicPr>
          <p:cNvPr id="96" name="Picture 95">
            <a:extLst>
              <a:ext uri="{FF2B5EF4-FFF2-40B4-BE49-F238E27FC236}">
                <a16:creationId xmlns:a16="http://schemas.microsoft.com/office/drawing/2014/main" id="{E6A30580-3820-4AD0-83D6-58E54D6060F3}"/>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1570597" y="1714801"/>
            <a:ext cx="89905" cy="89905"/>
          </a:xfrm>
          <a:prstGeom prst="rect">
            <a:avLst/>
          </a:prstGeom>
        </p:spPr>
      </p:pic>
      <p:pic>
        <p:nvPicPr>
          <p:cNvPr id="29" name="Picture 28">
            <a:extLst>
              <a:ext uri="{FF2B5EF4-FFF2-40B4-BE49-F238E27FC236}">
                <a16:creationId xmlns:a16="http://schemas.microsoft.com/office/drawing/2014/main" id="{799F1C3B-039A-4647-92C6-44B0918234AE}"/>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35055" y="3010410"/>
            <a:ext cx="4421334" cy="137905"/>
          </a:xfrm>
          <a:prstGeom prst="rect">
            <a:avLst/>
          </a:prstGeom>
        </p:spPr>
      </p:pic>
      <p:pic>
        <p:nvPicPr>
          <p:cNvPr id="48" name="Picture 47">
            <a:extLst>
              <a:ext uri="{FF2B5EF4-FFF2-40B4-BE49-F238E27FC236}">
                <a16:creationId xmlns:a16="http://schemas.microsoft.com/office/drawing/2014/main" id="{3EAED8AE-1F40-4071-846E-1679BF3D54C6}"/>
              </a:ext>
            </a:extLst>
          </p:cNvPr>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35056" y="3154148"/>
            <a:ext cx="4162287" cy="137905"/>
          </a:xfrm>
          <a:prstGeom prst="rect">
            <a:avLst/>
          </a:prstGeom>
        </p:spPr>
      </p:pic>
    </p:spTree>
    <p:extLst>
      <p:ext uri="{BB962C8B-B14F-4D97-AF65-F5344CB8AC3E}">
        <p14:creationId xmlns:p14="http://schemas.microsoft.com/office/powerpoint/2010/main" val="487066093"/>
      </p:ext>
    </p:extLst>
  </p:cSld>
  <p:clrMapOvr>
    <a:masterClrMapping/>
  </p:clrMapOvr>
  <p:transition>
    <p:cut/>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191</a:t>
            </a:fld>
            <a:r>
              <a:rPr spc="-55" dirty="0"/>
              <a:t> </a:t>
            </a:r>
            <a:r>
              <a:rPr spc="35" dirty="0"/>
              <a:t>/</a:t>
            </a:r>
            <a:r>
              <a:rPr spc="-15" dirty="0"/>
              <a:t> </a:t>
            </a:r>
            <a:r>
              <a:rPr lang="en-US" spc="-55" dirty="0"/>
              <a:t>11</a:t>
            </a:r>
            <a:endParaRPr spc="-55" dirty="0"/>
          </a:p>
        </p:txBody>
      </p:sp>
      <p:pic>
        <p:nvPicPr>
          <p:cNvPr id="81" name="Picture 80">
            <a:extLst>
              <a:ext uri="{FF2B5EF4-FFF2-40B4-BE49-F238E27FC236}">
                <a16:creationId xmlns:a16="http://schemas.microsoft.com/office/drawing/2014/main" id="{1C0EE8AA-180D-48F3-8D08-A8D2E8CEDA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35396" y="409220"/>
            <a:ext cx="3917714" cy="147048"/>
          </a:xfrm>
          <a:prstGeom prst="rect">
            <a:avLst/>
          </a:prstGeom>
        </p:spPr>
      </p:pic>
    </p:spTree>
    <p:extLst>
      <p:ext uri="{BB962C8B-B14F-4D97-AF65-F5344CB8AC3E}">
        <p14:creationId xmlns:p14="http://schemas.microsoft.com/office/powerpoint/2010/main" val="1801005299"/>
      </p:ext>
    </p:extLst>
  </p:cSld>
  <p:clrMapOvr>
    <a:masterClrMapping/>
  </p:clrMapOvr>
  <p:transition>
    <p:cut/>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2"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192</a:t>
            </a:fld>
            <a:r>
              <a:rPr spc="-55" dirty="0"/>
              <a:t> </a:t>
            </a:r>
            <a:r>
              <a:rPr spc="35" dirty="0"/>
              <a:t>/</a:t>
            </a:r>
            <a:r>
              <a:rPr spc="-15" dirty="0"/>
              <a:t> </a:t>
            </a:r>
            <a:r>
              <a:rPr lang="en-US" spc="-55" dirty="0"/>
              <a:t>11</a:t>
            </a:r>
            <a:endParaRPr spc="-55" dirty="0"/>
          </a:p>
        </p:txBody>
      </p:sp>
      <p:pic>
        <p:nvPicPr>
          <p:cNvPr id="81" name="Picture 80">
            <a:extLst>
              <a:ext uri="{FF2B5EF4-FFF2-40B4-BE49-F238E27FC236}">
                <a16:creationId xmlns:a16="http://schemas.microsoft.com/office/drawing/2014/main" id="{1C0EE8AA-180D-48F3-8D08-A8D2E8CEDAE8}"/>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435396" y="409220"/>
            <a:ext cx="3917714" cy="147048"/>
          </a:xfrm>
          <a:prstGeom prst="rect">
            <a:avLst/>
          </a:prstGeom>
        </p:spPr>
      </p:pic>
      <p:pic>
        <p:nvPicPr>
          <p:cNvPr id="19" name="Picture 18">
            <a:extLst>
              <a:ext uri="{FF2B5EF4-FFF2-40B4-BE49-F238E27FC236}">
                <a16:creationId xmlns:a16="http://schemas.microsoft.com/office/drawing/2014/main" id="{C33E92B0-FD69-4C52-961A-7DCE33832741}"/>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821017" y="729448"/>
            <a:ext cx="864761" cy="300190"/>
          </a:xfrm>
          <a:prstGeom prst="rect">
            <a:avLst/>
          </a:prstGeom>
        </p:spPr>
      </p:pic>
      <p:pic>
        <p:nvPicPr>
          <p:cNvPr id="85" name="Picture 84">
            <a:extLst>
              <a:ext uri="{FF2B5EF4-FFF2-40B4-BE49-F238E27FC236}">
                <a16:creationId xmlns:a16="http://schemas.microsoft.com/office/drawing/2014/main" id="{E848BF3E-DB13-4119-AC84-8A4CD9A9BE64}"/>
              </a:ext>
            </a:extLst>
          </p:cNvPr>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89557" y="603937"/>
            <a:ext cx="1103999" cy="94476"/>
          </a:xfrm>
          <a:prstGeom prst="rect">
            <a:avLst/>
          </a:prstGeom>
        </p:spPr>
      </p:pic>
      <p:pic>
        <p:nvPicPr>
          <p:cNvPr id="23" name="Picture 22">
            <a:extLst>
              <a:ext uri="{FF2B5EF4-FFF2-40B4-BE49-F238E27FC236}">
                <a16:creationId xmlns:a16="http://schemas.microsoft.com/office/drawing/2014/main" id="{50DD0FB4-853F-4598-890B-54ED48FFFCF4}"/>
              </a:ext>
            </a:extLst>
          </p:cNvPr>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1766404" y="819352"/>
            <a:ext cx="746667" cy="120381"/>
          </a:xfrm>
          <a:prstGeom prst="rect">
            <a:avLst/>
          </a:prstGeom>
        </p:spPr>
      </p:pic>
      <p:pic>
        <p:nvPicPr>
          <p:cNvPr id="25" name="Picture 24">
            <a:extLst>
              <a:ext uri="{FF2B5EF4-FFF2-40B4-BE49-F238E27FC236}">
                <a16:creationId xmlns:a16="http://schemas.microsoft.com/office/drawing/2014/main" id="{EEC706C9-D35C-49B5-A600-5F44E52A9258}"/>
              </a:ext>
            </a:extLst>
          </p:cNvPr>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63385" y="815426"/>
            <a:ext cx="659810" cy="131810"/>
          </a:xfrm>
          <a:prstGeom prst="rect">
            <a:avLst/>
          </a:prstGeom>
        </p:spPr>
      </p:pic>
      <p:pic>
        <p:nvPicPr>
          <p:cNvPr id="29" name="Picture 28">
            <a:extLst>
              <a:ext uri="{FF2B5EF4-FFF2-40B4-BE49-F238E27FC236}">
                <a16:creationId xmlns:a16="http://schemas.microsoft.com/office/drawing/2014/main" id="{A512FFD9-EB1F-456E-8213-900B771BD22F}"/>
              </a:ext>
            </a:extLst>
          </p:cNvPr>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2598515" y="775161"/>
            <a:ext cx="1951239" cy="208762"/>
          </a:xfrm>
          <a:prstGeom prst="rect">
            <a:avLst/>
          </a:prstGeom>
        </p:spPr>
      </p:pic>
      <p:pic>
        <p:nvPicPr>
          <p:cNvPr id="87" name="Picture 86">
            <a:extLst>
              <a:ext uri="{FF2B5EF4-FFF2-40B4-BE49-F238E27FC236}">
                <a16:creationId xmlns:a16="http://schemas.microsoft.com/office/drawing/2014/main" id="{AF0C6A1B-3A8C-4574-BEC8-2C91E9521BFD}"/>
              </a:ext>
            </a:extLst>
          </p:cNvPr>
          <p:cNvPicPr>
            <a:picLocks noChangeAspect="1"/>
          </p:cNvPicPr>
          <p:nvPr>
            <p:custDataLst>
              <p:tags r:id="rId7"/>
            </p:custDataLst>
          </p:nvPr>
        </p:nvPicPr>
        <p:blipFill>
          <a:blip r:embed="rId29" cstate="print">
            <a:extLst>
              <a:ext uri="{28A0092B-C50C-407E-A947-70E740481C1C}">
                <a14:useLocalDpi xmlns:a14="http://schemas.microsoft.com/office/drawing/2010/main" val="0"/>
              </a:ext>
            </a:extLst>
          </a:blip>
          <a:stretch>
            <a:fillRect/>
          </a:stretch>
        </p:blipFill>
        <p:spPr>
          <a:xfrm>
            <a:off x="90887" y="1006970"/>
            <a:ext cx="918858" cy="137905"/>
          </a:xfrm>
          <a:prstGeom prst="rect">
            <a:avLst/>
          </a:prstGeom>
        </p:spPr>
      </p:pic>
      <p:pic>
        <p:nvPicPr>
          <p:cNvPr id="35" name="Picture 34">
            <a:extLst>
              <a:ext uri="{FF2B5EF4-FFF2-40B4-BE49-F238E27FC236}">
                <a16:creationId xmlns:a16="http://schemas.microsoft.com/office/drawing/2014/main" id="{8E8F4EBF-0882-42ED-A766-9C033EA1D1FC}"/>
              </a:ext>
            </a:extLst>
          </p:cNvPr>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63385" y="1152893"/>
            <a:ext cx="1984762" cy="268190"/>
          </a:xfrm>
          <a:prstGeom prst="rect">
            <a:avLst/>
          </a:prstGeom>
        </p:spPr>
      </p:pic>
      <p:pic>
        <p:nvPicPr>
          <p:cNvPr id="89" name="Picture 88">
            <a:extLst>
              <a:ext uri="{FF2B5EF4-FFF2-40B4-BE49-F238E27FC236}">
                <a16:creationId xmlns:a16="http://schemas.microsoft.com/office/drawing/2014/main" id="{AA87E725-3B29-4379-B0A2-5DC0C9AF360D}"/>
              </a:ext>
            </a:extLst>
          </p:cNvPr>
          <p:cNvPicPr>
            <a:picLocks noChangeAspect="1"/>
          </p:cNvPicPr>
          <p:nvPr>
            <p:custDataLst>
              <p:tags r:id="rId9"/>
            </p:custDataLst>
          </p:nvPr>
        </p:nvPicPr>
        <p:blipFill>
          <a:blip r:embed="rId31" cstate="print">
            <a:extLst>
              <a:ext uri="{28A0092B-C50C-407E-A947-70E740481C1C}">
                <a14:useLocalDpi xmlns:a14="http://schemas.microsoft.com/office/drawing/2010/main" val="0"/>
              </a:ext>
            </a:extLst>
          </a:blip>
          <a:stretch>
            <a:fillRect/>
          </a:stretch>
        </p:blipFill>
        <p:spPr>
          <a:xfrm>
            <a:off x="63385" y="1419524"/>
            <a:ext cx="4091430" cy="144762"/>
          </a:xfrm>
          <a:prstGeom prst="rect">
            <a:avLst/>
          </a:prstGeom>
        </p:spPr>
      </p:pic>
      <p:pic>
        <p:nvPicPr>
          <p:cNvPr id="47" name="Picture 46">
            <a:extLst>
              <a:ext uri="{FF2B5EF4-FFF2-40B4-BE49-F238E27FC236}">
                <a16:creationId xmlns:a16="http://schemas.microsoft.com/office/drawing/2014/main" id="{4F7DA644-95BC-4453-ABA6-D6D3F057AD8E}"/>
              </a:ext>
            </a:extLst>
          </p:cNvPr>
          <p:cNvPicPr>
            <a:picLocks noChangeAspect="1"/>
          </p:cNvPicPr>
          <p:nvPr>
            <p:custDataLst>
              <p:tags r:id="rId10"/>
            </p:custDataLst>
          </p:nvPr>
        </p:nvPicPr>
        <p:blipFill>
          <a:blip r:embed="rId32" cstate="print">
            <a:extLst>
              <a:ext uri="{28A0092B-C50C-407E-A947-70E740481C1C}">
                <a14:useLocalDpi xmlns:a14="http://schemas.microsoft.com/office/drawing/2010/main" val="0"/>
              </a:ext>
            </a:extLst>
          </a:blip>
          <a:stretch>
            <a:fillRect/>
          </a:stretch>
        </p:blipFill>
        <p:spPr>
          <a:xfrm>
            <a:off x="84073" y="1583845"/>
            <a:ext cx="1619047" cy="306286"/>
          </a:xfrm>
          <a:prstGeom prst="rect">
            <a:avLst/>
          </a:prstGeom>
        </p:spPr>
      </p:pic>
      <p:pic>
        <p:nvPicPr>
          <p:cNvPr id="55" name="Picture 54">
            <a:extLst>
              <a:ext uri="{FF2B5EF4-FFF2-40B4-BE49-F238E27FC236}">
                <a16:creationId xmlns:a16="http://schemas.microsoft.com/office/drawing/2014/main" id="{30E044AB-6234-4519-A16B-D0E977D028F1}"/>
              </a:ext>
            </a:extLst>
          </p:cNvPr>
          <p:cNvPicPr>
            <a:picLocks noChangeAspect="1"/>
          </p:cNvPicPr>
          <p:nvPr>
            <p:custDataLst>
              <p:tags r:id="rId11"/>
            </p:custDataLst>
          </p:nvPr>
        </p:nvPicPr>
        <p:blipFill>
          <a:blip r:embed="rId33" cstate="print">
            <a:extLst>
              <a:ext uri="{28A0092B-C50C-407E-A947-70E740481C1C}">
                <a14:useLocalDpi xmlns:a14="http://schemas.microsoft.com/office/drawing/2010/main" val="0"/>
              </a:ext>
            </a:extLst>
          </a:blip>
          <a:stretch>
            <a:fillRect/>
          </a:stretch>
        </p:blipFill>
        <p:spPr>
          <a:xfrm>
            <a:off x="1789642" y="1660035"/>
            <a:ext cx="1446857" cy="153905"/>
          </a:xfrm>
          <a:prstGeom prst="rect">
            <a:avLst/>
          </a:prstGeom>
        </p:spPr>
      </p:pic>
      <p:pic>
        <p:nvPicPr>
          <p:cNvPr id="53" name="Picture 52">
            <a:extLst>
              <a:ext uri="{FF2B5EF4-FFF2-40B4-BE49-F238E27FC236}">
                <a16:creationId xmlns:a16="http://schemas.microsoft.com/office/drawing/2014/main" id="{A38D3A75-E4B6-4976-96BD-E1ACC8055D07}"/>
              </a:ext>
            </a:extLst>
          </p:cNvPr>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50469" y="2017708"/>
            <a:ext cx="1219809" cy="252952"/>
          </a:xfrm>
          <a:prstGeom prst="rect">
            <a:avLst/>
          </a:prstGeom>
        </p:spPr>
      </p:pic>
      <p:pic>
        <p:nvPicPr>
          <p:cNvPr id="65" name="Picture 64">
            <a:extLst>
              <a:ext uri="{FF2B5EF4-FFF2-40B4-BE49-F238E27FC236}">
                <a16:creationId xmlns:a16="http://schemas.microsoft.com/office/drawing/2014/main" id="{A1DDACE1-603D-43D6-86DF-179A5DBDFAAE}"/>
              </a:ext>
            </a:extLst>
          </p:cNvPr>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3315467" y="1668091"/>
            <a:ext cx="517333" cy="144000"/>
          </a:xfrm>
          <a:prstGeom prst="rect">
            <a:avLst/>
          </a:prstGeom>
        </p:spPr>
      </p:pic>
      <p:pic>
        <p:nvPicPr>
          <p:cNvPr id="91" name="Picture 90">
            <a:extLst>
              <a:ext uri="{FF2B5EF4-FFF2-40B4-BE49-F238E27FC236}">
                <a16:creationId xmlns:a16="http://schemas.microsoft.com/office/drawing/2014/main" id="{E8914CBE-C93E-4AF5-8307-1E795E5E4402}"/>
              </a:ext>
            </a:extLst>
          </p:cNvPr>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63385" y="1897796"/>
            <a:ext cx="1299810" cy="125714"/>
          </a:xfrm>
          <a:prstGeom prst="rect">
            <a:avLst/>
          </a:prstGeom>
        </p:spPr>
      </p:pic>
      <p:pic>
        <p:nvPicPr>
          <p:cNvPr id="93" name="Picture 92">
            <a:extLst>
              <a:ext uri="{FF2B5EF4-FFF2-40B4-BE49-F238E27FC236}">
                <a16:creationId xmlns:a16="http://schemas.microsoft.com/office/drawing/2014/main" id="{6972074E-E01E-45C4-A936-F2290CA78BF4}"/>
              </a:ext>
            </a:extLst>
          </p:cNvPr>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59234" y="2282294"/>
            <a:ext cx="1056762" cy="94476"/>
          </a:xfrm>
          <a:prstGeom prst="rect">
            <a:avLst/>
          </a:prstGeom>
        </p:spPr>
      </p:pic>
      <p:pic>
        <p:nvPicPr>
          <p:cNvPr id="69" name="Picture 68">
            <a:extLst>
              <a:ext uri="{FF2B5EF4-FFF2-40B4-BE49-F238E27FC236}">
                <a16:creationId xmlns:a16="http://schemas.microsoft.com/office/drawing/2014/main" id="{06634CDF-7F08-4AC1-BD87-D920B547285A}"/>
              </a:ext>
            </a:extLst>
          </p:cNvPr>
          <p:cNvPicPr>
            <a:picLocks noChangeAspect="1"/>
          </p:cNvPicPr>
          <p:nvPr>
            <p:custDataLst>
              <p:tags r:id="rId16"/>
            </p:custDataLst>
          </p:nvPr>
        </p:nvPicPr>
        <p:blipFill>
          <a:blip r:embed="rId38" cstate="print">
            <a:extLst>
              <a:ext uri="{28A0092B-C50C-407E-A947-70E740481C1C}">
                <a14:useLocalDpi xmlns:a14="http://schemas.microsoft.com/office/drawing/2010/main" val="0"/>
              </a:ext>
            </a:extLst>
          </a:blip>
          <a:stretch>
            <a:fillRect/>
          </a:stretch>
        </p:blipFill>
        <p:spPr>
          <a:xfrm>
            <a:off x="50469" y="2401261"/>
            <a:ext cx="2078476" cy="260571"/>
          </a:xfrm>
          <a:prstGeom prst="rect">
            <a:avLst/>
          </a:prstGeom>
        </p:spPr>
      </p:pic>
      <p:pic>
        <p:nvPicPr>
          <p:cNvPr id="99" name="Picture 98">
            <a:extLst>
              <a:ext uri="{FF2B5EF4-FFF2-40B4-BE49-F238E27FC236}">
                <a16:creationId xmlns:a16="http://schemas.microsoft.com/office/drawing/2014/main" id="{9ECD92DC-7C0E-4350-8562-7D39B324B34D}"/>
              </a:ext>
            </a:extLst>
          </p:cNvPr>
          <p:cNvPicPr>
            <a:picLocks noChangeAspect="1"/>
          </p:cNvPicPr>
          <p:nvPr>
            <p:custDataLst>
              <p:tags r:id="rId17"/>
            </p:custDataLst>
          </p:nvPr>
        </p:nvPicPr>
        <p:blipFill>
          <a:blip r:embed="rId39" cstate="print">
            <a:extLst>
              <a:ext uri="{28A0092B-C50C-407E-A947-70E740481C1C}">
                <a14:useLocalDpi xmlns:a14="http://schemas.microsoft.com/office/drawing/2010/main" val="0"/>
              </a:ext>
            </a:extLst>
          </a:blip>
          <a:stretch>
            <a:fillRect/>
          </a:stretch>
        </p:blipFill>
        <p:spPr>
          <a:xfrm>
            <a:off x="50469" y="2796478"/>
            <a:ext cx="1676952" cy="259810"/>
          </a:xfrm>
          <a:prstGeom prst="rect">
            <a:avLst/>
          </a:prstGeom>
        </p:spPr>
      </p:pic>
      <p:pic>
        <p:nvPicPr>
          <p:cNvPr id="95" name="Picture 94">
            <a:extLst>
              <a:ext uri="{FF2B5EF4-FFF2-40B4-BE49-F238E27FC236}">
                <a16:creationId xmlns:a16="http://schemas.microsoft.com/office/drawing/2014/main" id="{2338ABA9-B5D7-48DE-AA82-DB39BB8652A0}"/>
              </a:ext>
            </a:extLst>
          </p:cNvPr>
          <p:cNvPicPr>
            <a:picLocks noChangeAspect="1"/>
          </p:cNvPicPr>
          <p:nvPr>
            <p:custDataLst>
              <p:tags r:id="rId18"/>
            </p:custDataLst>
          </p:nvPr>
        </p:nvPicPr>
        <p:blipFill>
          <a:blip r:embed="rId40" cstate="print">
            <a:extLst>
              <a:ext uri="{28A0092B-C50C-407E-A947-70E740481C1C}">
                <a14:useLocalDpi xmlns:a14="http://schemas.microsoft.com/office/drawing/2010/main" val="0"/>
              </a:ext>
            </a:extLst>
          </a:blip>
          <a:stretch>
            <a:fillRect/>
          </a:stretch>
        </p:blipFill>
        <p:spPr>
          <a:xfrm>
            <a:off x="62189" y="2672052"/>
            <a:ext cx="553905" cy="120381"/>
          </a:xfrm>
          <a:prstGeom prst="rect">
            <a:avLst/>
          </a:prstGeom>
        </p:spPr>
      </p:pic>
      <p:pic>
        <p:nvPicPr>
          <p:cNvPr id="111" name="Picture 110">
            <a:extLst>
              <a:ext uri="{FF2B5EF4-FFF2-40B4-BE49-F238E27FC236}">
                <a16:creationId xmlns:a16="http://schemas.microsoft.com/office/drawing/2014/main" id="{A678CC37-0EF4-4CF3-938C-F78F8C0AB89A}"/>
              </a:ext>
            </a:extLst>
          </p:cNvPr>
          <p:cNvPicPr>
            <a:picLocks noChangeAspect="1"/>
          </p:cNvPicPr>
          <p:nvPr>
            <p:custDataLst>
              <p:tags r:id="rId19"/>
            </p:custDataLst>
          </p:nvPr>
        </p:nvPicPr>
        <p:blipFill>
          <a:blip r:embed="rId41" cstate="print">
            <a:extLst>
              <a:ext uri="{28A0092B-C50C-407E-A947-70E740481C1C}">
                <a14:useLocalDpi xmlns:a14="http://schemas.microsoft.com/office/drawing/2010/main" val="0"/>
              </a:ext>
            </a:extLst>
          </a:blip>
          <a:stretch>
            <a:fillRect/>
          </a:stretch>
        </p:blipFill>
        <p:spPr>
          <a:xfrm>
            <a:off x="1766404" y="2754376"/>
            <a:ext cx="1410285" cy="413713"/>
          </a:xfrm>
          <a:prstGeom prst="rect">
            <a:avLst/>
          </a:prstGeom>
        </p:spPr>
      </p:pic>
      <p:pic>
        <p:nvPicPr>
          <p:cNvPr id="97" name="Picture 96">
            <a:extLst>
              <a:ext uri="{FF2B5EF4-FFF2-40B4-BE49-F238E27FC236}">
                <a16:creationId xmlns:a16="http://schemas.microsoft.com/office/drawing/2014/main" id="{D6239828-A068-48E3-9393-271738F7DDFC}"/>
              </a:ext>
            </a:extLst>
          </p:cNvPr>
          <p:cNvPicPr>
            <a:picLocks noChangeAspect="1"/>
          </p:cNvPicPr>
          <p:nvPr>
            <p:custDataLst>
              <p:tags r:id="rId20"/>
            </p:custDataLst>
          </p:nvPr>
        </p:nvPicPr>
        <p:blipFill>
          <a:blip r:embed="rId42" cstate="print">
            <a:extLst>
              <a:ext uri="{28A0092B-C50C-407E-A947-70E740481C1C}">
                <a14:useLocalDpi xmlns:a14="http://schemas.microsoft.com/office/drawing/2010/main" val="0"/>
              </a:ext>
            </a:extLst>
          </a:blip>
          <a:stretch>
            <a:fillRect/>
          </a:stretch>
        </p:blipFill>
        <p:spPr>
          <a:xfrm>
            <a:off x="59234" y="3197972"/>
            <a:ext cx="2839619" cy="128000"/>
          </a:xfrm>
          <a:prstGeom prst="rect">
            <a:avLst/>
          </a:prstGeom>
        </p:spPr>
      </p:pic>
    </p:spTree>
    <p:extLst>
      <p:ext uri="{BB962C8B-B14F-4D97-AF65-F5344CB8AC3E}">
        <p14:creationId xmlns:p14="http://schemas.microsoft.com/office/powerpoint/2010/main" val="1087316066"/>
      </p:ext>
    </p:extLst>
  </p:cSld>
  <p:clrMapOvr>
    <a:masterClrMapping/>
  </p:clrMapOvr>
  <p:transition>
    <p:cut/>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193</a:t>
            </a:fld>
            <a:r>
              <a:rPr spc="-55" dirty="0"/>
              <a:t> </a:t>
            </a:r>
            <a:r>
              <a:rPr spc="35" dirty="0"/>
              <a:t>/</a:t>
            </a:r>
            <a:r>
              <a:rPr spc="-15" dirty="0"/>
              <a:t> </a:t>
            </a:r>
            <a:r>
              <a:rPr lang="en-US" spc="-55" dirty="0"/>
              <a:t>11</a:t>
            </a:r>
            <a:endParaRPr spc="-55" dirty="0"/>
          </a:p>
        </p:txBody>
      </p:sp>
      <p:pic>
        <p:nvPicPr>
          <p:cNvPr id="63" name="Picture 62">
            <a:extLst>
              <a:ext uri="{FF2B5EF4-FFF2-40B4-BE49-F238E27FC236}">
                <a16:creationId xmlns:a16="http://schemas.microsoft.com/office/drawing/2014/main" id="{85BBFFAA-ED9D-48B9-B0A5-494F33E2E98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0351" y="417623"/>
            <a:ext cx="4131810" cy="156953"/>
          </a:xfrm>
          <a:prstGeom prst="rect">
            <a:avLst/>
          </a:prstGeom>
        </p:spPr>
      </p:pic>
    </p:spTree>
    <p:extLst>
      <p:ext uri="{BB962C8B-B14F-4D97-AF65-F5344CB8AC3E}">
        <p14:creationId xmlns:p14="http://schemas.microsoft.com/office/powerpoint/2010/main" val="1284593200"/>
      </p:ext>
    </p:extLst>
  </p:cSld>
  <p:clrMapOvr>
    <a:masterClrMapping/>
  </p:clrMapOvr>
  <p:transition>
    <p:cut/>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2"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194</a:t>
            </a:fld>
            <a:r>
              <a:rPr spc="-55" dirty="0"/>
              <a:t> </a:t>
            </a:r>
            <a:r>
              <a:rPr spc="35" dirty="0"/>
              <a:t>/</a:t>
            </a:r>
            <a:r>
              <a:rPr spc="-15" dirty="0"/>
              <a:t> </a:t>
            </a:r>
            <a:r>
              <a:rPr lang="en-US" spc="-55" dirty="0"/>
              <a:t>11</a:t>
            </a:r>
            <a:endParaRPr spc="-55" dirty="0"/>
          </a:p>
        </p:txBody>
      </p:sp>
      <p:pic>
        <p:nvPicPr>
          <p:cNvPr id="63" name="Picture 62">
            <a:extLst>
              <a:ext uri="{FF2B5EF4-FFF2-40B4-BE49-F238E27FC236}">
                <a16:creationId xmlns:a16="http://schemas.microsoft.com/office/drawing/2014/main" id="{85BBFFAA-ED9D-48B9-B0A5-494F33E2E98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300351" y="417623"/>
            <a:ext cx="4131810" cy="156953"/>
          </a:xfrm>
          <a:prstGeom prst="rect">
            <a:avLst/>
          </a:prstGeom>
        </p:spPr>
      </p:pic>
      <p:pic>
        <p:nvPicPr>
          <p:cNvPr id="14" name="Picture 13">
            <a:extLst>
              <a:ext uri="{FF2B5EF4-FFF2-40B4-BE49-F238E27FC236}">
                <a16:creationId xmlns:a16="http://schemas.microsoft.com/office/drawing/2014/main" id="{3F114913-14C9-4B49-B43A-89A251279759}"/>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89557" y="603937"/>
            <a:ext cx="1103999" cy="94476"/>
          </a:xfrm>
          <a:prstGeom prst="rect">
            <a:avLst/>
          </a:prstGeom>
        </p:spPr>
      </p:pic>
      <p:pic>
        <p:nvPicPr>
          <p:cNvPr id="16" name="Picture 15">
            <a:extLst>
              <a:ext uri="{FF2B5EF4-FFF2-40B4-BE49-F238E27FC236}">
                <a16:creationId xmlns:a16="http://schemas.microsoft.com/office/drawing/2014/main" id="{70404115-5AAF-4610-8A46-F54385C00949}"/>
              </a:ext>
            </a:extLst>
          </p:cNvPr>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90887" y="1006970"/>
            <a:ext cx="918858" cy="137905"/>
          </a:xfrm>
          <a:prstGeom prst="rect">
            <a:avLst/>
          </a:prstGeom>
        </p:spPr>
      </p:pic>
      <p:pic>
        <p:nvPicPr>
          <p:cNvPr id="18" name="Picture 17">
            <a:extLst>
              <a:ext uri="{FF2B5EF4-FFF2-40B4-BE49-F238E27FC236}">
                <a16:creationId xmlns:a16="http://schemas.microsoft.com/office/drawing/2014/main" id="{AE5DBA19-E960-4955-A57D-CD7420F90BB7}"/>
              </a:ext>
            </a:extLst>
          </p:cNvPr>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63385" y="1419524"/>
            <a:ext cx="4091430" cy="144762"/>
          </a:xfrm>
          <a:prstGeom prst="rect">
            <a:avLst/>
          </a:prstGeom>
        </p:spPr>
      </p:pic>
      <p:pic>
        <p:nvPicPr>
          <p:cNvPr id="20" name="Picture 19">
            <a:extLst>
              <a:ext uri="{FF2B5EF4-FFF2-40B4-BE49-F238E27FC236}">
                <a16:creationId xmlns:a16="http://schemas.microsoft.com/office/drawing/2014/main" id="{C0BDE28B-8B3C-49F8-A27F-54941E00771D}"/>
              </a:ext>
            </a:extLst>
          </p:cNvPr>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63385" y="1897796"/>
            <a:ext cx="1299810" cy="125714"/>
          </a:xfrm>
          <a:prstGeom prst="rect">
            <a:avLst/>
          </a:prstGeom>
        </p:spPr>
      </p:pic>
      <p:pic>
        <p:nvPicPr>
          <p:cNvPr id="22" name="Picture 21">
            <a:extLst>
              <a:ext uri="{FF2B5EF4-FFF2-40B4-BE49-F238E27FC236}">
                <a16:creationId xmlns:a16="http://schemas.microsoft.com/office/drawing/2014/main" id="{1453F329-F7AF-4472-ADCE-E33828CB6DAA}"/>
              </a:ext>
            </a:extLst>
          </p:cNvPr>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59234" y="2282294"/>
            <a:ext cx="1056762" cy="94476"/>
          </a:xfrm>
          <a:prstGeom prst="rect">
            <a:avLst/>
          </a:prstGeom>
        </p:spPr>
      </p:pic>
      <p:pic>
        <p:nvPicPr>
          <p:cNvPr id="24" name="Picture 23">
            <a:extLst>
              <a:ext uri="{FF2B5EF4-FFF2-40B4-BE49-F238E27FC236}">
                <a16:creationId xmlns:a16="http://schemas.microsoft.com/office/drawing/2014/main" id="{71FE79F7-BD01-4F7B-9B92-AFE364DDB36F}"/>
              </a:ext>
            </a:extLst>
          </p:cNvPr>
          <p:cNvPicPr>
            <a:picLocks noChangeAspect="1"/>
          </p:cNvPicPr>
          <p:nvPr>
            <p:custDataLst>
              <p:tags r:id="rId7"/>
            </p:custDataLst>
          </p:nvPr>
        </p:nvPicPr>
        <p:blipFill>
          <a:blip r:embed="rId29" cstate="print">
            <a:extLst>
              <a:ext uri="{28A0092B-C50C-407E-A947-70E740481C1C}">
                <a14:useLocalDpi xmlns:a14="http://schemas.microsoft.com/office/drawing/2010/main" val="0"/>
              </a:ext>
            </a:extLst>
          </a:blip>
          <a:stretch>
            <a:fillRect/>
          </a:stretch>
        </p:blipFill>
        <p:spPr>
          <a:xfrm>
            <a:off x="62189" y="2672052"/>
            <a:ext cx="553905" cy="120381"/>
          </a:xfrm>
          <a:prstGeom prst="rect">
            <a:avLst/>
          </a:prstGeom>
        </p:spPr>
      </p:pic>
      <p:pic>
        <p:nvPicPr>
          <p:cNvPr id="26" name="Picture 25">
            <a:extLst>
              <a:ext uri="{FF2B5EF4-FFF2-40B4-BE49-F238E27FC236}">
                <a16:creationId xmlns:a16="http://schemas.microsoft.com/office/drawing/2014/main" id="{FE47B6F2-4A05-48C4-9B72-2F0361DAC68A}"/>
              </a:ext>
            </a:extLst>
          </p:cNvPr>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54185" y="3161189"/>
            <a:ext cx="2839619" cy="128000"/>
          </a:xfrm>
          <a:prstGeom prst="rect">
            <a:avLst/>
          </a:prstGeom>
        </p:spPr>
      </p:pic>
      <p:pic>
        <p:nvPicPr>
          <p:cNvPr id="28" name="Picture 27">
            <a:extLst>
              <a:ext uri="{FF2B5EF4-FFF2-40B4-BE49-F238E27FC236}">
                <a16:creationId xmlns:a16="http://schemas.microsoft.com/office/drawing/2014/main" id="{4A5E899B-8E1E-40B9-AD1A-28CDD68EDCED}"/>
              </a:ext>
            </a:extLst>
          </p:cNvPr>
          <p:cNvPicPr>
            <a:picLocks noChangeAspect="1"/>
          </p:cNvPicPr>
          <p:nvPr>
            <p:custDataLst>
              <p:tags r:id="rId9"/>
            </p:custDataLst>
          </p:nvPr>
        </p:nvPicPr>
        <p:blipFill>
          <a:blip r:embed="rId31" cstate="print">
            <a:extLst>
              <a:ext uri="{28A0092B-C50C-407E-A947-70E740481C1C}">
                <a14:useLocalDpi xmlns:a14="http://schemas.microsoft.com/office/drawing/2010/main" val="0"/>
              </a:ext>
            </a:extLst>
          </a:blip>
          <a:stretch>
            <a:fillRect/>
          </a:stretch>
        </p:blipFill>
        <p:spPr>
          <a:xfrm>
            <a:off x="63385" y="815426"/>
            <a:ext cx="659810" cy="131810"/>
          </a:xfrm>
          <a:prstGeom prst="rect">
            <a:avLst/>
          </a:prstGeom>
        </p:spPr>
      </p:pic>
      <p:pic>
        <p:nvPicPr>
          <p:cNvPr id="30" name="Picture 29">
            <a:extLst>
              <a:ext uri="{FF2B5EF4-FFF2-40B4-BE49-F238E27FC236}">
                <a16:creationId xmlns:a16="http://schemas.microsoft.com/office/drawing/2014/main" id="{21F6FEFC-2639-44EA-9F8F-E4640BA554F1}"/>
              </a:ext>
            </a:extLst>
          </p:cNvPr>
          <p:cNvPicPr>
            <a:picLocks noChangeAspect="1"/>
          </p:cNvPicPr>
          <p:nvPr>
            <p:custDataLst>
              <p:tags r:id="rId10"/>
            </p:custDataLst>
          </p:nvPr>
        </p:nvPicPr>
        <p:blipFill>
          <a:blip r:embed="rId32" cstate="print">
            <a:extLst>
              <a:ext uri="{28A0092B-C50C-407E-A947-70E740481C1C}">
                <a14:useLocalDpi xmlns:a14="http://schemas.microsoft.com/office/drawing/2010/main" val="0"/>
              </a:ext>
            </a:extLst>
          </a:blip>
          <a:stretch>
            <a:fillRect/>
          </a:stretch>
        </p:blipFill>
        <p:spPr>
          <a:xfrm>
            <a:off x="821017" y="729448"/>
            <a:ext cx="864761" cy="300190"/>
          </a:xfrm>
          <a:prstGeom prst="rect">
            <a:avLst/>
          </a:prstGeom>
        </p:spPr>
      </p:pic>
      <p:pic>
        <p:nvPicPr>
          <p:cNvPr id="32" name="Picture 31">
            <a:extLst>
              <a:ext uri="{FF2B5EF4-FFF2-40B4-BE49-F238E27FC236}">
                <a16:creationId xmlns:a16="http://schemas.microsoft.com/office/drawing/2014/main" id="{873842B5-F91E-42C8-B188-8A370C0DCAAE}"/>
              </a:ext>
            </a:extLst>
          </p:cNvPr>
          <p:cNvPicPr>
            <a:picLocks noChangeAspect="1"/>
          </p:cNvPicPr>
          <p:nvPr>
            <p:custDataLst>
              <p:tags r:id="rId11"/>
            </p:custDataLst>
          </p:nvPr>
        </p:nvPicPr>
        <p:blipFill>
          <a:blip r:embed="rId33" cstate="print">
            <a:extLst>
              <a:ext uri="{28A0092B-C50C-407E-A947-70E740481C1C}">
                <a14:useLocalDpi xmlns:a14="http://schemas.microsoft.com/office/drawing/2010/main" val="0"/>
              </a:ext>
            </a:extLst>
          </a:blip>
          <a:stretch>
            <a:fillRect/>
          </a:stretch>
        </p:blipFill>
        <p:spPr>
          <a:xfrm>
            <a:off x="2214852" y="744843"/>
            <a:ext cx="1951239" cy="208762"/>
          </a:xfrm>
          <a:prstGeom prst="rect">
            <a:avLst/>
          </a:prstGeom>
        </p:spPr>
      </p:pic>
      <p:pic>
        <p:nvPicPr>
          <p:cNvPr id="35" name="Picture 34">
            <a:extLst>
              <a:ext uri="{FF2B5EF4-FFF2-40B4-BE49-F238E27FC236}">
                <a16:creationId xmlns:a16="http://schemas.microsoft.com/office/drawing/2014/main" id="{9C2A22C6-0059-4B47-A298-17F4DD7A45C9}"/>
              </a:ext>
            </a:extLst>
          </p:cNvPr>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1783600" y="718177"/>
            <a:ext cx="345905" cy="262095"/>
          </a:xfrm>
          <a:prstGeom prst="rect">
            <a:avLst/>
          </a:prstGeom>
        </p:spPr>
      </p:pic>
      <p:pic>
        <p:nvPicPr>
          <p:cNvPr id="39" name="Picture 38">
            <a:extLst>
              <a:ext uri="{FF2B5EF4-FFF2-40B4-BE49-F238E27FC236}">
                <a16:creationId xmlns:a16="http://schemas.microsoft.com/office/drawing/2014/main" id="{84E9D05A-A00E-4C8B-B475-A3ECFF311C67}"/>
              </a:ext>
            </a:extLst>
          </p:cNvPr>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80413" y="1151410"/>
            <a:ext cx="2688761" cy="268190"/>
          </a:xfrm>
          <a:prstGeom prst="rect">
            <a:avLst/>
          </a:prstGeom>
        </p:spPr>
      </p:pic>
      <p:pic>
        <p:nvPicPr>
          <p:cNvPr id="55" name="Picture 54">
            <a:extLst>
              <a:ext uri="{FF2B5EF4-FFF2-40B4-BE49-F238E27FC236}">
                <a16:creationId xmlns:a16="http://schemas.microsoft.com/office/drawing/2014/main" id="{7C759F9F-0714-4CC6-BC9A-85CFBDCD397B}"/>
              </a:ext>
            </a:extLst>
          </p:cNvPr>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1725113" y="1655694"/>
            <a:ext cx="1564953" cy="153905"/>
          </a:xfrm>
          <a:prstGeom prst="rect">
            <a:avLst/>
          </a:prstGeom>
        </p:spPr>
      </p:pic>
      <p:pic>
        <p:nvPicPr>
          <p:cNvPr id="49" name="Picture 48">
            <a:extLst>
              <a:ext uri="{FF2B5EF4-FFF2-40B4-BE49-F238E27FC236}">
                <a16:creationId xmlns:a16="http://schemas.microsoft.com/office/drawing/2014/main" id="{38AC2697-E4CE-4817-A0CA-C252A132F3E4}"/>
              </a:ext>
            </a:extLst>
          </p:cNvPr>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84073" y="1583845"/>
            <a:ext cx="1538285" cy="306286"/>
          </a:xfrm>
          <a:prstGeom prst="rect">
            <a:avLst/>
          </a:prstGeom>
        </p:spPr>
      </p:pic>
      <p:pic>
        <p:nvPicPr>
          <p:cNvPr id="51" name="Picture 50">
            <a:extLst>
              <a:ext uri="{FF2B5EF4-FFF2-40B4-BE49-F238E27FC236}">
                <a16:creationId xmlns:a16="http://schemas.microsoft.com/office/drawing/2014/main" id="{9BDA03A5-D2EC-4496-938B-E3C9D73DE653}"/>
              </a:ext>
            </a:extLst>
          </p:cNvPr>
          <p:cNvPicPr>
            <a:picLocks noChangeAspect="1"/>
          </p:cNvPicPr>
          <p:nvPr>
            <p:custDataLst>
              <p:tags r:id="rId16"/>
            </p:custDataLst>
          </p:nvPr>
        </p:nvPicPr>
        <p:blipFill>
          <a:blip r:embed="rId38" cstate="print">
            <a:extLst>
              <a:ext uri="{28A0092B-C50C-407E-A947-70E740481C1C}">
                <a14:useLocalDpi xmlns:a14="http://schemas.microsoft.com/office/drawing/2010/main" val="0"/>
              </a:ext>
            </a:extLst>
          </a:blip>
          <a:stretch>
            <a:fillRect/>
          </a:stretch>
        </p:blipFill>
        <p:spPr>
          <a:xfrm>
            <a:off x="81258" y="2005108"/>
            <a:ext cx="1408762" cy="268190"/>
          </a:xfrm>
          <a:prstGeom prst="rect">
            <a:avLst/>
          </a:prstGeom>
        </p:spPr>
      </p:pic>
      <p:pic>
        <p:nvPicPr>
          <p:cNvPr id="53" name="Picture 52">
            <a:extLst>
              <a:ext uri="{FF2B5EF4-FFF2-40B4-BE49-F238E27FC236}">
                <a16:creationId xmlns:a16="http://schemas.microsoft.com/office/drawing/2014/main" id="{3FD8BBB1-06AC-4568-AB57-9BF4F15D0E71}"/>
              </a:ext>
            </a:extLst>
          </p:cNvPr>
          <p:cNvPicPr>
            <a:picLocks noChangeAspect="1"/>
          </p:cNvPicPr>
          <p:nvPr>
            <p:custDataLst>
              <p:tags r:id="rId17"/>
            </p:custDataLst>
          </p:nvPr>
        </p:nvPicPr>
        <p:blipFill>
          <a:blip r:embed="rId39" cstate="print">
            <a:extLst>
              <a:ext uri="{28A0092B-C50C-407E-A947-70E740481C1C}">
                <a14:useLocalDpi xmlns:a14="http://schemas.microsoft.com/office/drawing/2010/main" val="0"/>
              </a:ext>
            </a:extLst>
          </a:blip>
          <a:stretch>
            <a:fillRect/>
          </a:stretch>
        </p:blipFill>
        <p:spPr>
          <a:xfrm>
            <a:off x="3360665" y="1657544"/>
            <a:ext cx="568381" cy="153905"/>
          </a:xfrm>
          <a:prstGeom prst="rect">
            <a:avLst/>
          </a:prstGeom>
        </p:spPr>
      </p:pic>
      <p:pic>
        <p:nvPicPr>
          <p:cNvPr id="61" name="Picture 60">
            <a:extLst>
              <a:ext uri="{FF2B5EF4-FFF2-40B4-BE49-F238E27FC236}">
                <a16:creationId xmlns:a16="http://schemas.microsoft.com/office/drawing/2014/main" id="{8F9A6400-5F03-4A61-AF83-5C0315757FD6}"/>
              </a:ext>
            </a:extLst>
          </p:cNvPr>
          <p:cNvPicPr>
            <a:picLocks noChangeAspect="1"/>
          </p:cNvPicPr>
          <p:nvPr>
            <p:custDataLst>
              <p:tags r:id="rId18"/>
            </p:custDataLst>
          </p:nvPr>
        </p:nvPicPr>
        <p:blipFill>
          <a:blip r:embed="rId40" cstate="print">
            <a:extLst>
              <a:ext uri="{28A0092B-C50C-407E-A947-70E740481C1C}">
                <a14:useLocalDpi xmlns:a14="http://schemas.microsoft.com/office/drawing/2010/main" val="0"/>
              </a:ext>
            </a:extLst>
          </a:blip>
          <a:stretch>
            <a:fillRect/>
          </a:stretch>
        </p:blipFill>
        <p:spPr>
          <a:xfrm>
            <a:off x="59234" y="2392982"/>
            <a:ext cx="3194666" cy="262857"/>
          </a:xfrm>
          <a:prstGeom prst="rect">
            <a:avLst/>
          </a:prstGeom>
        </p:spPr>
      </p:pic>
      <p:pic>
        <p:nvPicPr>
          <p:cNvPr id="62" name="Picture 61">
            <a:extLst>
              <a:ext uri="{FF2B5EF4-FFF2-40B4-BE49-F238E27FC236}">
                <a16:creationId xmlns:a16="http://schemas.microsoft.com/office/drawing/2014/main" id="{63001BE9-8E78-425C-A5B8-CA724D5A03C2}"/>
              </a:ext>
            </a:extLst>
          </p:cNvPr>
          <p:cNvPicPr>
            <a:picLocks noChangeAspect="1"/>
          </p:cNvPicPr>
          <p:nvPr>
            <p:custDataLst>
              <p:tags r:id="rId19"/>
            </p:custDataLst>
          </p:nvPr>
        </p:nvPicPr>
        <p:blipFill>
          <a:blip r:embed="rId41" cstate="print">
            <a:extLst>
              <a:ext uri="{28A0092B-C50C-407E-A947-70E740481C1C}">
                <a14:useLocalDpi xmlns:a14="http://schemas.microsoft.com/office/drawing/2010/main" val="0"/>
              </a:ext>
            </a:extLst>
          </a:blip>
          <a:stretch>
            <a:fillRect/>
          </a:stretch>
        </p:blipFill>
        <p:spPr>
          <a:xfrm>
            <a:off x="50469" y="2796478"/>
            <a:ext cx="1676952" cy="259810"/>
          </a:xfrm>
          <a:prstGeom prst="rect">
            <a:avLst/>
          </a:prstGeom>
        </p:spPr>
      </p:pic>
      <p:pic>
        <p:nvPicPr>
          <p:cNvPr id="68" name="Picture 67">
            <a:extLst>
              <a:ext uri="{FF2B5EF4-FFF2-40B4-BE49-F238E27FC236}">
                <a16:creationId xmlns:a16="http://schemas.microsoft.com/office/drawing/2014/main" id="{59B6CB60-2990-47D3-90AB-570D6743F210}"/>
              </a:ext>
            </a:extLst>
          </p:cNvPr>
          <p:cNvPicPr>
            <a:picLocks noChangeAspect="1"/>
          </p:cNvPicPr>
          <p:nvPr>
            <p:custDataLst>
              <p:tags r:id="rId20"/>
            </p:custDataLst>
          </p:nvPr>
        </p:nvPicPr>
        <p:blipFill>
          <a:blip r:embed="rId42" cstate="print">
            <a:extLst>
              <a:ext uri="{28A0092B-C50C-407E-A947-70E740481C1C}">
                <a14:useLocalDpi xmlns:a14="http://schemas.microsoft.com/office/drawing/2010/main" val="0"/>
              </a:ext>
            </a:extLst>
          </a:blip>
          <a:stretch>
            <a:fillRect/>
          </a:stretch>
        </p:blipFill>
        <p:spPr>
          <a:xfrm>
            <a:off x="1808871" y="2768511"/>
            <a:ext cx="1516191" cy="286476"/>
          </a:xfrm>
          <a:prstGeom prst="rect">
            <a:avLst/>
          </a:prstGeom>
        </p:spPr>
      </p:pic>
    </p:spTree>
    <p:extLst>
      <p:ext uri="{BB962C8B-B14F-4D97-AF65-F5344CB8AC3E}">
        <p14:creationId xmlns:p14="http://schemas.microsoft.com/office/powerpoint/2010/main" val="439970629"/>
      </p:ext>
    </p:extLst>
  </p:cSld>
  <p:clrMapOvr>
    <a:masterClrMapping/>
  </p:clrMapOvr>
  <p:transition>
    <p:cut/>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3)</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195</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7354B158-B414-48AC-9C4C-970A8A46600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9924" y="402610"/>
            <a:ext cx="3028572" cy="147048"/>
          </a:xfrm>
          <a:prstGeom prst="rect">
            <a:avLst/>
          </a:prstGeom>
        </p:spPr>
      </p:pic>
      <p:pic>
        <p:nvPicPr>
          <p:cNvPr id="24" name="Picture 23">
            <a:extLst>
              <a:ext uri="{FF2B5EF4-FFF2-40B4-BE49-F238E27FC236}">
                <a16:creationId xmlns:a16="http://schemas.microsoft.com/office/drawing/2014/main" id="{66D8BF29-40E3-453F-8BCE-81CB6137610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145127" y="417623"/>
            <a:ext cx="1389714" cy="131810"/>
          </a:xfrm>
          <a:prstGeom prst="rect">
            <a:avLst/>
          </a:prstGeom>
        </p:spPr>
      </p:pic>
    </p:spTree>
    <p:extLst>
      <p:ext uri="{BB962C8B-B14F-4D97-AF65-F5344CB8AC3E}">
        <p14:creationId xmlns:p14="http://schemas.microsoft.com/office/powerpoint/2010/main" val="1177064051"/>
      </p:ext>
    </p:extLst>
  </p:cSld>
  <p:clrMapOvr>
    <a:masterClrMapping/>
  </p:clrMapOvr>
  <p:transition>
    <p:cut/>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3)</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196</a:t>
            </a:fld>
            <a:r>
              <a:rPr spc="-55" dirty="0"/>
              <a:t> </a:t>
            </a:r>
            <a:r>
              <a:rPr spc="35" dirty="0"/>
              <a:t>/</a:t>
            </a:r>
            <a:r>
              <a:rPr spc="-15" dirty="0"/>
              <a:t> </a:t>
            </a:r>
            <a:r>
              <a:rPr lang="en-US" spc="-55" dirty="0"/>
              <a:t>11</a:t>
            </a:r>
            <a:endParaRPr spc="-55" dirty="0"/>
          </a:p>
        </p:txBody>
      </p:sp>
      <p:pic>
        <p:nvPicPr>
          <p:cNvPr id="24" name="Picture 23">
            <a:extLst>
              <a:ext uri="{FF2B5EF4-FFF2-40B4-BE49-F238E27FC236}">
                <a16:creationId xmlns:a16="http://schemas.microsoft.com/office/drawing/2014/main" id="{66D8BF29-40E3-453F-8BCE-81CB6137610B}"/>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3145127" y="427401"/>
            <a:ext cx="1389714" cy="131810"/>
          </a:xfrm>
          <a:prstGeom prst="rect">
            <a:avLst/>
          </a:prstGeom>
        </p:spPr>
      </p:pic>
      <p:pic>
        <p:nvPicPr>
          <p:cNvPr id="14" name="Picture 13">
            <a:extLst>
              <a:ext uri="{FF2B5EF4-FFF2-40B4-BE49-F238E27FC236}">
                <a16:creationId xmlns:a16="http://schemas.microsoft.com/office/drawing/2014/main" id="{F92D4A8C-477C-4AA2-8527-4FF32E0B46B9}"/>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39924" y="604904"/>
            <a:ext cx="1103999" cy="94476"/>
          </a:xfrm>
          <a:prstGeom prst="rect">
            <a:avLst/>
          </a:prstGeom>
        </p:spPr>
      </p:pic>
      <p:pic>
        <p:nvPicPr>
          <p:cNvPr id="17" name="Picture 16">
            <a:extLst>
              <a:ext uri="{FF2B5EF4-FFF2-40B4-BE49-F238E27FC236}">
                <a16:creationId xmlns:a16="http://schemas.microsoft.com/office/drawing/2014/main" id="{EC8A3488-922A-40C0-98B3-29BA8886DDBE}"/>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768032" y="763308"/>
            <a:ext cx="1356190" cy="464000"/>
          </a:xfrm>
          <a:prstGeom prst="rect">
            <a:avLst/>
          </a:prstGeom>
        </p:spPr>
      </p:pic>
      <p:pic>
        <p:nvPicPr>
          <p:cNvPr id="45" name="Picture 44">
            <a:extLst>
              <a:ext uri="{FF2B5EF4-FFF2-40B4-BE49-F238E27FC236}">
                <a16:creationId xmlns:a16="http://schemas.microsoft.com/office/drawing/2014/main" id="{60E7315C-3F7F-449C-882A-3E1F32377C10}"/>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148696" y="1507543"/>
            <a:ext cx="1201524" cy="152381"/>
          </a:xfrm>
          <a:prstGeom prst="rect">
            <a:avLst/>
          </a:prstGeom>
        </p:spPr>
      </p:pic>
      <p:pic>
        <p:nvPicPr>
          <p:cNvPr id="25" name="Picture 24">
            <a:extLst>
              <a:ext uri="{FF2B5EF4-FFF2-40B4-BE49-F238E27FC236}">
                <a16:creationId xmlns:a16="http://schemas.microsoft.com/office/drawing/2014/main" id="{8B583CBC-8D12-4A01-ADDC-18F0D7EA8B93}"/>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148696" y="921077"/>
            <a:ext cx="530286" cy="131810"/>
          </a:xfrm>
          <a:prstGeom prst="rect">
            <a:avLst/>
          </a:prstGeom>
        </p:spPr>
      </p:pic>
      <p:pic>
        <p:nvPicPr>
          <p:cNvPr id="31" name="Picture 30">
            <a:extLst>
              <a:ext uri="{FF2B5EF4-FFF2-40B4-BE49-F238E27FC236}">
                <a16:creationId xmlns:a16="http://schemas.microsoft.com/office/drawing/2014/main" id="{8E064F83-91BB-43CD-AA79-52139D100C25}"/>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2247190" y="763308"/>
            <a:ext cx="1649524" cy="476190"/>
          </a:xfrm>
          <a:prstGeom prst="rect">
            <a:avLst/>
          </a:prstGeom>
        </p:spPr>
      </p:pic>
      <p:pic>
        <p:nvPicPr>
          <p:cNvPr id="73" name="Picture 72">
            <a:extLst>
              <a:ext uri="{FF2B5EF4-FFF2-40B4-BE49-F238E27FC236}">
                <a16:creationId xmlns:a16="http://schemas.microsoft.com/office/drawing/2014/main" id="{FBC49185-C626-44E6-A6E4-110DE74465BE}"/>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1114636" y="1276646"/>
            <a:ext cx="2607999" cy="153905"/>
          </a:xfrm>
          <a:prstGeom prst="rect">
            <a:avLst/>
          </a:prstGeom>
        </p:spPr>
      </p:pic>
      <p:pic>
        <p:nvPicPr>
          <p:cNvPr id="37" name="Picture 36">
            <a:extLst>
              <a:ext uri="{FF2B5EF4-FFF2-40B4-BE49-F238E27FC236}">
                <a16:creationId xmlns:a16="http://schemas.microsoft.com/office/drawing/2014/main" id="{6A8A2797-A733-43C1-89A4-430AA63F75EE}"/>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1242142" y="595755"/>
            <a:ext cx="1817143" cy="131810"/>
          </a:xfrm>
          <a:prstGeom prst="rect">
            <a:avLst/>
          </a:prstGeom>
        </p:spPr>
      </p:pic>
      <p:pic>
        <p:nvPicPr>
          <p:cNvPr id="41" name="Picture 40">
            <a:extLst>
              <a:ext uri="{FF2B5EF4-FFF2-40B4-BE49-F238E27FC236}">
                <a16:creationId xmlns:a16="http://schemas.microsoft.com/office/drawing/2014/main" id="{C3029E29-8CB5-445A-A1DF-9C1D6DD69A6B}"/>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446127" y="1492487"/>
            <a:ext cx="2137906" cy="208762"/>
          </a:xfrm>
          <a:prstGeom prst="rect">
            <a:avLst/>
          </a:prstGeom>
        </p:spPr>
      </p:pic>
      <p:pic>
        <p:nvPicPr>
          <p:cNvPr id="47" name="Picture 46">
            <a:extLst>
              <a:ext uri="{FF2B5EF4-FFF2-40B4-BE49-F238E27FC236}">
                <a16:creationId xmlns:a16="http://schemas.microsoft.com/office/drawing/2014/main" id="{EFD30791-BA74-4E1E-8873-98667C46D9A7}"/>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56978" y="1749378"/>
            <a:ext cx="918858" cy="137905"/>
          </a:xfrm>
          <a:prstGeom prst="rect">
            <a:avLst/>
          </a:prstGeom>
        </p:spPr>
      </p:pic>
      <p:pic>
        <p:nvPicPr>
          <p:cNvPr id="49" name="Picture 48">
            <a:extLst>
              <a:ext uri="{FF2B5EF4-FFF2-40B4-BE49-F238E27FC236}">
                <a16:creationId xmlns:a16="http://schemas.microsoft.com/office/drawing/2014/main" id="{F3E93E79-6D8D-4B2B-9469-936134264DEC}"/>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57101" y="1931686"/>
            <a:ext cx="2230095" cy="252952"/>
          </a:xfrm>
          <a:prstGeom prst="rect">
            <a:avLst/>
          </a:prstGeom>
        </p:spPr>
      </p:pic>
      <p:pic>
        <p:nvPicPr>
          <p:cNvPr id="55" name="Picture 54">
            <a:extLst>
              <a:ext uri="{FF2B5EF4-FFF2-40B4-BE49-F238E27FC236}">
                <a16:creationId xmlns:a16="http://schemas.microsoft.com/office/drawing/2014/main" id="{2181BC74-0324-449F-8764-DAE6D276436A}"/>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68809" y="2244773"/>
            <a:ext cx="4163811" cy="144762"/>
          </a:xfrm>
          <a:prstGeom prst="rect">
            <a:avLst/>
          </a:prstGeom>
        </p:spPr>
      </p:pic>
      <p:pic>
        <p:nvPicPr>
          <p:cNvPr id="59" name="Picture 58">
            <a:extLst>
              <a:ext uri="{FF2B5EF4-FFF2-40B4-BE49-F238E27FC236}">
                <a16:creationId xmlns:a16="http://schemas.microsoft.com/office/drawing/2014/main" id="{3DB1F985-77E5-40BA-B580-31B89E22905A}"/>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81936" y="2452414"/>
            <a:ext cx="1372191" cy="300952"/>
          </a:xfrm>
          <a:prstGeom prst="rect">
            <a:avLst/>
          </a:prstGeom>
        </p:spPr>
      </p:pic>
      <p:pic>
        <p:nvPicPr>
          <p:cNvPr id="65" name="Picture 64">
            <a:extLst>
              <a:ext uri="{FF2B5EF4-FFF2-40B4-BE49-F238E27FC236}">
                <a16:creationId xmlns:a16="http://schemas.microsoft.com/office/drawing/2014/main" id="{327FCDC6-80C6-421C-9E64-CA916C3CA9B7}"/>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1535976" y="2456678"/>
            <a:ext cx="1818667" cy="300190"/>
          </a:xfrm>
          <a:prstGeom prst="rect">
            <a:avLst/>
          </a:prstGeom>
        </p:spPr>
      </p:pic>
      <p:pic>
        <p:nvPicPr>
          <p:cNvPr id="67" name="Picture 66">
            <a:extLst>
              <a:ext uri="{FF2B5EF4-FFF2-40B4-BE49-F238E27FC236}">
                <a16:creationId xmlns:a16="http://schemas.microsoft.com/office/drawing/2014/main" id="{96ACFE05-0D6A-408D-A4E3-110242B22B91}"/>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3454063" y="2467684"/>
            <a:ext cx="428952" cy="300190"/>
          </a:xfrm>
          <a:prstGeom prst="rect">
            <a:avLst/>
          </a:prstGeom>
        </p:spPr>
      </p:pic>
      <p:pic>
        <p:nvPicPr>
          <p:cNvPr id="69" name="Picture 68">
            <a:extLst>
              <a:ext uri="{FF2B5EF4-FFF2-40B4-BE49-F238E27FC236}">
                <a16:creationId xmlns:a16="http://schemas.microsoft.com/office/drawing/2014/main" id="{9193E82A-0F97-4640-B535-F6BF080F3E14}"/>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77307" y="2840985"/>
            <a:ext cx="1299810" cy="125714"/>
          </a:xfrm>
          <a:prstGeom prst="rect">
            <a:avLst/>
          </a:prstGeom>
        </p:spPr>
      </p:pic>
      <p:pic>
        <p:nvPicPr>
          <p:cNvPr id="71" name="Picture 70">
            <a:extLst>
              <a:ext uri="{FF2B5EF4-FFF2-40B4-BE49-F238E27FC236}">
                <a16:creationId xmlns:a16="http://schemas.microsoft.com/office/drawing/2014/main" id="{76A6EC40-1BAF-4F14-8CB4-D8B29B6FBD72}"/>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64106" y="2973118"/>
            <a:ext cx="1648000" cy="252952"/>
          </a:xfrm>
          <a:prstGeom prst="rect">
            <a:avLst/>
          </a:prstGeom>
        </p:spPr>
      </p:pic>
      <p:pic>
        <p:nvPicPr>
          <p:cNvPr id="15" name="Picture 14">
            <a:extLst>
              <a:ext uri="{FF2B5EF4-FFF2-40B4-BE49-F238E27FC236}">
                <a16:creationId xmlns:a16="http://schemas.microsoft.com/office/drawing/2014/main" id="{5EA42093-EC0B-40C4-A58C-B0E7F6D608EA}"/>
              </a:ext>
            </a:extLst>
          </p:cNvPr>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39924" y="402610"/>
            <a:ext cx="3028572" cy="147048"/>
          </a:xfrm>
          <a:prstGeom prst="rect">
            <a:avLst/>
          </a:prstGeom>
        </p:spPr>
      </p:pic>
    </p:spTree>
    <p:extLst>
      <p:ext uri="{BB962C8B-B14F-4D97-AF65-F5344CB8AC3E}">
        <p14:creationId xmlns:p14="http://schemas.microsoft.com/office/powerpoint/2010/main" val="2537734173"/>
      </p:ext>
    </p:extLst>
  </p:cSld>
  <p:clrMapOvr>
    <a:masterClrMapping/>
  </p:clrMapOvr>
  <p:transition>
    <p:cut/>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sp>
        <p:nvSpPr>
          <p:cNvPr id="5" name="object 5"/>
          <p:cNvSpPr txBox="1"/>
          <p:nvPr/>
        </p:nvSpPr>
        <p:spPr>
          <a:xfrm>
            <a:off x="23966" y="46404"/>
            <a:ext cx="4343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3,cont.)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197</a:t>
            </a:fld>
            <a:r>
              <a:rPr spc="-55" dirty="0"/>
              <a:t> </a:t>
            </a:r>
            <a:r>
              <a:rPr spc="35" dirty="0"/>
              <a:t>/</a:t>
            </a:r>
            <a:r>
              <a:rPr spc="-15" dirty="0"/>
              <a:t> </a:t>
            </a:r>
            <a:r>
              <a:rPr lang="en-US" spc="-55" dirty="0"/>
              <a:t>11</a:t>
            </a:r>
            <a:endParaRPr spc="-55" dirty="0"/>
          </a:p>
        </p:txBody>
      </p:sp>
      <p:pic>
        <p:nvPicPr>
          <p:cNvPr id="24" name="Picture 23">
            <a:extLst>
              <a:ext uri="{FF2B5EF4-FFF2-40B4-BE49-F238E27FC236}">
                <a16:creationId xmlns:a16="http://schemas.microsoft.com/office/drawing/2014/main" id="{66D8BF29-40E3-453F-8BCE-81CB6137610B}"/>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3145127" y="410229"/>
            <a:ext cx="1389714" cy="131810"/>
          </a:xfrm>
          <a:prstGeom prst="rect">
            <a:avLst/>
          </a:prstGeom>
        </p:spPr>
      </p:pic>
      <p:pic>
        <p:nvPicPr>
          <p:cNvPr id="17" name="Picture 16">
            <a:extLst>
              <a:ext uri="{FF2B5EF4-FFF2-40B4-BE49-F238E27FC236}">
                <a16:creationId xmlns:a16="http://schemas.microsoft.com/office/drawing/2014/main" id="{70DABE95-75DA-4DDE-881F-2CE5874EC907}"/>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36572" y="589868"/>
            <a:ext cx="1724191" cy="131809"/>
          </a:xfrm>
          <a:prstGeom prst="rect">
            <a:avLst/>
          </a:prstGeom>
        </p:spPr>
      </p:pic>
      <p:pic>
        <p:nvPicPr>
          <p:cNvPr id="23" name="Picture 22">
            <a:extLst>
              <a:ext uri="{FF2B5EF4-FFF2-40B4-BE49-F238E27FC236}">
                <a16:creationId xmlns:a16="http://schemas.microsoft.com/office/drawing/2014/main" id="{276B424C-9AF0-4065-A1C9-41B4A67FADC6}"/>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501991" y="777047"/>
            <a:ext cx="2771048" cy="153905"/>
          </a:xfrm>
          <a:prstGeom prst="rect">
            <a:avLst/>
          </a:prstGeom>
        </p:spPr>
      </p:pic>
      <p:pic>
        <p:nvPicPr>
          <p:cNvPr id="29" name="Picture 28">
            <a:extLst>
              <a:ext uri="{FF2B5EF4-FFF2-40B4-BE49-F238E27FC236}">
                <a16:creationId xmlns:a16="http://schemas.microsoft.com/office/drawing/2014/main" id="{389FCE0E-CE00-4A91-A78A-E7A9453499C9}"/>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81505" y="777048"/>
            <a:ext cx="1380572" cy="153905"/>
          </a:xfrm>
          <a:prstGeom prst="rect">
            <a:avLst/>
          </a:prstGeom>
        </p:spPr>
      </p:pic>
      <p:pic>
        <p:nvPicPr>
          <p:cNvPr id="33" name="Picture 32">
            <a:extLst>
              <a:ext uri="{FF2B5EF4-FFF2-40B4-BE49-F238E27FC236}">
                <a16:creationId xmlns:a16="http://schemas.microsoft.com/office/drawing/2014/main" id="{E3F4F2E4-8A8C-41ED-B8C2-2B655B7770DB}"/>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36572" y="1021198"/>
            <a:ext cx="3263239" cy="144762"/>
          </a:xfrm>
          <a:prstGeom prst="rect">
            <a:avLst/>
          </a:prstGeom>
        </p:spPr>
      </p:pic>
      <p:pic>
        <p:nvPicPr>
          <p:cNvPr id="39" name="Picture 38">
            <a:extLst>
              <a:ext uri="{FF2B5EF4-FFF2-40B4-BE49-F238E27FC236}">
                <a16:creationId xmlns:a16="http://schemas.microsoft.com/office/drawing/2014/main" id="{F200A8FD-D63C-47F5-825F-067C7D7A7425}"/>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91962" y="1210362"/>
            <a:ext cx="1219810" cy="267429"/>
          </a:xfrm>
          <a:prstGeom prst="rect">
            <a:avLst/>
          </a:prstGeom>
        </p:spPr>
      </p:pic>
      <p:pic>
        <p:nvPicPr>
          <p:cNvPr id="45" name="Picture 44">
            <a:extLst>
              <a:ext uri="{FF2B5EF4-FFF2-40B4-BE49-F238E27FC236}">
                <a16:creationId xmlns:a16="http://schemas.microsoft.com/office/drawing/2014/main" id="{3AEDAC9F-DA4B-4DF1-8358-5462CE0763B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1407206" y="1272075"/>
            <a:ext cx="1255619" cy="144000"/>
          </a:xfrm>
          <a:prstGeom prst="rect">
            <a:avLst/>
          </a:prstGeom>
        </p:spPr>
      </p:pic>
      <p:pic>
        <p:nvPicPr>
          <p:cNvPr id="50" name="Picture 49">
            <a:extLst>
              <a:ext uri="{FF2B5EF4-FFF2-40B4-BE49-F238E27FC236}">
                <a16:creationId xmlns:a16="http://schemas.microsoft.com/office/drawing/2014/main" id="{E0CF4903-6D1D-4DB3-B0A6-F6C3E18B81F0}"/>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2758259" y="1274361"/>
            <a:ext cx="503619" cy="141714"/>
          </a:xfrm>
          <a:prstGeom prst="rect">
            <a:avLst/>
          </a:prstGeom>
        </p:spPr>
      </p:pic>
      <p:pic>
        <p:nvPicPr>
          <p:cNvPr id="56" name="Picture 55">
            <a:extLst>
              <a:ext uri="{FF2B5EF4-FFF2-40B4-BE49-F238E27FC236}">
                <a16:creationId xmlns:a16="http://schemas.microsoft.com/office/drawing/2014/main" id="{BC9F0028-A964-4732-851B-63C3A03737D2}"/>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42599" y="1540242"/>
            <a:ext cx="1292953" cy="124952"/>
          </a:xfrm>
          <a:prstGeom prst="rect">
            <a:avLst/>
          </a:prstGeom>
        </p:spPr>
      </p:pic>
      <p:pic>
        <p:nvPicPr>
          <p:cNvPr id="65" name="Picture 64">
            <a:extLst>
              <a:ext uri="{FF2B5EF4-FFF2-40B4-BE49-F238E27FC236}">
                <a16:creationId xmlns:a16="http://schemas.microsoft.com/office/drawing/2014/main" id="{B50E587F-42FE-46B1-AB11-42F223205C46}"/>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9924" y="1684691"/>
            <a:ext cx="1190856" cy="252952"/>
          </a:xfrm>
          <a:prstGeom prst="rect">
            <a:avLst/>
          </a:prstGeom>
        </p:spPr>
      </p:pic>
      <p:pic>
        <p:nvPicPr>
          <p:cNvPr id="67" name="Picture 66">
            <a:extLst>
              <a:ext uri="{FF2B5EF4-FFF2-40B4-BE49-F238E27FC236}">
                <a16:creationId xmlns:a16="http://schemas.microsoft.com/office/drawing/2014/main" id="{736EA7C1-601C-4D50-8C26-F830A7CC22C7}"/>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36572" y="1976638"/>
            <a:ext cx="1056762" cy="94476"/>
          </a:xfrm>
          <a:prstGeom prst="rect">
            <a:avLst/>
          </a:prstGeom>
        </p:spPr>
      </p:pic>
      <p:pic>
        <p:nvPicPr>
          <p:cNvPr id="75" name="Picture 74">
            <a:extLst>
              <a:ext uri="{FF2B5EF4-FFF2-40B4-BE49-F238E27FC236}">
                <a16:creationId xmlns:a16="http://schemas.microsoft.com/office/drawing/2014/main" id="{2EB8FAFD-5BE1-4872-82FA-554889D11F50}"/>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54101" y="2134490"/>
            <a:ext cx="2815239" cy="153905"/>
          </a:xfrm>
          <a:prstGeom prst="rect">
            <a:avLst/>
          </a:prstGeom>
        </p:spPr>
      </p:pic>
      <p:pic>
        <p:nvPicPr>
          <p:cNvPr id="77" name="Picture 76">
            <a:extLst>
              <a:ext uri="{FF2B5EF4-FFF2-40B4-BE49-F238E27FC236}">
                <a16:creationId xmlns:a16="http://schemas.microsoft.com/office/drawing/2014/main" id="{49876783-0E47-40D5-AC0A-35495841CE18}"/>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37338" y="2351771"/>
            <a:ext cx="553905" cy="120381"/>
          </a:xfrm>
          <a:prstGeom prst="rect">
            <a:avLst/>
          </a:prstGeom>
        </p:spPr>
      </p:pic>
      <p:pic>
        <p:nvPicPr>
          <p:cNvPr id="85" name="Picture 84">
            <a:extLst>
              <a:ext uri="{FF2B5EF4-FFF2-40B4-BE49-F238E27FC236}">
                <a16:creationId xmlns:a16="http://schemas.microsoft.com/office/drawing/2014/main" id="{D1CF7F1F-9528-41F9-9736-AEE20F2C2566}"/>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54101" y="2458058"/>
            <a:ext cx="3599238" cy="259810"/>
          </a:xfrm>
          <a:prstGeom prst="rect">
            <a:avLst/>
          </a:prstGeom>
        </p:spPr>
      </p:pic>
      <p:pic>
        <p:nvPicPr>
          <p:cNvPr id="89" name="Picture 88">
            <a:extLst>
              <a:ext uri="{FF2B5EF4-FFF2-40B4-BE49-F238E27FC236}">
                <a16:creationId xmlns:a16="http://schemas.microsoft.com/office/drawing/2014/main" id="{4878EEB1-6841-45C5-9C75-292445F57A30}"/>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42062" y="2750974"/>
            <a:ext cx="4150095" cy="208762"/>
          </a:xfrm>
          <a:prstGeom prst="rect">
            <a:avLst/>
          </a:prstGeom>
        </p:spPr>
      </p:pic>
      <p:pic>
        <p:nvPicPr>
          <p:cNvPr id="93" name="Picture 92">
            <a:extLst>
              <a:ext uri="{FF2B5EF4-FFF2-40B4-BE49-F238E27FC236}">
                <a16:creationId xmlns:a16="http://schemas.microsoft.com/office/drawing/2014/main" id="{7DC1A7E3-329F-484C-9F7F-2314C89EF06A}"/>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54101" y="2964174"/>
            <a:ext cx="3875047" cy="128000"/>
          </a:xfrm>
          <a:prstGeom prst="rect">
            <a:avLst/>
          </a:prstGeom>
        </p:spPr>
      </p:pic>
      <p:pic>
        <p:nvPicPr>
          <p:cNvPr id="95" name="Picture 94">
            <a:extLst>
              <a:ext uri="{FF2B5EF4-FFF2-40B4-BE49-F238E27FC236}">
                <a16:creationId xmlns:a16="http://schemas.microsoft.com/office/drawing/2014/main" id="{BDDF4577-3C23-4311-8106-6D7FB91B40DC}"/>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47256" y="3149689"/>
            <a:ext cx="2839619" cy="128000"/>
          </a:xfrm>
          <a:prstGeom prst="rect">
            <a:avLst/>
          </a:prstGeom>
        </p:spPr>
      </p:pic>
      <p:pic>
        <p:nvPicPr>
          <p:cNvPr id="14" name="Picture 13">
            <a:extLst>
              <a:ext uri="{FF2B5EF4-FFF2-40B4-BE49-F238E27FC236}">
                <a16:creationId xmlns:a16="http://schemas.microsoft.com/office/drawing/2014/main" id="{329B4D0E-2302-49C2-BCE3-F68AED5197BF}"/>
              </a:ext>
            </a:extLst>
          </p:cNvPr>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39924" y="402610"/>
            <a:ext cx="3028572" cy="147048"/>
          </a:xfrm>
          <a:prstGeom prst="rect">
            <a:avLst/>
          </a:prstGeom>
        </p:spPr>
      </p:pic>
    </p:spTree>
    <p:extLst>
      <p:ext uri="{BB962C8B-B14F-4D97-AF65-F5344CB8AC3E}">
        <p14:creationId xmlns:p14="http://schemas.microsoft.com/office/powerpoint/2010/main" val="3285172536"/>
      </p:ext>
    </p:extLst>
  </p:cSld>
  <p:clrMapOvr>
    <a:masterClrMapping/>
  </p:clrMapOvr>
  <p:transition>
    <p:cut/>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198</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3E8387F-A5AD-2730-6CE4-412854C4E51B}"/>
              </a:ext>
            </a:extLst>
          </p:cNvPr>
          <p:cNvPicPr>
            <a:picLocks noChangeAspect="1"/>
          </p:cNvPicPr>
          <p:nvPr/>
        </p:nvPicPr>
        <p:blipFill>
          <a:blip r:embed="rId6"/>
          <a:stretch>
            <a:fillRect/>
          </a:stretch>
        </p:blipFill>
        <p:spPr>
          <a:xfrm>
            <a:off x="1061394" y="587505"/>
            <a:ext cx="2485227" cy="2078218"/>
          </a:xfrm>
          <a:prstGeom prst="rect">
            <a:avLst/>
          </a:prstGeom>
        </p:spPr>
      </p:pic>
      <p:pic>
        <p:nvPicPr>
          <p:cNvPr id="29" name="Picture 28" descr="\documentclass{article}&#10;\usepackage{amsmath}&#10;\pagestyle{empty}&#10;\begin{document}&#10;&#10;Let $g(x, y, z)= x^2 \ln y+y z^2 $, and let $C$ be the curve shown in the image.&#10;&#10;&#10;\end{document}" title="IguanaTex Bitmap Display">
            <a:extLst>
              <a:ext uri="{FF2B5EF4-FFF2-40B4-BE49-F238E27FC236}">
                <a16:creationId xmlns:a16="http://schemas.microsoft.com/office/drawing/2014/main" id="{B032D46B-0D97-E204-5568-8BE90769818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0294" y="448899"/>
            <a:ext cx="4027428" cy="136381"/>
          </a:xfrm>
          <a:prstGeom prst="rect">
            <a:avLst/>
          </a:prstGeom>
        </p:spPr>
      </p:pic>
      <p:pic>
        <p:nvPicPr>
          <p:cNvPr id="34" name="Picture 33" descr="\documentclass{article}&#10;\usepackage{amsmath}&#10;\pagestyle{empty}&#10;\begin{document}&#10;&#10;&#10;Calculate $\int_C \nabla \mathrm{g} \cdot \mathrm{dr}$.&#10;&#10;\end{document}" title="IguanaTex Bitmap Display">
            <a:extLst>
              <a:ext uri="{FF2B5EF4-FFF2-40B4-BE49-F238E27FC236}">
                <a16:creationId xmlns:a16="http://schemas.microsoft.com/office/drawing/2014/main" id="{8E7B5319-1347-9892-533F-FBB426A8D72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748579" y="2530438"/>
            <a:ext cx="1126857" cy="148571"/>
          </a:xfrm>
          <a:prstGeom prst="rect">
            <a:avLst/>
          </a:prstGeom>
        </p:spPr>
      </p:pic>
      <p:sp>
        <p:nvSpPr>
          <p:cNvPr id="35" name="TextBox 34">
            <a:extLst>
              <a:ext uri="{FF2B5EF4-FFF2-40B4-BE49-F238E27FC236}">
                <a16:creationId xmlns:a16="http://schemas.microsoft.com/office/drawing/2014/main" id="{7A12F608-3065-6445-E567-E777C4A3D9F5}"/>
              </a:ext>
            </a:extLst>
          </p:cNvPr>
          <p:cNvSpPr txBox="1"/>
          <p:nvPr/>
        </p:nvSpPr>
        <p:spPr>
          <a:xfrm>
            <a:off x="1695450" y="2665723"/>
            <a:ext cx="2045512" cy="64633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0</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3</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4</a:t>
            </a:r>
          </a:p>
        </p:txBody>
      </p:sp>
    </p:spTree>
    <p:extLst>
      <p:ext uri="{BB962C8B-B14F-4D97-AF65-F5344CB8AC3E}">
        <p14:creationId xmlns:p14="http://schemas.microsoft.com/office/powerpoint/2010/main" val="3434705340"/>
      </p:ext>
    </p:extLst>
  </p:cSld>
  <p:clrMapOvr>
    <a:masterClrMapping/>
  </p:clrMapOvr>
  <p:transition>
    <p:cut/>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199</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0" cstate="print">
              <a:duotone>
                <a:prstClr val="black"/>
                <a:schemeClr val="accent6">
                  <a:tint val="45000"/>
                  <a:satMod val="400000"/>
                </a:schemeClr>
              </a:duotone>
              <a:extLst>
                <a:ext uri="{BEBA8EAE-BF5A-486C-A8C5-ECC9F3942E4B}">
                  <a14:imgProps xmlns:a14="http://schemas.microsoft.com/office/drawing/2010/main">
                    <a14:imgLayer r:embed="rId11">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documentclass{article}&#10;\usepackage{amsmath}&#10;\usepackage{mathpazo}&#10;\pagestyle{empty}&#10;\begin{document}&#10;&#10;&#10;$$&#10;=g(0,1,1)-g(1,1,1)&#10;$$&#10;&#10;\end{document}" title="IguanaTex Bitmap Display">
            <a:extLst>
              <a:ext uri="{FF2B5EF4-FFF2-40B4-BE49-F238E27FC236}">
                <a16:creationId xmlns:a16="http://schemas.microsoft.com/office/drawing/2014/main" id="{AB890F34-7ED7-85FE-AB99-5395AB4C31B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80156" y="2355303"/>
            <a:ext cx="830755" cy="91440"/>
          </a:xfrm>
          <a:prstGeom prst="rect">
            <a:avLst/>
          </a:prstGeom>
        </p:spPr>
      </p:pic>
      <p:pic>
        <p:nvPicPr>
          <p:cNvPr id="28" name="Picture 27" descr="\documentclass{article}&#10;\usepackage{amsmath}&#10;\usepackage{mathpazo}&#10;\pagestyle{empty}&#10;\begin{document}&#10;&#10;&#10;$$&#10;\operatorname{curl} \vec{g}=\overrightarrow{0}&#10;$$&#10;&#10;\end{document}" title="IguanaTex Bitmap Display">
            <a:extLst>
              <a:ext uri="{FF2B5EF4-FFF2-40B4-BE49-F238E27FC236}">
                <a16:creationId xmlns:a16="http://schemas.microsoft.com/office/drawing/2014/main" id="{2D40BF9C-BD8E-A921-7861-61A83646880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00134" y="1560264"/>
            <a:ext cx="504716" cy="155104"/>
          </a:xfrm>
          <a:prstGeom prst="rect">
            <a:avLst/>
          </a:prstGeom>
        </p:spPr>
      </p:pic>
      <p:pic>
        <p:nvPicPr>
          <p:cNvPr id="31" name="Picture 30" descr="\documentclass{article}&#10;\usepackage{amsmath}&#10;\usepackage{mathpazo}&#10;\pagestyle{empty}&#10;\begin{document}&#10;&#10;&#10;$$&#10;\implies \vec{g}=\vec{\nabla} g&#10;$$&#10;&#10;\end{document}" title="IguanaTex Bitmap Display">
            <a:extLst>
              <a:ext uri="{FF2B5EF4-FFF2-40B4-BE49-F238E27FC236}">
                <a16:creationId xmlns:a16="http://schemas.microsoft.com/office/drawing/2014/main" id="{8C08261E-0D38-7F68-D848-2E58C0BA2ABC}"/>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80157" y="1805763"/>
            <a:ext cx="576645" cy="129808"/>
          </a:xfrm>
          <a:prstGeom prst="rect">
            <a:avLst/>
          </a:prstGeom>
        </p:spPr>
      </p:pic>
      <p:pic>
        <p:nvPicPr>
          <p:cNvPr id="33" name="Picture 32" descr="\documentclass{article}&#10;\usepackage{amsmath}&#10;\usepackage{mathpazo}&#10;\pagestyle{empty}&#10;\begin{document}&#10;&#10;&#10;$$&#10;\int_{C} \vec{\nabla} g \cdot d \vec{r}&#10;$$&#10;&#10;\end{document}" title="IguanaTex Bitmap Display">
            <a:extLst>
              <a:ext uri="{FF2B5EF4-FFF2-40B4-BE49-F238E27FC236}">
                <a16:creationId xmlns:a16="http://schemas.microsoft.com/office/drawing/2014/main" id="{34308303-706A-DA16-7598-F373606D11C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7423" y="2014354"/>
            <a:ext cx="413395" cy="195247"/>
          </a:xfrm>
          <a:prstGeom prst="rect">
            <a:avLst/>
          </a:prstGeom>
        </p:spPr>
      </p:pic>
      <p:pic>
        <p:nvPicPr>
          <p:cNvPr id="19" name="Picture 18">
            <a:extLst>
              <a:ext uri="{FF2B5EF4-FFF2-40B4-BE49-F238E27FC236}">
                <a16:creationId xmlns:a16="http://schemas.microsoft.com/office/drawing/2014/main" id="{9E17ADD3-FA59-4889-9663-E8AC6EBB8B91}"/>
              </a:ext>
            </a:extLst>
          </p:cNvPr>
          <p:cNvPicPr>
            <a:picLocks noChangeAspect="1"/>
          </p:cNvPicPr>
          <p:nvPr/>
        </p:nvPicPr>
        <p:blipFill>
          <a:blip r:embed="rId16"/>
          <a:stretch>
            <a:fillRect/>
          </a:stretch>
        </p:blipFill>
        <p:spPr>
          <a:xfrm>
            <a:off x="1061394" y="587505"/>
            <a:ext cx="2485227" cy="2078218"/>
          </a:xfrm>
          <a:prstGeom prst="rect">
            <a:avLst/>
          </a:prstGeom>
        </p:spPr>
      </p:pic>
      <p:pic>
        <p:nvPicPr>
          <p:cNvPr id="20" name="Picture 19" descr="\documentclass{article}&#10;\usepackage{amsmath}&#10;\pagestyle{empty}&#10;\begin{document}&#10;&#10;Let $g(x, y, z)= x^2 \ln y+y z^2 $, and let $C$ be the curve shown in the image.&#10;&#10;&#10;\end{document}" title="IguanaTex Bitmap Display">
            <a:extLst>
              <a:ext uri="{FF2B5EF4-FFF2-40B4-BE49-F238E27FC236}">
                <a16:creationId xmlns:a16="http://schemas.microsoft.com/office/drawing/2014/main" id="{17BD7B7F-6E57-90DE-494A-DFE010E90E4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90294" y="448899"/>
            <a:ext cx="4027428" cy="136381"/>
          </a:xfrm>
          <a:prstGeom prst="rect">
            <a:avLst/>
          </a:prstGeom>
        </p:spPr>
      </p:pic>
      <p:pic>
        <p:nvPicPr>
          <p:cNvPr id="21" name="Picture 20" descr="\documentclass{article}&#10;\usepackage{amsmath}&#10;\pagestyle{empty}&#10;\begin{document}&#10;&#10;&#10;Calculate $\int_C \nabla \mathrm{g} \cdot \mathrm{dr}$.&#10;&#10;\end{document}" title="IguanaTex Bitmap Display">
            <a:extLst>
              <a:ext uri="{FF2B5EF4-FFF2-40B4-BE49-F238E27FC236}">
                <a16:creationId xmlns:a16="http://schemas.microsoft.com/office/drawing/2014/main" id="{FB25D5CE-2DB4-A421-D222-52202F149A0B}"/>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748579" y="2530438"/>
            <a:ext cx="1126857" cy="148571"/>
          </a:xfrm>
          <a:prstGeom prst="rect">
            <a:avLst/>
          </a:prstGeom>
        </p:spPr>
      </p:pic>
      <p:sp>
        <p:nvSpPr>
          <p:cNvPr id="23" name="TextBox 22">
            <a:extLst>
              <a:ext uri="{FF2B5EF4-FFF2-40B4-BE49-F238E27FC236}">
                <a16:creationId xmlns:a16="http://schemas.microsoft.com/office/drawing/2014/main" id="{C9246FBC-6894-4778-BE1F-A73EF0F37EB1}"/>
              </a:ext>
            </a:extLst>
          </p:cNvPr>
          <p:cNvSpPr txBox="1"/>
          <p:nvPr/>
        </p:nvSpPr>
        <p:spPr>
          <a:xfrm>
            <a:off x="1695450" y="2665723"/>
            <a:ext cx="2045512" cy="64633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b="1" dirty="0">
                <a:solidFill>
                  <a:srgbClr val="FF0000"/>
                </a:solidFill>
                <a:latin typeface="Cambria" panose="02040503050406030204" pitchFamily="18" charset="0"/>
                <a:ea typeface="Cambria" panose="02040503050406030204" pitchFamily="18" charset="0"/>
                <a:cs typeface="Tahoma" panose="020B0604030504040204" pitchFamily="34" charset="0"/>
              </a:rPr>
              <a:t>0</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3</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4</a:t>
            </a:r>
          </a:p>
        </p:txBody>
      </p:sp>
      <p:pic>
        <p:nvPicPr>
          <p:cNvPr id="26" name="Picture 25" descr="\documentclass{article}&#10;\usepackage{amsmath}&#10;\pagestyle{empty}&#10;\begin{document}&#10;&#10;&#10;$$&#10;\overrightarrow{\mathbf{g}}(x, y, z)=\left\langle 2 x \ln y, \frac{x^2}{y}+z^2, 2 y z\right\rangle&#10;$$&#10;&#10;\end{document}" title="IguanaTex Bitmap Display">
            <a:extLst>
              <a:ext uri="{FF2B5EF4-FFF2-40B4-BE49-F238E27FC236}">
                <a16:creationId xmlns:a16="http://schemas.microsoft.com/office/drawing/2014/main" id="{4BBEDC59-6BB9-3DD3-6C4D-48FCEE58BF3C}"/>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83680" y="1294272"/>
            <a:ext cx="1435573" cy="226845"/>
          </a:xfrm>
          <a:prstGeom prst="rect">
            <a:avLst/>
          </a:prstGeom>
        </p:spPr>
      </p:pic>
      <p:pic>
        <p:nvPicPr>
          <p:cNvPr id="38" name="Picture 37" descr="\documentclass{article}&#10;\usepackage{amsmath}&#10;\usepackage{mathpazo}&#10;\pagestyle{empty}&#10;\begin{document}&#10;&#10;&#10;$$&#10;=1-1 = 0&#10;$$&#10;&#10;\end{document}" title="IguanaTex Bitmap Display">
            <a:extLst>
              <a:ext uri="{FF2B5EF4-FFF2-40B4-BE49-F238E27FC236}">
                <a16:creationId xmlns:a16="http://schemas.microsoft.com/office/drawing/2014/main" id="{1455FF49-ABA6-7904-F1B6-9E287F9199E8}"/>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231165" y="2542827"/>
            <a:ext cx="442654" cy="61306"/>
          </a:xfrm>
          <a:prstGeom prst="rect">
            <a:avLst/>
          </a:prstGeom>
        </p:spPr>
      </p:pic>
    </p:spTree>
    <p:extLst>
      <p:ext uri="{BB962C8B-B14F-4D97-AF65-F5344CB8AC3E}">
        <p14:creationId xmlns:p14="http://schemas.microsoft.com/office/powerpoint/2010/main" val="3577219600"/>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accent4">
              <a:lumMod val="7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accent4">
                <a:lumMod val="75000"/>
              </a:schemeClr>
            </a:solidFill>
          </p:spPr>
          <p:txBody>
            <a:bodyPr wrap="square" lIns="0" tIns="0" rIns="0" bIns="0" rtlCol="0"/>
            <a:lstStyle/>
            <a:p>
              <a:endParaRPr dirty="0"/>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chemeClr val="bg1"/>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chemeClr val="bg1"/>
              </a:solidFill>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a:t>
            </a:fld>
            <a:r>
              <a:rPr spc="-55" dirty="0"/>
              <a:t> </a:t>
            </a:r>
            <a:r>
              <a:rPr spc="35" dirty="0"/>
              <a:t>/</a:t>
            </a:r>
            <a:r>
              <a:rPr spc="-15" dirty="0"/>
              <a:t> </a:t>
            </a:r>
            <a:r>
              <a:rPr lang="en-US" spc="-55" dirty="0"/>
              <a:t>11</a:t>
            </a:r>
            <a:endParaRPr spc="-55"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Learning Objectives</a:t>
            </a:r>
          </a:p>
        </p:txBody>
      </p:sp>
      <p:sp>
        <p:nvSpPr>
          <p:cNvPr id="2" name="TextBox 1">
            <a:extLst>
              <a:ext uri="{FF2B5EF4-FFF2-40B4-BE49-F238E27FC236}">
                <a16:creationId xmlns:a16="http://schemas.microsoft.com/office/drawing/2014/main" id="{736A4C02-7761-4E8D-A8A6-5FF864C40862}"/>
              </a:ext>
            </a:extLst>
          </p:cNvPr>
          <p:cNvSpPr txBox="1"/>
          <p:nvPr/>
        </p:nvSpPr>
        <p:spPr>
          <a:xfrm>
            <a:off x="170408" y="329305"/>
            <a:ext cx="4267200" cy="1769715"/>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By the end of this lesson, learners should be able to:</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16" name="object 8">
            <a:extLst>
              <a:ext uri="{FF2B5EF4-FFF2-40B4-BE49-F238E27FC236}">
                <a16:creationId xmlns:a16="http://schemas.microsoft.com/office/drawing/2014/main" id="{CADCF94A-173E-49EB-BD49-0FAABA7CD99A}"/>
              </a:ext>
            </a:extLst>
          </p:cNvPr>
          <p:cNvSpPr/>
          <p:nvPr/>
        </p:nvSpPr>
        <p:spPr>
          <a:xfrm>
            <a:off x="4238899" y="29792"/>
            <a:ext cx="301711" cy="301711"/>
          </a:xfrm>
          <a:prstGeom prst="rect">
            <a:avLst/>
          </a:prstGeom>
          <a: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a:blipFill>
        </p:spPr>
        <p:txBody>
          <a:bodyPr wrap="square" lIns="0" tIns="0" rIns="0" bIns="0" rtlCol="0"/>
          <a:lstStyle/>
          <a:p>
            <a:endParaRPr dirty="0"/>
          </a:p>
        </p:txBody>
      </p:sp>
      <p:pic>
        <p:nvPicPr>
          <p:cNvPr id="2050" name="Picture 2" descr="Writing Measurable Learning Objectives - Teach Online">
            <a:extLst>
              <a:ext uri="{FF2B5EF4-FFF2-40B4-BE49-F238E27FC236}">
                <a16:creationId xmlns:a16="http://schemas.microsoft.com/office/drawing/2014/main" id="{8984DB4B-973B-42B8-9334-9EAA0334FF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4685" y="1723211"/>
            <a:ext cx="2201163" cy="1701005"/>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13">
            <a:extLst>
              <a:ext uri="{FF2B5EF4-FFF2-40B4-BE49-F238E27FC236}">
                <a16:creationId xmlns:a16="http://schemas.microsoft.com/office/drawing/2014/main" id="{B209A9A7-5722-E535-B035-943A785C1A53}"/>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8, 2021</a:t>
            </a:r>
            <a:endParaRPr spc="-55" dirty="0"/>
          </a:p>
        </p:txBody>
      </p:sp>
    </p:spTree>
    <p:extLst>
      <p:ext uri="{BB962C8B-B14F-4D97-AF65-F5344CB8AC3E}">
        <p14:creationId xmlns:p14="http://schemas.microsoft.com/office/powerpoint/2010/main" val="26886634"/>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Cylinder</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20</a:t>
            </a:fld>
            <a:r>
              <a:rPr spc="-55" dirty="0"/>
              <a:t> </a:t>
            </a:r>
            <a:r>
              <a:rPr spc="35" dirty="0"/>
              <a:t>/</a:t>
            </a:r>
            <a:endParaRPr spc="-55" dirty="0"/>
          </a:p>
        </p:txBody>
      </p:sp>
      <p:pic>
        <p:nvPicPr>
          <p:cNvPr id="17" name="Picture 16">
            <a:extLst>
              <a:ext uri="{FF2B5EF4-FFF2-40B4-BE49-F238E27FC236}">
                <a16:creationId xmlns:a16="http://schemas.microsoft.com/office/drawing/2014/main" id="{A1D3CA6D-A2B2-4BA5-AEC9-110E24EA725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811152" y="635601"/>
            <a:ext cx="2521600" cy="960000"/>
          </a:xfrm>
          <a:prstGeom prst="rect">
            <a:avLst/>
          </a:prstGeom>
        </p:spPr>
      </p:pic>
      <p:pic>
        <p:nvPicPr>
          <p:cNvPr id="19" name="Picture 18">
            <a:extLst>
              <a:ext uri="{FF2B5EF4-FFF2-40B4-BE49-F238E27FC236}">
                <a16:creationId xmlns:a16="http://schemas.microsoft.com/office/drawing/2014/main" id="{A2C10F5C-4394-44C8-868F-36B85A019D64}"/>
              </a:ext>
            </a:extLst>
          </p:cNvPr>
          <p:cNvPicPr>
            <a:picLocks noChangeAspect="1"/>
          </p:cNvPicPr>
          <p:nvPr/>
        </p:nvPicPr>
        <p:blipFill>
          <a:blip r:embed="rId6"/>
          <a:stretch>
            <a:fillRect/>
          </a:stretch>
        </p:blipFill>
        <p:spPr>
          <a:xfrm>
            <a:off x="2158875" y="1595601"/>
            <a:ext cx="1826153" cy="1489017"/>
          </a:xfrm>
          <a:prstGeom prst="rect">
            <a:avLst/>
          </a:prstGeom>
        </p:spPr>
      </p:pic>
      <p:pic>
        <p:nvPicPr>
          <p:cNvPr id="8194" name="Picture 2" descr="This graph has a standard 3D coordinate system.  The positive z-axis is straight up, the positive x-axis moves off to the left and slightly downward and positive y-axis move off the right and slightly downward.  This is the graph of a cone centered on the z-axis.">
            <a:extLst>
              <a:ext uri="{FF2B5EF4-FFF2-40B4-BE49-F238E27FC236}">
                <a16:creationId xmlns:a16="http://schemas.microsoft.com/office/drawing/2014/main" id="{F88D36B3-9E70-49FA-A8E3-2BB6B5FB77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427" y="765969"/>
            <a:ext cx="1398233" cy="192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357655"/>
      </p:ext>
    </p:extLst>
  </p:cSld>
  <p:clrMapOvr>
    <a:masterClrMapping/>
  </p:clrMapOvr>
  <p:transition>
    <p:cut/>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Overview</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200</a:t>
            </a:fld>
            <a:r>
              <a:rPr spc="-55" dirty="0"/>
              <a:t> </a:t>
            </a:r>
            <a:r>
              <a:rPr spc="35" dirty="0"/>
              <a:t>/</a:t>
            </a:r>
            <a:r>
              <a:rPr spc="-15" dirty="0"/>
              <a:t> </a:t>
            </a:r>
            <a:r>
              <a:rPr lang="en-US" spc="-55" dirty="0"/>
              <a:t>11</a:t>
            </a:r>
            <a:endParaRPr spc="-55" dirty="0"/>
          </a:p>
        </p:txBody>
      </p:sp>
      <p:sp>
        <p:nvSpPr>
          <p:cNvPr id="23" name="TextBox 22">
            <a:extLst>
              <a:ext uri="{FF2B5EF4-FFF2-40B4-BE49-F238E27FC236}">
                <a16:creationId xmlns:a16="http://schemas.microsoft.com/office/drawing/2014/main" id="{0C58DB9E-B2B2-4842-906E-E2A4C4DABB39}"/>
              </a:ext>
            </a:extLst>
          </p:cNvPr>
          <p:cNvSpPr txBox="1"/>
          <p:nvPr/>
        </p:nvSpPr>
        <p:spPr>
          <a:xfrm>
            <a:off x="0" y="366015"/>
            <a:ext cx="4512704" cy="3311676"/>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Curves vs. Surfaces:</a:t>
            </a:r>
          </a:p>
          <a:p>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lvl="1"/>
            <a:endParaRPr lang="en-US" sz="90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Two </a:t>
            </a:r>
            <a:r>
              <a:rPr lang="en-US" sz="900" b="1" u="sng" dirty="0">
                <a:latin typeface="Tahoma" panose="020B0604030504040204" pitchFamily="34" charset="0"/>
                <a:ea typeface="Tahoma" panose="020B0604030504040204" pitchFamily="34" charset="0"/>
                <a:cs typeface="Tahoma" panose="020B0604030504040204" pitchFamily="34" charset="0"/>
              </a:rPr>
              <a:t>C</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ategories of</a:t>
            </a:r>
            <a:r>
              <a:rPr lang="en-US" sz="900" b="1" u="sng" dirty="0">
                <a:latin typeface="Tahoma" panose="020B0604030504040204" pitchFamily="34" charset="0"/>
                <a:ea typeface="Tahoma" panose="020B0604030504040204" pitchFamily="34" charset="0"/>
                <a:cs typeface="Tahoma" panose="020B0604030504040204" pitchFamily="34" charset="0"/>
              </a:rPr>
              <a:t> Surface Integrals:</a:t>
            </a:r>
          </a:p>
          <a:p>
            <a:pPr marL="742950" lvl="1" indent="-285750">
              <a:buFont typeface="+mj-lt"/>
              <a:buAutoNum type="arabicPeriod"/>
            </a:pPr>
            <a:r>
              <a:rPr lang="en-US" sz="770" dirty="0">
                <a:latin typeface="Tahoma" panose="020B0604030504040204" pitchFamily="34" charset="0"/>
                <a:ea typeface="Tahoma" panose="020B0604030504040204" pitchFamily="34" charset="0"/>
                <a:cs typeface="Tahoma" panose="020B0604030504040204" pitchFamily="34" charset="0"/>
              </a:rPr>
              <a:t>Scalar Surface Integrals (not over vector fields)</a:t>
            </a:r>
          </a:p>
          <a:p>
            <a:pPr marL="1085850" lvl="2" indent="-171450">
              <a:buFont typeface="Wingdings" panose="05000000000000000000" pitchFamily="2" charset="2"/>
              <a:buChar char="Ø"/>
            </a:pPr>
            <a:r>
              <a:rPr lang="en-US" sz="770" dirty="0">
                <a:latin typeface="Tahoma" panose="020B0604030504040204" pitchFamily="34" charset="0"/>
                <a:ea typeface="Tahoma" panose="020B0604030504040204" pitchFamily="34" charset="0"/>
                <a:cs typeface="Tahoma" panose="020B0604030504040204" pitchFamily="34" charset="0"/>
              </a:rPr>
              <a:t>    Used to calculate surface area, total charge, or gravitational potential   </a:t>
            </a:r>
          </a:p>
          <a:p>
            <a:pPr marL="742950" lvl="1" indent="-285750">
              <a:buFont typeface="+mj-lt"/>
              <a:buAutoNum type="arabicPeriod"/>
            </a:pPr>
            <a:r>
              <a:rPr lang="en-US" sz="770" dirty="0">
                <a:latin typeface="Tahoma" panose="020B0604030504040204" pitchFamily="34" charset="0"/>
                <a:ea typeface="Tahoma" panose="020B0604030504040204" pitchFamily="34" charset="0"/>
                <a:cs typeface="Tahoma" panose="020B0604030504040204" pitchFamily="34" charset="0"/>
              </a:rPr>
              <a:t>Surface Integrals over vector fields</a:t>
            </a:r>
          </a:p>
          <a:p>
            <a:pPr marL="1200150" lvl="2" indent="-285750">
              <a:buFont typeface="Wingdings" panose="05000000000000000000" pitchFamily="2" charset="2"/>
              <a:buChar char="Ø"/>
            </a:pP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Used to calculate flux (transport, heat, electric, or magnetic flux)</a:t>
            </a:r>
          </a:p>
          <a:p>
            <a:pPr lvl="2"/>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lvl="2"/>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7" name="Table 17">
            <a:extLst>
              <a:ext uri="{FF2B5EF4-FFF2-40B4-BE49-F238E27FC236}">
                <a16:creationId xmlns:a16="http://schemas.microsoft.com/office/drawing/2014/main" id="{4D5A6C95-94DA-4C23-90F9-E2B8200DC478}"/>
              </a:ext>
            </a:extLst>
          </p:cNvPr>
          <p:cNvGraphicFramePr>
            <a:graphicFrameLocks noGrp="1"/>
          </p:cNvGraphicFramePr>
          <p:nvPr/>
        </p:nvGraphicFramePr>
        <p:xfrm>
          <a:off x="729798" y="577413"/>
          <a:ext cx="3323578" cy="1949716"/>
        </p:xfrm>
        <a:graphic>
          <a:graphicData uri="http://schemas.openxmlformats.org/drawingml/2006/table">
            <a:tbl>
              <a:tblPr firstRow="1" bandRow="1">
                <a:effectLst>
                  <a:innerShdw blurRad="63500" dist="50800" dir="2700000">
                    <a:prstClr val="black">
                      <a:alpha val="50000"/>
                    </a:prstClr>
                  </a:innerShdw>
                </a:effectLst>
                <a:tableStyleId>{72833802-FEF1-4C79-8D5D-14CF1EAF98D9}</a:tableStyleId>
              </a:tblPr>
              <a:tblGrid>
                <a:gridCol w="1661789">
                  <a:extLst>
                    <a:ext uri="{9D8B030D-6E8A-4147-A177-3AD203B41FA5}">
                      <a16:colId xmlns:a16="http://schemas.microsoft.com/office/drawing/2014/main" val="2376028771"/>
                    </a:ext>
                  </a:extLst>
                </a:gridCol>
                <a:gridCol w="1661789">
                  <a:extLst>
                    <a:ext uri="{9D8B030D-6E8A-4147-A177-3AD203B41FA5}">
                      <a16:colId xmlns:a16="http://schemas.microsoft.com/office/drawing/2014/main" val="2059682542"/>
                    </a:ext>
                  </a:extLst>
                </a:gridCol>
              </a:tblGrid>
              <a:tr h="334276">
                <a:tc>
                  <a:txBody>
                    <a:bodyPr/>
                    <a:lstStyle/>
                    <a:p>
                      <a:pPr algn="ctr"/>
                      <a:r>
                        <a:rPr lang="en-US" dirty="0"/>
                        <a:t>Curves</a:t>
                      </a:r>
                    </a:p>
                  </a:txBody>
                  <a:tcPr>
                    <a:cell3D prstMaterial="dkEdge">
                      <a:bevel prst="relaxedInset"/>
                      <a:lightRig rig="flood" dir="t"/>
                    </a:cell3D>
                  </a:tcPr>
                </a:tc>
                <a:tc>
                  <a:txBody>
                    <a:bodyPr/>
                    <a:lstStyle/>
                    <a:p>
                      <a:pPr algn="ctr"/>
                      <a:r>
                        <a:rPr lang="en-US" dirty="0"/>
                        <a:t>Surfaces</a:t>
                      </a:r>
                    </a:p>
                  </a:txBody>
                  <a:tcPr>
                    <a:cell3D prstMaterial="dkEdge">
                      <a:bevel prst="relaxedInset"/>
                      <a:lightRig rig="flood" dir="t"/>
                    </a:cell3D>
                  </a:tcPr>
                </a:tc>
                <a:extLst>
                  <a:ext uri="{0D108BD9-81ED-4DB2-BD59-A6C34878D82A}">
                    <a16:rowId xmlns:a16="http://schemas.microsoft.com/office/drawing/2014/main" val="797842627"/>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Arc length</a:t>
                      </a:r>
                    </a:p>
                    <a:p>
                      <a:pPr algn="ctr"/>
                      <a:endPar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Surface area</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3288195821"/>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Line Integrals</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(scalar vs. vector)</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Surface Integrals</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(scalar vs. vector)</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1167103486"/>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One-Parameter</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Description</a:t>
                      </a:r>
                    </a:p>
                    <a:p>
                      <a:pPr algn="ct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Two-Parameter</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Description</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2776095619"/>
                  </a:ext>
                </a:extLst>
              </a:tr>
              <a:tr h="334276">
                <a:tc>
                  <a:txBody>
                    <a:bodyPr/>
                    <a:lstStyle/>
                    <a:p>
                      <a:pPr algn="ctr"/>
                      <a:endParaRPr lang="en-US" sz="10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endParaRPr lang="en-US" sz="10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1872938033"/>
                  </a:ext>
                </a:extLst>
              </a:tr>
            </a:tbl>
          </a:graphicData>
        </a:graphic>
      </p:graphicFrame>
      <p:pic>
        <p:nvPicPr>
          <p:cNvPr id="20" name="Picture 19">
            <a:extLst>
              <a:ext uri="{FF2B5EF4-FFF2-40B4-BE49-F238E27FC236}">
                <a16:creationId xmlns:a16="http://schemas.microsoft.com/office/drawing/2014/main" id="{D688F9F2-36BA-4606-8CD3-1E9E86FD2AC8}"/>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02684" y="2245810"/>
            <a:ext cx="1303162" cy="234667"/>
          </a:xfrm>
          <a:prstGeom prst="rect">
            <a:avLst/>
          </a:prstGeom>
        </p:spPr>
      </p:pic>
      <p:pic>
        <p:nvPicPr>
          <p:cNvPr id="22" name="Picture 21">
            <a:extLst>
              <a:ext uri="{FF2B5EF4-FFF2-40B4-BE49-F238E27FC236}">
                <a16:creationId xmlns:a16="http://schemas.microsoft.com/office/drawing/2014/main" id="{69F39163-0749-450F-873F-07A5E44DD71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649546" y="2272020"/>
            <a:ext cx="1134324" cy="208457"/>
          </a:xfrm>
          <a:prstGeom prst="rect">
            <a:avLst/>
          </a:prstGeom>
        </p:spPr>
      </p:pic>
      <p:pic>
        <p:nvPicPr>
          <p:cNvPr id="27" name="Picture 26">
            <a:extLst>
              <a:ext uri="{FF2B5EF4-FFF2-40B4-BE49-F238E27FC236}">
                <a16:creationId xmlns:a16="http://schemas.microsoft.com/office/drawing/2014/main" id="{792334E3-98AF-4931-8FFD-CA3D35C6C6A3}"/>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1160" y="2044490"/>
            <a:ext cx="986210" cy="107276"/>
          </a:xfrm>
          <a:prstGeom prst="rect">
            <a:avLst/>
          </a:prstGeom>
        </p:spPr>
      </p:pic>
      <p:pic>
        <p:nvPicPr>
          <p:cNvPr id="29" name="Picture 28">
            <a:extLst>
              <a:ext uri="{FF2B5EF4-FFF2-40B4-BE49-F238E27FC236}">
                <a16:creationId xmlns:a16="http://schemas.microsoft.com/office/drawing/2014/main" id="{19AC45B8-DACC-47AB-ADAA-111935EF25AA}"/>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180322" y="1130080"/>
            <a:ext cx="747886" cy="234057"/>
          </a:xfrm>
          <a:prstGeom prst="rect">
            <a:avLst/>
          </a:prstGeom>
        </p:spPr>
      </p:pic>
      <p:pic>
        <p:nvPicPr>
          <p:cNvPr id="31" name="Picture 30">
            <a:extLst>
              <a:ext uri="{FF2B5EF4-FFF2-40B4-BE49-F238E27FC236}">
                <a16:creationId xmlns:a16="http://schemas.microsoft.com/office/drawing/2014/main" id="{A268D98D-5AA3-469C-BBAB-4B62860E5BF4}"/>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531604" y="1143793"/>
            <a:ext cx="1370210" cy="206629"/>
          </a:xfrm>
          <a:prstGeom prst="rect">
            <a:avLst/>
          </a:prstGeom>
        </p:spPr>
      </p:pic>
      <p:pic>
        <p:nvPicPr>
          <p:cNvPr id="33" name="Picture 32">
            <a:extLst>
              <a:ext uri="{FF2B5EF4-FFF2-40B4-BE49-F238E27FC236}">
                <a16:creationId xmlns:a16="http://schemas.microsoft.com/office/drawing/2014/main" id="{6C06B4C3-DC39-40FF-B64A-A6183C92EA43}"/>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488023" y="2044490"/>
            <a:ext cx="1457371" cy="107276"/>
          </a:xfrm>
          <a:prstGeom prst="rect">
            <a:avLst/>
          </a:prstGeom>
        </p:spPr>
      </p:pic>
      <p:sp>
        <p:nvSpPr>
          <p:cNvPr id="34" name="TextBox 33">
            <a:extLst>
              <a:ext uri="{FF2B5EF4-FFF2-40B4-BE49-F238E27FC236}">
                <a16:creationId xmlns:a16="http://schemas.microsoft.com/office/drawing/2014/main" id="{38F85CFE-49FA-498C-BD98-4B268A487C78}"/>
              </a:ext>
            </a:extLst>
          </p:cNvPr>
          <p:cNvSpPr txBox="1"/>
          <p:nvPr/>
        </p:nvSpPr>
        <p:spPr>
          <a:xfrm>
            <a:off x="10402" y="3194835"/>
            <a:ext cx="2639143" cy="169277"/>
          </a:xfrm>
          <a:prstGeom prst="rect">
            <a:avLst/>
          </a:prstGeom>
          <a:noFill/>
        </p:spPr>
        <p:txBody>
          <a:bodyPr wrap="square" rtlCol="0">
            <a:spAutoFit/>
          </a:bodyPr>
          <a:lstStyle/>
          <a:p>
            <a:r>
              <a:rPr lang="en-US" sz="500" b="1" dirty="0">
                <a:latin typeface="Tahoma" panose="020B0604030504040204" pitchFamily="34" charset="0"/>
                <a:ea typeface="Tahoma" panose="020B0604030504040204" pitchFamily="34" charset="0"/>
                <a:cs typeface="Tahoma" panose="020B0604030504040204" pitchFamily="34" charset="0"/>
              </a:rPr>
              <a:t>Note: r(</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 G(</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where G(</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is the book’s notation</a:t>
            </a:r>
          </a:p>
        </p:txBody>
      </p:sp>
      <p:pic>
        <p:nvPicPr>
          <p:cNvPr id="1028" name="Picture 4" descr="Level surfaces">
            <a:extLst>
              <a:ext uri="{FF2B5EF4-FFF2-40B4-BE49-F238E27FC236}">
                <a16:creationId xmlns:a16="http://schemas.microsoft.com/office/drawing/2014/main" id="{31EEF65B-55BF-4575-93C9-ACCA0E66449A}"/>
              </a:ext>
            </a:extLst>
          </p:cNvPr>
          <p:cNvPicPr>
            <a:picLocks noChangeAspect="1" noChangeArrowheads="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7931" y="612723"/>
            <a:ext cx="204679" cy="274079"/>
          </a:xfrm>
          <a:prstGeom prst="rect">
            <a:avLst/>
          </a:prstGeom>
          <a:noFill/>
          <a:ln w="12700">
            <a:solidFill>
              <a:srgbClr val="C05755"/>
            </a:solidFill>
          </a:ln>
          <a:extLst>
            <a:ext uri="{909E8E84-426E-40DD-AFC4-6F175D3DCCD1}">
              <a14:hiddenFill xmlns:a14="http://schemas.microsoft.com/office/drawing/2010/main">
                <a:solidFill>
                  <a:srgbClr val="FFFFFF"/>
                </a:solidFill>
              </a14:hiddenFill>
            </a:ext>
          </a:extLst>
        </p:spPr>
      </p:pic>
      <p:pic>
        <p:nvPicPr>
          <p:cNvPr id="1032" name="Picture 8" descr="Line and surface integrals: Solutions">
            <a:extLst>
              <a:ext uri="{FF2B5EF4-FFF2-40B4-BE49-F238E27FC236}">
                <a16:creationId xmlns:a16="http://schemas.microsoft.com/office/drawing/2014/main" id="{0A55A5F7-3F7F-47D8-80AF-CCC4D784CA6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1096" y="612723"/>
            <a:ext cx="204679" cy="276586"/>
          </a:xfrm>
          <a:prstGeom prst="rect">
            <a:avLst/>
          </a:prstGeom>
          <a:noFill/>
          <a:ln w="12700">
            <a:solidFill>
              <a:srgbClr val="BE53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576596"/>
      </p:ext>
    </p:extLst>
  </p:cSld>
  <p:clrMapOvr>
    <a:masterClrMapping/>
  </p:clrMapOvr>
  <p:transition>
    <p:cut/>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Parametric Surfaces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201</a:t>
            </a:fld>
            <a:r>
              <a:rPr spc="-55" dirty="0"/>
              <a:t> </a:t>
            </a:r>
            <a:r>
              <a:rPr spc="35" dirty="0"/>
              <a:t>/</a:t>
            </a:r>
            <a:r>
              <a:rPr spc="-15" dirty="0"/>
              <a:t> </a:t>
            </a:r>
            <a:r>
              <a:rPr lang="en-US" spc="-55" dirty="0"/>
              <a:t>11</a:t>
            </a:r>
            <a:endParaRPr spc="-55" dirty="0"/>
          </a:p>
        </p:txBody>
      </p:sp>
      <p:sp>
        <p:nvSpPr>
          <p:cNvPr id="15" name="TextBox 14">
            <a:extLst>
              <a:ext uri="{FF2B5EF4-FFF2-40B4-BE49-F238E27FC236}">
                <a16:creationId xmlns:a16="http://schemas.microsoft.com/office/drawing/2014/main" id="{30EF5705-78B6-48A5-98F3-49004FAF72AB}"/>
              </a:ext>
            </a:extLst>
          </p:cNvPr>
          <p:cNvSpPr txBox="1"/>
          <p:nvPr/>
        </p:nvSpPr>
        <p:spPr>
          <a:xfrm>
            <a:off x="2046555" y="378408"/>
            <a:ext cx="2716992" cy="1631216"/>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Transforms x, y, and z components into a vector function in terms of u and v (two parameters)</a:t>
            </a:r>
          </a:p>
          <a:p>
            <a:pPr marL="171450" indent="-171450">
              <a:buFont typeface="Arial" panose="020B0604020202020204" pitchFamily="34" charset="0"/>
              <a:buChar char="•"/>
            </a:pPr>
            <a:r>
              <a:rPr lang="en-US" sz="1000" i="0" u="none" strike="noStrike" baseline="0" dirty="0">
                <a:latin typeface="Tahoma" panose="020B0604030504040204" pitchFamily="34" charset="0"/>
                <a:ea typeface="Tahoma" panose="020B0604030504040204" pitchFamily="34" charset="0"/>
                <a:cs typeface="Tahoma" panose="020B0604030504040204" pitchFamily="34" charset="0"/>
              </a:rPr>
              <a:t>Parametrizing a surface amounts to finding a way to describe a location on the surface using a pair of numbers.</a:t>
            </a:r>
          </a:p>
          <a:p>
            <a:pPr marL="628650" lvl="1" indent="-171450">
              <a:buFont typeface="Arial" panose="020B0604020202020204" pitchFamily="34" charset="0"/>
              <a:buChar char="•"/>
            </a:pPr>
            <a:r>
              <a:rPr lang="en-US" sz="1000" i="0" u="none" strike="noStrike" baseline="0" dirty="0">
                <a:latin typeface="Tahoma" panose="020B0604030504040204" pitchFamily="34" charset="0"/>
                <a:ea typeface="Tahoma" panose="020B0604030504040204" pitchFamily="34" charset="0"/>
                <a:cs typeface="Tahoma" panose="020B0604030504040204" pitchFamily="34" charset="0"/>
              </a:rPr>
              <a:t>gives the position of a point on the surface as a vector function of two variables.</a:t>
            </a:r>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56A9CE14-CB8C-4AD5-9344-6B1CF0519E2E}"/>
              </a:ext>
            </a:extLst>
          </p:cNvPr>
          <p:cNvPicPr>
            <a:picLocks noChangeAspect="1"/>
          </p:cNvPicPr>
          <p:nvPr/>
        </p:nvPicPr>
        <p:blipFill>
          <a:blip r:embed="rId3"/>
          <a:stretch>
            <a:fillRect/>
          </a:stretch>
        </p:blipFill>
        <p:spPr>
          <a:xfrm>
            <a:off x="16155" y="417675"/>
            <a:ext cx="2030400" cy="924466"/>
          </a:xfrm>
          <a:prstGeom prst="rect">
            <a:avLst/>
          </a:prstGeom>
        </p:spPr>
      </p:pic>
      <p:pic>
        <p:nvPicPr>
          <p:cNvPr id="18" name="Picture 17">
            <a:extLst>
              <a:ext uri="{FF2B5EF4-FFF2-40B4-BE49-F238E27FC236}">
                <a16:creationId xmlns:a16="http://schemas.microsoft.com/office/drawing/2014/main" id="{777BE967-AB15-47D9-AF0D-DE3538A2440C}"/>
              </a:ext>
            </a:extLst>
          </p:cNvPr>
          <p:cNvPicPr>
            <a:picLocks noChangeAspect="1"/>
          </p:cNvPicPr>
          <p:nvPr/>
        </p:nvPicPr>
        <p:blipFill>
          <a:blip r:embed="rId4"/>
          <a:stretch>
            <a:fillRect/>
          </a:stretch>
        </p:blipFill>
        <p:spPr>
          <a:xfrm>
            <a:off x="11278" y="1423491"/>
            <a:ext cx="2154224" cy="896100"/>
          </a:xfrm>
          <a:prstGeom prst="rect">
            <a:avLst/>
          </a:prstGeom>
        </p:spPr>
      </p:pic>
      <p:pic>
        <p:nvPicPr>
          <p:cNvPr id="20" name="Picture 19">
            <a:extLst>
              <a:ext uri="{FF2B5EF4-FFF2-40B4-BE49-F238E27FC236}">
                <a16:creationId xmlns:a16="http://schemas.microsoft.com/office/drawing/2014/main" id="{B05EDE41-4BE1-4364-A1E5-F06DC3751E8F}"/>
              </a:ext>
            </a:extLst>
          </p:cNvPr>
          <p:cNvPicPr>
            <a:picLocks noChangeAspect="1"/>
          </p:cNvPicPr>
          <p:nvPr/>
        </p:nvPicPr>
        <p:blipFill>
          <a:blip r:embed="rId5"/>
          <a:stretch>
            <a:fillRect/>
          </a:stretch>
        </p:blipFill>
        <p:spPr>
          <a:xfrm>
            <a:off x="11278" y="2387172"/>
            <a:ext cx="2100987" cy="893006"/>
          </a:xfrm>
          <a:prstGeom prst="rect">
            <a:avLst/>
          </a:prstGeom>
        </p:spPr>
      </p:pic>
      <p:pic>
        <p:nvPicPr>
          <p:cNvPr id="22" name="Picture 21">
            <a:extLst>
              <a:ext uri="{FF2B5EF4-FFF2-40B4-BE49-F238E27FC236}">
                <a16:creationId xmlns:a16="http://schemas.microsoft.com/office/drawing/2014/main" id="{68D2C008-0FDA-4764-B9D9-4E78F349586C}"/>
              </a:ext>
            </a:extLst>
          </p:cNvPr>
          <p:cNvPicPr>
            <a:picLocks noChangeAspect="1"/>
          </p:cNvPicPr>
          <p:nvPr/>
        </p:nvPicPr>
        <p:blipFill>
          <a:blip r:embed="rId6"/>
          <a:stretch>
            <a:fillRect/>
          </a:stretch>
        </p:blipFill>
        <p:spPr>
          <a:xfrm>
            <a:off x="2288630" y="1806575"/>
            <a:ext cx="854620" cy="1473603"/>
          </a:xfrm>
          <a:prstGeom prst="rect">
            <a:avLst/>
          </a:prstGeom>
        </p:spPr>
      </p:pic>
      <p:pic>
        <p:nvPicPr>
          <p:cNvPr id="24" name="Picture 23">
            <a:extLst>
              <a:ext uri="{FF2B5EF4-FFF2-40B4-BE49-F238E27FC236}">
                <a16:creationId xmlns:a16="http://schemas.microsoft.com/office/drawing/2014/main" id="{F553BBA3-9779-4D88-95B8-8D23CFE8B22A}"/>
              </a:ext>
            </a:extLst>
          </p:cNvPr>
          <p:cNvPicPr>
            <a:picLocks noChangeAspect="1"/>
          </p:cNvPicPr>
          <p:nvPr/>
        </p:nvPicPr>
        <p:blipFill>
          <a:blip r:embed="rId7"/>
          <a:stretch>
            <a:fillRect/>
          </a:stretch>
        </p:blipFill>
        <p:spPr>
          <a:xfrm>
            <a:off x="3400228" y="2051937"/>
            <a:ext cx="1106341" cy="1053023"/>
          </a:xfrm>
          <a:prstGeom prst="rect">
            <a:avLst/>
          </a:prstGeom>
        </p:spPr>
      </p:pic>
    </p:spTree>
    <p:extLst>
      <p:ext uri="{BB962C8B-B14F-4D97-AF65-F5344CB8AC3E}">
        <p14:creationId xmlns:p14="http://schemas.microsoft.com/office/powerpoint/2010/main" val="263374486"/>
      </p:ext>
    </p:extLst>
  </p:cSld>
  <p:clrMapOvr>
    <a:masterClrMapping/>
  </p:clrMapOvr>
  <p:transition>
    <p:cut/>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Area</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202</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EF5705-78B6-48A5-98F3-49004FAF72AB}"/>
                  </a:ext>
                </a:extLst>
              </p:cNvPr>
              <p:cNvSpPr txBox="1"/>
              <p:nvPr/>
            </p:nvSpPr>
            <p:spPr>
              <a:xfrm>
                <a:off x="1893108" y="389524"/>
                <a:ext cx="2716992" cy="2704908"/>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Utilizes concept of a tangent plane (Chapter 15.4)</a:t>
                </a:r>
              </a:p>
              <a:p>
                <a:pPr marL="171450" indent="-171450">
                  <a:buFont typeface="Arial" panose="020B0604020202020204" pitchFamily="34" charset="0"/>
                  <a:buChar char="•"/>
                </a:pPr>
                <a14:m>
                  <m:oMath xmlns:m="http://schemas.openxmlformats.org/officeDocument/2006/math">
                    <m:sSub>
                      <m:sSubPr>
                        <m:ctrlPr>
                          <a:rPr lang="en-US" sz="1000" b="1" i="1" smtClean="0">
                            <a:latin typeface="Cambria Math" panose="02040503050406030204" pitchFamily="18" charset="0"/>
                            <a:ea typeface="Tahoma" panose="020B0604030504040204" pitchFamily="34" charset="0"/>
                            <a:cs typeface="Tahoma" panose="020B0604030504040204" pitchFamily="34" charset="0"/>
                          </a:rPr>
                        </m:ctrlPr>
                      </m:sSubPr>
                      <m:e>
                        <m:r>
                          <a:rPr lang="en-US" sz="1000" b="1" i="1" smtClean="0">
                            <a:latin typeface="Cambria Math" panose="02040503050406030204" pitchFamily="18" charset="0"/>
                            <a:ea typeface="Tahoma" panose="020B0604030504040204" pitchFamily="34" charset="0"/>
                            <a:cs typeface="Tahoma" panose="020B0604030504040204" pitchFamily="34" charset="0"/>
                          </a:rPr>
                          <m:t>𝑻</m:t>
                        </m:r>
                      </m:e>
                      <m:sub>
                        <m:r>
                          <a:rPr lang="en-US" sz="1000" b="1" i="1" smtClean="0">
                            <a:latin typeface="Cambria Math" panose="02040503050406030204" pitchFamily="18" charset="0"/>
                            <a:ea typeface="Tahoma" panose="020B0604030504040204" pitchFamily="34" charset="0"/>
                            <a:cs typeface="Tahoma" panose="020B0604030504040204" pitchFamily="34" charset="0"/>
                          </a:rPr>
                          <m:t>𝒖</m:t>
                        </m:r>
                      </m:sub>
                    </m:sSub>
                  </m:oMath>
                </a14:m>
                <a:r>
                  <a:rPr lang="en-US" sz="10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m:rPr>
                        <m:nor/>
                      </m:rPr>
                      <a:rPr lang="en-US" sz="1000">
                        <a:latin typeface="Tahoma" panose="020B0604030504040204" pitchFamily="34" charset="0"/>
                        <a:ea typeface="Tahoma" panose="020B0604030504040204" pitchFamily="34" charset="0"/>
                        <a:cs typeface="Tahoma" panose="020B0604030504040204" pitchFamily="34" charset="0"/>
                      </a:rPr>
                      <m:t>is</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a</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vector</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tangent</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to</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the</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surface</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corresponding</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to</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a</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change</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in</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i="1">
                        <a:latin typeface="Tahoma" panose="020B0604030504040204" pitchFamily="34" charset="0"/>
                        <a:ea typeface="Tahoma" panose="020B0604030504040204" pitchFamily="34" charset="0"/>
                        <a:cs typeface="Tahoma" panose="020B0604030504040204" pitchFamily="34" charset="0"/>
                      </a:rPr>
                      <m:t>u</m:t>
                    </m:r>
                    <m:r>
                      <m:rPr>
                        <m:nor/>
                      </m:rPr>
                      <a:rPr lang="en-US" sz="1000" i="1">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with</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i="1">
                        <a:latin typeface="Tahoma" panose="020B0604030504040204" pitchFamily="34" charset="0"/>
                        <a:ea typeface="Tahoma" panose="020B0604030504040204" pitchFamily="34" charset="0"/>
                        <a:cs typeface="Tahoma" panose="020B0604030504040204" pitchFamily="34" charset="0"/>
                      </a:rPr>
                      <m:t>v</m:t>
                    </m:r>
                    <m:r>
                      <m:rPr>
                        <m:nor/>
                      </m:rPr>
                      <a:rPr lang="en-US" sz="1000" i="1">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constant</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in</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th</m:t>
                    </m:r>
                    <m:r>
                      <m:rPr>
                        <m:nor/>
                      </m:rPr>
                      <a:rPr lang="en-US" sz="1000" i="1">
                        <a:latin typeface="Tahoma" panose="020B0604030504040204" pitchFamily="34" charset="0"/>
                        <a:ea typeface="Tahoma" panose="020B0604030504040204" pitchFamily="34" charset="0"/>
                        <a:cs typeface="Tahoma" panose="020B0604030504040204" pitchFamily="34" charset="0"/>
                      </a:rPr>
                      <m:t>e</m:t>
                    </m:r>
                    <m:r>
                      <m:rPr>
                        <m:nor/>
                      </m:rPr>
                      <a:rPr lang="en-US" sz="1000" i="1">
                        <a:latin typeface="Tahoma" panose="020B0604030504040204" pitchFamily="34" charset="0"/>
                        <a:ea typeface="Tahoma" panose="020B0604030504040204" pitchFamily="34" charset="0"/>
                        <a:cs typeface="Tahoma" panose="020B0604030504040204" pitchFamily="34" charset="0"/>
                      </a:rPr>
                      <m:t> </m:t>
                    </m:r>
                    <m:r>
                      <m:rPr>
                        <m:nor/>
                      </m:rPr>
                      <a:rPr lang="en-US" sz="1000" i="1">
                        <a:latin typeface="Tahoma" panose="020B0604030504040204" pitchFamily="34" charset="0"/>
                        <a:ea typeface="Tahoma" panose="020B0604030504040204" pitchFamily="34" charset="0"/>
                        <a:cs typeface="Tahoma" panose="020B0604030504040204" pitchFamily="34" charset="0"/>
                      </a:rPr>
                      <m:t>uv</m:t>
                    </m:r>
                    <m:r>
                      <m:rPr>
                        <m:nor/>
                      </m:rPr>
                      <a:rPr lang="en-US" sz="1000">
                        <a:latin typeface="Tahoma" panose="020B0604030504040204" pitchFamily="34" charset="0"/>
                        <a:ea typeface="Tahoma" panose="020B0604030504040204" pitchFamily="34" charset="0"/>
                        <a:cs typeface="Tahoma" panose="020B0604030504040204" pitchFamily="34" charset="0"/>
                      </a:rPr>
                      <m:t>−</m:t>
                    </m:r>
                    <m:r>
                      <m:rPr>
                        <m:nor/>
                      </m:rPr>
                      <a:rPr lang="en-US" sz="1000">
                        <a:latin typeface="Tahoma" panose="020B0604030504040204" pitchFamily="34" charset="0"/>
                        <a:ea typeface="Tahoma" panose="020B0604030504040204" pitchFamily="34" charset="0"/>
                        <a:cs typeface="Tahoma" panose="020B0604030504040204" pitchFamily="34" charset="0"/>
                      </a:rPr>
                      <m:t>plane</m:t>
                    </m:r>
                    <m:r>
                      <m:rPr>
                        <m:nor/>
                      </m:rPr>
                      <a:rPr lang="en-US" sz="1000">
                        <a:latin typeface="Tahoma" panose="020B0604030504040204" pitchFamily="34" charset="0"/>
                        <a:ea typeface="Tahoma" panose="020B0604030504040204" pitchFamily="34" charset="0"/>
                        <a:cs typeface="Tahoma" panose="020B0604030504040204" pitchFamily="34" charset="0"/>
                      </a:rPr>
                      <m:t>.</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14:m>
                  <m:oMath xmlns:m="http://schemas.openxmlformats.org/officeDocument/2006/math">
                    <m:sSub>
                      <m:sSubPr>
                        <m:ctrlPr>
                          <a:rPr lang="en-US" sz="1000" b="1" i="1" smtClean="0">
                            <a:latin typeface="Cambria Math" panose="02040503050406030204" pitchFamily="18" charset="0"/>
                            <a:ea typeface="Tahoma" panose="020B0604030504040204" pitchFamily="34" charset="0"/>
                            <a:cs typeface="Tahoma" panose="020B0604030504040204" pitchFamily="34" charset="0"/>
                          </a:rPr>
                        </m:ctrlPr>
                      </m:sSubPr>
                      <m:e>
                        <m:r>
                          <a:rPr lang="en-US" sz="1000" b="1" i="1" smtClean="0">
                            <a:latin typeface="Cambria Math" panose="02040503050406030204" pitchFamily="18" charset="0"/>
                            <a:ea typeface="Tahoma" panose="020B0604030504040204" pitchFamily="34" charset="0"/>
                            <a:cs typeface="Tahoma" panose="020B0604030504040204" pitchFamily="34" charset="0"/>
                          </a:rPr>
                          <m:t>𝑻</m:t>
                        </m:r>
                      </m:e>
                      <m:sub>
                        <m:r>
                          <a:rPr lang="en-US" sz="1000" b="1" i="1" smtClean="0">
                            <a:latin typeface="Cambria Math" panose="02040503050406030204" pitchFamily="18" charset="0"/>
                            <a:ea typeface="Tahoma" panose="020B0604030504040204" pitchFamily="34" charset="0"/>
                            <a:cs typeface="Tahoma" panose="020B0604030504040204" pitchFamily="34" charset="0"/>
                          </a:rPr>
                          <m:t>𝒗</m:t>
                        </m:r>
                      </m:sub>
                    </m:sSub>
                  </m:oMath>
                </a14:m>
                <a:r>
                  <a:rPr lang="en-US" sz="1000" b="1" dirty="0">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is a vector tangent to the surface corresponding to a change in </a:t>
                </a:r>
                <a:r>
                  <a:rPr lang="en-US" sz="1000" i="1" dirty="0">
                    <a:latin typeface="Tahoma" panose="020B0604030504040204" pitchFamily="34" charset="0"/>
                    <a:ea typeface="Tahoma" panose="020B0604030504040204" pitchFamily="34" charset="0"/>
                    <a:cs typeface="Tahoma" panose="020B0604030504040204" pitchFamily="34" charset="0"/>
                  </a:rPr>
                  <a:t>v </a:t>
                </a:r>
                <a:r>
                  <a:rPr lang="en-US" sz="1000" dirty="0">
                    <a:latin typeface="Tahoma" panose="020B0604030504040204" pitchFamily="34" charset="0"/>
                    <a:ea typeface="Tahoma" panose="020B0604030504040204" pitchFamily="34" charset="0"/>
                    <a:cs typeface="Tahoma" panose="020B0604030504040204" pitchFamily="34" charset="0"/>
                  </a:rPr>
                  <a:t>with </a:t>
                </a:r>
                <a:r>
                  <a:rPr lang="en-US" sz="1000" i="1" dirty="0">
                    <a:latin typeface="Tahoma" panose="020B0604030504040204" pitchFamily="34" charset="0"/>
                    <a:ea typeface="Tahoma" panose="020B0604030504040204" pitchFamily="34" charset="0"/>
                    <a:cs typeface="Tahoma" panose="020B0604030504040204" pitchFamily="34" charset="0"/>
                  </a:rPr>
                  <a:t>u </a:t>
                </a:r>
                <a:r>
                  <a:rPr lang="en-US" sz="1000" dirty="0">
                    <a:latin typeface="Tahoma" panose="020B0604030504040204" pitchFamily="34" charset="0"/>
                    <a:ea typeface="Tahoma" panose="020B0604030504040204" pitchFamily="34" charset="0"/>
                    <a:cs typeface="Tahoma" panose="020B0604030504040204" pitchFamily="34" charset="0"/>
                  </a:rPr>
                  <a:t>constant in the </a:t>
                </a:r>
                <a:r>
                  <a:rPr lang="en-US" sz="1000" i="1" dirty="0" err="1">
                    <a:latin typeface="Tahoma" panose="020B0604030504040204" pitchFamily="34" charset="0"/>
                    <a:ea typeface="Tahoma" panose="020B0604030504040204" pitchFamily="34" charset="0"/>
                    <a:cs typeface="Tahoma" panose="020B0604030504040204" pitchFamily="34" charset="0"/>
                  </a:rPr>
                  <a:t>uv</a:t>
                </a:r>
                <a:r>
                  <a:rPr lang="en-US" sz="1000" dirty="0">
                    <a:latin typeface="Tahoma" panose="020B0604030504040204" pitchFamily="34" charset="0"/>
                    <a:ea typeface="Tahoma" panose="020B0604030504040204" pitchFamily="34" charset="0"/>
                    <a:cs typeface="Tahoma" panose="020B0604030504040204" pitchFamily="34" charset="0"/>
                  </a:rPr>
                  <a:t>-plane.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Tiny increments in each corresponding vector allows for a summation, which provides surface area</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surface integrals the value</a:t>
                </a:r>
                <a:r>
                  <a:rPr lang="en-US" sz="1000" b="1"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1000" b="1" i="1" smtClean="0">
                            <a:latin typeface="Cambria Math" panose="02040503050406030204" pitchFamily="18" charset="0"/>
                            <a:ea typeface="Tahoma" panose="020B0604030504040204" pitchFamily="34" charset="0"/>
                            <a:cs typeface="Tahoma" panose="020B0604030504040204" pitchFamily="34" charset="0"/>
                          </a:rPr>
                        </m:ctrlPr>
                      </m:sSubPr>
                      <m:e>
                        <m:r>
                          <a:rPr lang="en-US" sz="1000" b="1" i="1" smtClean="0">
                            <a:latin typeface="Cambria Math" panose="02040503050406030204" pitchFamily="18" charset="0"/>
                            <a:ea typeface="Tahoma" panose="020B0604030504040204" pitchFamily="34" charset="0"/>
                            <a:cs typeface="Tahoma" panose="020B0604030504040204" pitchFamily="34" charset="0"/>
                          </a:rPr>
                          <m:t>||</m:t>
                        </m:r>
                        <m:r>
                          <a:rPr lang="en-US" sz="1000" b="1" i="1" smtClean="0">
                            <a:latin typeface="Cambria Math" panose="02040503050406030204" pitchFamily="18" charset="0"/>
                            <a:ea typeface="Tahoma" panose="020B0604030504040204" pitchFamily="34" charset="0"/>
                            <a:cs typeface="Tahoma" panose="020B0604030504040204" pitchFamily="34" charset="0"/>
                          </a:rPr>
                          <m:t>𝑻</m:t>
                        </m:r>
                      </m:e>
                      <m:sub>
                        <m:r>
                          <a:rPr lang="en-US" sz="1000" b="1" i="1" smtClean="0">
                            <a:latin typeface="Cambria Math" panose="02040503050406030204" pitchFamily="18" charset="0"/>
                            <a:ea typeface="Tahoma" panose="020B0604030504040204" pitchFamily="34" charset="0"/>
                            <a:cs typeface="Tahoma" panose="020B0604030504040204" pitchFamily="34" charset="0"/>
                          </a:rPr>
                          <m:t>𝒖</m:t>
                        </m:r>
                      </m:sub>
                    </m:sSub>
                    <m:r>
                      <a:rPr lang="en-US" sz="1000" b="1"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b="1" i="1" smtClean="0">
                            <a:latin typeface="Cambria Math" panose="02040503050406030204" pitchFamily="18" charset="0"/>
                            <a:ea typeface="Tahoma" panose="020B0604030504040204" pitchFamily="34" charset="0"/>
                            <a:cs typeface="Tahoma" panose="020B0604030504040204" pitchFamily="34" charset="0"/>
                          </a:rPr>
                        </m:ctrlPr>
                      </m:sSubPr>
                      <m:e>
                        <m:r>
                          <a:rPr lang="en-US" sz="1000" b="1" i="1" smtClean="0">
                            <a:latin typeface="Cambria Math" panose="02040503050406030204" pitchFamily="18" charset="0"/>
                            <a:ea typeface="Tahoma" panose="020B0604030504040204" pitchFamily="34" charset="0"/>
                            <a:cs typeface="Tahoma" panose="020B0604030504040204" pitchFamily="34" charset="0"/>
                          </a:rPr>
                          <m:t>𝑻</m:t>
                        </m:r>
                      </m:e>
                      <m:sub>
                        <m:r>
                          <a:rPr lang="en-US" sz="1000" b="1" i="1" smtClean="0">
                            <a:latin typeface="Cambria Math" panose="02040503050406030204" pitchFamily="18" charset="0"/>
                            <a:ea typeface="Tahoma" panose="020B0604030504040204" pitchFamily="34" charset="0"/>
                            <a:cs typeface="Tahoma" panose="020B0604030504040204" pitchFamily="34" charset="0"/>
                          </a:rPr>
                          <m:t>𝒗</m:t>
                        </m:r>
                      </m:sub>
                    </m:sSub>
                    <m:r>
                      <a:rPr lang="en-US" sz="1000" b="1" i="1"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plays an analogous role as in scalar line integrals with </a:t>
                </a:r>
                <a14:m>
                  <m:oMath xmlns:m="http://schemas.openxmlformats.org/officeDocument/2006/math">
                    <m:r>
                      <a:rPr lang="en-US" sz="1000" b="0" i="0" smtClean="0">
                        <a:latin typeface="Cambria Math" panose="02040503050406030204" pitchFamily="18" charset="0"/>
                        <a:ea typeface="Tahoma" panose="020B0604030504040204" pitchFamily="34" charset="0"/>
                        <a:cs typeface="Tahoma" panose="020B0604030504040204" pitchFamily="34" charset="0"/>
                      </a:rPr>
                      <m:t>||</m:t>
                    </m:r>
                    <m:sSup>
                      <m:sSupPr>
                        <m:ctrlPr>
                          <a:rPr lang="en-US" sz="1000" b="1" i="1">
                            <a:latin typeface="Cambria Math" panose="02040503050406030204" pitchFamily="18" charset="0"/>
                            <a:ea typeface="Tahoma" panose="020B0604030504040204" pitchFamily="34" charset="0"/>
                            <a:cs typeface="Tahoma" panose="020B0604030504040204" pitchFamily="34" charset="0"/>
                          </a:rPr>
                        </m:ctrlPr>
                      </m:sSupPr>
                      <m:e>
                        <m:r>
                          <a:rPr lang="en-US" sz="1000" b="1" i="1">
                            <a:latin typeface="Cambria Math" panose="02040503050406030204" pitchFamily="18" charset="0"/>
                            <a:ea typeface="Tahoma" panose="020B0604030504040204" pitchFamily="34" charset="0"/>
                            <a:cs typeface="Tahoma" panose="020B0604030504040204" pitchFamily="34" charset="0"/>
                          </a:rPr>
                          <m:t>𝒓</m:t>
                        </m:r>
                      </m:e>
                      <m:sup>
                        <m:r>
                          <a:rPr lang="en-US" sz="1000" b="1" i="1">
                            <a:latin typeface="Cambria Math" panose="02040503050406030204" pitchFamily="18" charset="0"/>
                            <a:ea typeface="Tahoma" panose="020B0604030504040204" pitchFamily="34" charset="0"/>
                            <a:cs typeface="Tahoma" panose="020B0604030504040204" pitchFamily="34" charset="0"/>
                          </a:rPr>
                          <m:t>′</m:t>
                        </m:r>
                      </m:sup>
                    </m:sSup>
                    <m:r>
                      <a:rPr lang="en-US" sz="1000" b="1" i="1">
                        <a:latin typeface="Cambria Math" panose="02040503050406030204" pitchFamily="18" charset="0"/>
                        <a:ea typeface="Tahoma" panose="020B0604030504040204" pitchFamily="34" charset="0"/>
                        <a:cs typeface="Tahoma" panose="020B0604030504040204" pitchFamily="34" charset="0"/>
                      </a:rPr>
                      <m:t>(</m:t>
                    </m:r>
                    <m:r>
                      <a:rPr lang="en-US" sz="1000" b="1" i="1">
                        <a:latin typeface="Cambria Math" panose="02040503050406030204" pitchFamily="18" charset="0"/>
                        <a:ea typeface="Tahoma" panose="020B0604030504040204" pitchFamily="34" charset="0"/>
                        <a:cs typeface="Tahoma" panose="020B0604030504040204" pitchFamily="34" charset="0"/>
                      </a:rPr>
                      <m:t>𝒕</m:t>
                    </m:r>
                    <m:r>
                      <a:rPr lang="en-US" sz="1000" b="1" i="1">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𝑑𝑡</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computing surface area, we assume that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𝐺</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𝑢</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𝑣</m:t>
                    </m:r>
                    <m:r>
                      <a:rPr lang="en-US" sz="1000" b="0" i="1"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is one-to-one and regular so that our normal vector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𝑁</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𝑢</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𝑣</m:t>
                    </m:r>
                    <m:r>
                      <a:rPr lang="en-US" sz="1000" b="0" i="1"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is non-zero</a:t>
                </a:r>
              </a:p>
            </p:txBody>
          </p:sp>
        </mc:Choice>
        <mc:Fallback xmlns="">
          <p:sp>
            <p:nvSpPr>
              <p:cNvPr id="15" name="TextBox 14">
                <a:extLst>
                  <a:ext uri="{FF2B5EF4-FFF2-40B4-BE49-F238E27FC236}">
                    <a16:creationId xmlns:a16="http://schemas.microsoft.com/office/drawing/2014/main" id="{30EF5705-78B6-48A5-98F3-49004FAF72AB}"/>
                  </a:ext>
                </a:extLst>
              </p:cNvPr>
              <p:cNvSpPr txBox="1">
                <a:spLocks noRot="1" noChangeAspect="1" noMove="1" noResize="1" noEditPoints="1" noAdjustHandles="1" noChangeArrowheads="1" noChangeShapeType="1" noTextEdit="1"/>
              </p:cNvSpPr>
              <p:nvPr/>
            </p:nvSpPr>
            <p:spPr>
              <a:xfrm>
                <a:off x="1893108" y="389524"/>
                <a:ext cx="2716992" cy="2704908"/>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6F89B7FD-AACC-44B4-B80A-F8098E9F09BD}"/>
              </a:ext>
            </a:extLst>
          </p:cNvPr>
          <p:cNvPicPr>
            <a:picLocks noChangeAspect="1"/>
          </p:cNvPicPr>
          <p:nvPr/>
        </p:nvPicPr>
        <p:blipFill>
          <a:blip r:embed="rId4"/>
          <a:stretch>
            <a:fillRect/>
          </a:stretch>
        </p:blipFill>
        <p:spPr>
          <a:xfrm>
            <a:off x="299704" y="389524"/>
            <a:ext cx="1301750" cy="1405475"/>
          </a:xfrm>
          <a:prstGeom prst="rect">
            <a:avLst/>
          </a:prstGeom>
        </p:spPr>
      </p:pic>
      <p:pic>
        <p:nvPicPr>
          <p:cNvPr id="18" name="Picture 17">
            <a:extLst>
              <a:ext uri="{FF2B5EF4-FFF2-40B4-BE49-F238E27FC236}">
                <a16:creationId xmlns:a16="http://schemas.microsoft.com/office/drawing/2014/main" id="{B6D400A1-C9D9-458C-A008-C0FC98F528C4}"/>
              </a:ext>
            </a:extLst>
          </p:cNvPr>
          <p:cNvPicPr>
            <a:picLocks noChangeAspect="1"/>
          </p:cNvPicPr>
          <p:nvPr/>
        </p:nvPicPr>
        <p:blipFill>
          <a:blip r:embed="rId5"/>
          <a:stretch>
            <a:fillRect/>
          </a:stretch>
        </p:blipFill>
        <p:spPr>
          <a:xfrm>
            <a:off x="631887" y="1882605"/>
            <a:ext cx="762461" cy="1394412"/>
          </a:xfrm>
          <a:prstGeom prst="rect">
            <a:avLst/>
          </a:prstGeom>
        </p:spPr>
      </p:pic>
    </p:spTree>
    <p:extLst>
      <p:ext uri="{BB962C8B-B14F-4D97-AF65-F5344CB8AC3E}">
        <p14:creationId xmlns:p14="http://schemas.microsoft.com/office/powerpoint/2010/main" val="373523780"/>
      </p:ext>
    </p:extLst>
  </p:cSld>
  <p:clrMapOvr>
    <a:masterClrMapping/>
  </p:clrMapOvr>
  <p:transition>
    <p:cut/>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Sphere</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203</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604307BD-0B27-4DB0-9F91-2484A8C606F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8650" y="2471753"/>
            <a:ext cx="3058286" cy="816000"/>
          </a:xfrm>
          <a:prstGeom prst="rect">
            <a:avLst/>
          </a:prstGeom>
        </p:spPr>
      </p:pic>
      <p:pic>
        <p:nvPicPr>
          <p:cNvPr id="17" name="Picture 16">
            <a:extLst>
              <a:ext uri="{FF2B5EF4-FFF2-40B4-BE49-F238E27FC236}">
                <a16:creationId xmlns:a16="http://schemas.microsoft.com/office/drawing/2014/main" id="{76DDB065-C673-4727-8BA0-0F959F33474C}"/>
              </a:ext>
            </a:extLst>
          </p:cNvPr>
          <p:cNvPicPr>
            <a:picLocks noChangeAspect="1"/>
          </p:cNvPicPr>
          <p:nvPr/>
        </p:nvPicPr>
        <p:blipFill>
          <a:blip r:embed="rId5"/>
          <a:stretch>
            <a:fillRect/>
          </a:stretch>
        </p:blipFill>
        <p:spPr>
          <a:xfrm>
            <a:off x="1625675" y="1093995"/>
            <a:ext cx="1370331" cy="1377758"/>
          </a:xfrm>
          <a:prstGeom prst="rect">
            <a:avLst/>
          </a:prstGeom>
        </p:spPr>
      </p:pic>
      <p:sp>
        <p:nvSpPr>
          <p:cNvPr id="19" name="TextBox 18">
            <a:extLst>
              <a:ext uri="{FF2B5EF4-FFF2-40B4-BE49-F238E27FC236}">
                <a16:creationId xmlns:a16="http://schemas.microsoft.com/office/drawing/2014/main" id="{86A4D7BA-4D62-4AB2-8654-26043C4D3C86}"/>
              </a:ext>
            </a:extLst>
          </p:cNvPr>
          <p:cNvSpPr txBox="1"/>
          <p:nvPr/>
        </p:nvSpPr>
        <p:spPr>
          <a:xfrm>
            <a:off x="0" y="323218"/>
            <a:ext cx="4723844" cy="1015663"/>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General Notes: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Derivation in the textbook</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Has application to a variety of problems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Requires sphere to be centered at the origin</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Not necessary to re-derive each time</a:t>
            </a:r>
          </a:p>
          <a:p>
            <a:pPr marL="628650" lvl="1" indent="-1714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26321393"/>
      </p:ext>
    </p:extLst>
  </p:cSld>
  <p:clrMapOvr>
    <a:masterClrMapping/>
  </p:clrMapOvr>
  <p:transition>
    <p:cut/>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Cylinder</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204</a:t>
            </a:fld>
            <a:r>
              <a:rPr spc="-55" dirty="0"/>
              <a:t> </a:t>
            </a:r>
            <a:r>
              <a:rPr spc="35" dirty="0"/>
              <a:t>/</a:t>
            </a:r>
            <a:r>
              <a:rPr spc="-15" dirty="0"/>
              <a:t> </a:t>
            </a:r>
            <a:r>
              <a:rPr lang="en-US" spc="-55" dirty="0"/>
              <a:t>11</a:t>
            </a:r>
            <a:endParaRPr spc="-55" dirty="0"/>
          </a:p>
        </p:txBody>
      </p:sp>
      <p:sp>
        <p:nvSpPr>
          <p:cNvPr id="19" name="TextBox 18">
            <a:extLst>
              <a:ext uri="{FF2B5EF4-FFF2-40B4-BE49-F238E27FC236}">
                <a16:creationId xmlns:a16="http://schemas.microsoft.com/office/drawing/2014/main" id="{86A4D7BA-4D62-4AB2-8654-26043C4D3C86}"/>
              </a:ext>
            </a:extLst>
          </p:cNvPr>
          <p:cNvSpPr txBox="1"/>
          <p:nvPr/>
        </p:nvSpPr>
        <p:spPr>
          <a:xfrm>
            <a:off x="0" y="323218"/>
            <a:ext cx="4723844" cy="1015663"/>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General Notes: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Derivation in the textbook</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Has application to a variety of problems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Requires center to be centered at the origin</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Not necessary to re-derive each time</a:t>
            </a:r>
          </a:p>
          <a:p>
            <a:pPr marL="628650" lvl="1" indent="-1714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747600BF-2A97-4FED-8C96-B41598B8A98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16407" y="2702484"/>
            <a:ext cx="2931048" cy="435048"/>
          </a:xfrm>
          <a:prstGeom prst="rect">
            <a:avLst/>
          </a:prstGeom>
        </p:spPr>
      </p:pic>
      <p:pic>
        <p:nvPicPr>
          <p:cNvPr id="20" name="Picture 19">
            <a:extLst>
              <a:ext uri="{FF2B5EF4-FFF2-40B4-BE49-F238E27FC236}">
                <a16:creationId xmlns:a16="http://schemas.microsoft.com/office/drawing/2014/main" id="{32E6C186-D69A-4DC8-87E0-31A92EB30588}"/>
              </a:ext>
            </a:extLst>
          </p:cNvPr>
          <p:cNvPicPr>
            <a:picLocks noChangeAspect="1"/>
          </p:cNvPicPr>
          <p:nvPr/>
        </p:nvPicPr>
        <p:blipFill>
          <a:blip r:embed="rId5"/>
          <a:stretch>
            <a:fillRect/>
          </a:stretch>
        </p:blipFill>
        <p:spPr>
          <a:xfrm>
            <a:off x="838484" y="1170571"/>
            <a:ext cx="2931048" cy="1489161"/>
          </a:xfrm>
          <a:prstGeom prst="rect">
            <a:avLst/>
          </a:prstGeom>
        </p:spPr>
      </p:pic>
    </p:spTree>
    <p:extLst>
      <p:ext uri="{BB962C8B-B14F-4D97-AF65-F5344CB8AC3E}">
        <p14:creationId xmlns:p14="http://schemas.microsoft.com/office/powerpoint/2010/main" val="2236323210"/>
      </p:ext>
    </p:extLst>
  </p:cSld>
  <p:clrMapOvr>
    <a:masterClrMapping/>
  </p:clrMapOvr>
  <p:transition>
    <p:cut/>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Cone</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205</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A4D7BA-4D62-4AB2-8654-26043C4D3C86}"/>
                  </a:ext>
                </a:extLst>
              </p:cNvPr>
              <p:cNvSpPr txBox="1"/>
              <p:nvPr/>
            </p:nvSpPr>
            <p:spPr>
              <a:xfrm>
                <a:off x="0" y="323218"/>
                <a:ext cx="4723844" cy="861774"/>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General Notes: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parameterize in terms of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𝜃</m:t>
                    </m:r>
                  </m:oMath>
                </a14:m>
                <a:r>
                  <a:rPr lang="en-US" sz="1000" dirty="0">
                    <a:latin typeface="Tahoma" panose="020B0604030504040204" pitchFamily="34" charset="0"/>
                    <a:ea typeface="Tahoma" panose="020B0604030504040204" pitchFamily="34" charset="0"/>
                    <a:cs typeface="Tahoma" panose="020B0604030504040204" pitchFamily="34" charset="0"/>
                  </a:rPr>
                  <a:t> or u’s and v’s (same thing)</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Has a general formula in terms of radius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𝑟</m:t>
                    </m:r>
                  </m:oMath>
                </a14:m>
                <a:r>
                  <a:rPr lang="en-US" sz="1000" dirty="0">
                    <a:latin typeface="Tahoma" panose="020B0604030504040204" pitchFamily="34" charset="0"/>
                    <a:ea typeface="Tahoma" panose="020B0604030504040204" pitchFamily="34" charset="0"/>
                    <a:cs typeface="Tahoma" panose="020B0604030504040204" pitchFamily="34" charset="0"/>
                  </a:rPr>
                  <a:t> and height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h</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Derivation in the textbook (example 4)</a:t>
                </a:r>
              </a:p>
              <a:p>
                <a:pPr marL="628650" lvl="1" indent="-1714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9" name="TextBox 18">
                <a:extLst>
                  <a:ext uri="{FF2B5EF4-FFF2-40B4-BE49-F238E27FC236}">
                    <a16:creationId xmlns:a16="http://schemas.microsoft.com/office/drawing/2014/main" id="{86A4D7BA-4D62-4AB2-8654-26043C4D3C86}"/>
                  </a:ext>
                </a:extLst>
              </p:cNvPr>
              <p:cNvSpPr txBox="1">
                <a:spLocks noRot="1" noChangeAspect="1" noMove="1" noResize="1" noEditPoints="1" noAdjustHandles="1" noChangeArrowheads="1" noChangeShapeType="1" noTextEdit="1"/>
              </p:cNvSpPr>
              <p:nvPr/>
            </p:nvSpPr>
            <p:spPr>
              <a:xfrm>
                <a:off x="0" y="323218"/>
                <a:ext cx="4723844" cy="861774"/>
              </a:xfrm>
              <a:prstGeom prst="rect">
                <a:avLst/>
              </a:prstGeom>
              <a:blipFill>
                <a:blip r:embed="rId9"/>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19AC43DA-6D1D-411F-97F9-ADE8BD26FC84}"/>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71450" y="2760916"/>
            <a:ext cx="1545143" cy="131810"/>
          </a:xfrm>
          <a:prstGeom prst="rect">
            <a:avLst/>
          </a:prstGeom>
        </p:spPr>
      </p:pic>
      <p:pic>
        <p:nvPicPr>
          <p:cNvPr id="18" name="Picture 17">
            <a:extLst>
              <a:ext uri="{FF2B5EF4-FFF2-40B4-BE49-F238E27FC236}">
                <a16:creationId xmlns:a16="http://schemas.microsoft.com/office/drawing/2014/main" id="{136A9115-2AE3-491A-B006-A40E91B30ECA}"/>
              </a:ext>
            </a:extLst>
          </p:cNvPr>
          <p:cNvPicPr>
            <a:picLocks noChangeAspect="1"/>
          </p:cNvPicPr>
          <p:nvPr/>
        </p:nvPicPr>
        <p:blipFill rotWithShape="1">
          <a:blip r:embed="rId11"/>
          <a:srcRect b="2645"/>
          <a:stretch/>
        </p:blipFill>
        <p:spPr>
          <a:xfrm>
            <a:off x="251929" y="1097719"/>
            <a:ext cx="1536065" cy="1641676"/>
          </a:xfrm>
          <a:prstGeom prst="rect">
            <a:avLst/>
          </a:prstGeom>
        </p:spPr>
      </p:pic>
      <p:pic>
        <p:nvPicPr>
          <p:cNvPr id="22" name="Picture 21">
            <a:extLst>
              <a:ext uri="{FF2B5EF4-FFF2-40B4-BE49-F238E27FC236}">
                <a16:creationId xmlns:a16="http://schemas.microsoft.com/office/drawing/2014/main" id="{8A97BFAE-CBBC-4DD0-A87E-DE470D6D37D1}"/>
              </a:ext>
            </a:extLst>
          </p:cNvPr>
          <p:cNvPicPr>
            <a:picLocks noChangeAspect="1"/>
          </p:cNvPicPr>
          <p:nvPr/>
        </p:nvPicPr>
        <p:blipFill>
          <a:blip r:embed="rId12"/>
          <a:stretch>
            <a:fillRect/>
          </a:stretch>
        </p:blipFill>
        <p:spPr>
          <a:xfrm>
            <a:off x="1902515" y="1097719"/>
            <a:ext cx="2705489" cy="1049829"/>
          </a:xfrm>
          <a:prstGeom prst="rect">
            <a:avLst/>
          </a:prstGeom>
        </p:spPr>
      </p:pic>
      <p:pic>
        <p:nvPicPr>
          <p:cNvPr id="24" name="Picture 23">
            <a:extLst>
              <a:ext uri="{FF2B5EF4-FFF2-40B4-BE49-F238E27FC236}">
                <a16:creationId xmlns:a16="http://schemas.microsoft.com/office/drawing/2014/main" id="{021AD327-C9EC-4D2E-A06E-4B7E2D32D5FD}"/>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070116" y="2232155"/>
            <a:ext cx="2370286" cy="131810"/>
          </a:xfrm>
          <a:prstGeom prst="rect">
            <a:avLst/>
          </a:prstGeom>
        </p:spPr>
      </p:pic>
      <p:pic>
        <p:nvPicPr>
          <p:cNvPr id="28" name="Picture 27">
            <a:extLst>
              <a:ext uri="{FF2B5EF4-FFF2-40B4-BE49-F238E27FC236}">
                <a16:creationId xmlns:a16="http://schemas.microsoft.com/office/drawing/2014/main" id="{F150875B-EF06-4232-858A-84FE6D440A90}"/>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954103" y="2427406"/>
            <a:ext cx="2585828" cy="210514"/>
          </a:xfrm>
          <a:prstGeom prst="rect">
            <a:avLst/>
          </a:prstGeom>
        </p:spPr>
      </p:pic>
      <p:pic>
        <p:nvPicPr>
          <p:cNvPr id="32" name="Picture 31">
            <a:extLst>
              <a:ext uri="{FF2B5EF4-FFF2-40B4-BE49-F238E27FC236}">
                <a16:creationId xmlns:a16="http://schemas.microsoft.com/office/drawing/2014/main" id="{8588CCEB-B2A2-4C3F-90CC-A98FBE0F04CB}"/>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952132" y="2689740"/>
            <a:ext cx="2576457" cy="187124"/>
          </a:xfrm>
          <a:prstGeom prst="rect">
            <a:avLst/>
          </a:prstGeom>
        </p:spPr>
      </p:pic>
      <p:pic>
        <p:nvPicPr>
          <p:cNvPr id="34" name="Picture 33">
            <a:extLst>
              <a:ext uri="{FF2B5EF4-FFF2-40B4-BE49-F238E27FC236}">
                <a16:creationId xmlns:a16="http://schemas.microsoft.com/office/drawing/2014/main" id="{402294E7-2E0A-4FE7-8F93-BE6C4B40A4B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524211" y="2945652"/>
            <a:ext cx="1462095" cy="111238"/>
          </a:xfrm>
          <a:prstGeom prst="rect">
            <a:avLst/>
          </a:prstGeom>
        </p:spPr>
      </p:pic>
      <p:pic>
        <p:nvPicPr>
          <p:cNvPr id="36" name="Picture 35">
            <a:extLst>
              <a:ext uri="{FF2B5EF4-FFF2-40B4-BE49-F238E27FC236}">
                <a16:creationId xmlns:a16="http://schemas.microsoft.com/office/drawing/2014/main" id="{E5D9EE9D-F0F8-474D-9C81-37BC06D2888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71450" y="2945652"/>
            <a:ext cx="1421714" cy="131810"/>
          </a:xfrm>
          <a:prstGeom prst="rect">
            <a:avLst/>
          </a:prstGeom>
        </p:spPr>
      </p:pic>
    </p:spTree>
    <p:extLst>
      <p:ext uri="{BB962C8B-B14F-4D97-AF65-F5344CB8AC3E}">
        <p14:creationId xmlns:p14="http://schemas.microsoft.com/office/powerpoint/2010/main" val="2742829996"/>
      </p:ext>
    </p:extLst>
  </p:cSld>
  <p:clrMapOvr>
    <a:masterClrMapping/>
  </p:clrMapOvr>
  <p:transition>
    <p:cut/>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206</a:t>
            </a:fld>
            <a:r>
              <a:rPr spc="-55" dirty="0"/>
              <a:t> </a:t>
            </a:r>
            <a:r>
              <a:rPr spc="35" dirty="0"/>
              <a:t>/</a:t>
            </a:r>
            <a:r>
              <a:rPr spc="-15" dirty="0"/>
              <a:t> </a:t>
            </a:r>
            <a:r>
              <a:rPr lang="en-US" spc="-55" dirty="0"/>
              <a:t>11</a:t>
            </a:r>
            <a:endParaRPr spc="-55" dirty="0"/>
          </a:p>
        </p:txBody>
      </p:sp>
      <p:sp>
        <p:nvSpPr>
          <p:cNvPr id="16" name="object 5">
            <a:extLst>
              <a:ext uri="{FF2B5EF4-FFF2-40B4-BE49-F238E27FC236}">
                <a16:creationId xmlns:a16="http://schemas.microsoft.com/office/drawing/2014/main" id="{57A12404-161C-449B-B4F4-BA29DE45F5E1}"/>
              </a:ext>
            </a:extLst>
          </p:cNvPr>
          <p:cNvSpPr txBox="1"/>
          <p:nvPr/>
        </p:nvSpPr>
        <p:spPr>
          <a:xfrm>
            <a:off x="95300" y="39215"/>
            <a:ext cx="4343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Paraboloid (example 1)</a:t>
            </a:r>
            <a:endParaRPr lang="en-US" sz="1400" dirty="0">
              <a:latin typeface="Tahoma"/>
              <a:cs typeface="Tahoma"/>
            </a:endParaRPr>
          </a:p>
        </p:txBody>
      </p:sp>
      <p:pic>
        <p:nvPicPr>
          <p:cNvPr id="17" name="Picture 16">
            <a:extLst>
              <a:ext uri="{FF2B5EF4-FFF2-40B4-BE49-F238E27FC236}">
                <a16:creationId xmlns:a16="http://schemas.microsoft.com/office/drawing/2014/main" id="{210848D2-C85E-4854-89BE-9FB4E1B939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717" y="464886"/>
            <a:ext cx="2679619" cy="128000"/>
          </a:xfrm>
          <a:prstGeom prst="rect">
            <a:avLst/>
          </a:prstGeom>
        </p:spPr>
      </p:pic>
      <p:pic>
        <p:nvPicPr>
          <p:cNvPr id="19" name="Picture 18">
            <a:extLst>
              <a:ext uri="{FF2B5EF4-FFF2-40B4-BE49-F238E27FC236}">
                <a16:creationId xmlns:a16="http://schemas.microsoft.com/office/drawing/2014/main" id="{5A52DA13-715C-4930-8AB1-BCE6B91F45A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812507" y="420574"/>
            <a:ext cx="1443809" cy="153905"/>
          </a:xfrm>
          <a:prstGeom prst="rect">
            <a:avLst/>
          </a:prstGeom>
        </p:spPr>
      </p:pic>
      <p:pic>
        <p:nvPicPr>
          <p:cNvPr id="14" name="Picture 13">
            <a:extLst>
              <a:ext uri="{FF2B5EF4-FFF2-40B4-BE49-F238E27FC236}">
                <a16:creationId xmlns:a16="http://schemas.microsoft.com/office/drawing/2014/main" id="{8A076057-061D-4F03-903C-403FD961A62E}"/>
              </a:ext>
            </a:extLst>
          </p:cNvPr>
          <p:cNvPicPr>
            <a:picLocks noChangeAspect="1"/>
          </p:cNvPicPr>
          <p:nvPr/>
        </p:nvPicPr>
        <p:blipFill>
          <a:blip r:embed="rId7"/>
          <a:stretch>
            <a:fillRect/>
          </a:stretch>
        </p:blipFill>
        <p:spPr>
          <a:xfrm>
            <a:off x="3245" y="2215652"/>
            <a:ext cx="1038225" cy="1147763"/>
          </a:xfrm>
          <a:prstGeom prst="rect">
            <a:avLst/>
          </a:prstGeom>
        </p:spPr>
      </p:pic>
    </p:spTree>
    <p:extLst>
      <p:ext uri="{BB962C8B-B14F-4D97-AF65-F5344CB8AC3E}">
        <p14:creationId xmlns:p14="http://schemas.microsoft.com/office/powerpoint/2010/main" val="1560962694"/>
      </p:ext>
    </p:extLst>
  </p:cSld>
  <p:clrMapOvr>
    <a:masterClrMapping/>
  </p:clrMapOvr>
  <p:transition>
    <p:cut/>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207</a:t>
            </a:fld>
            <a:r>
              <a:rPr spc="-55" dirty="0"/>
              <a:t> </a:t>
            </a:r>
            <a:r>
              <a:rPr spc="35" dirty="0"/>
              <a:t>/</a:t>
            </a:r>
            <a:r>
              <a:rPr spc="-15" dirty="0"/>
              <a:t> </a:t>
            </a:r>
            <a:r>
              <a:rPr lang="en-US" spc="-55" dirty="0"/>
              <a:t>11</a:t>
            </a:r>
            <a:endParaRPr spc="-55" dirty="0"/>
          </a:p>
        </p:txBody>
      </p:sp>
      <p:sp>
        <p:nvSpPr>
          <p:cNvPr id="16" name="object 5">
            <a:extLst>
              <a:ext uri="{FF2B5EF4-FFF2-40B4-BE49-F238E27FC236}">
                <a16:creationId xmlns:a16="http://schemas.microsoft.com/office/drawing/2014/main" id="{57A12404-161C-449B-B4F4-BA29DE45F5E1}"/>
              </a:ext>
            </a:extLst>
          </p:cNvPr>
          <p:cNvSpPr txBox="1"/>
          <p:nvPr/>
        </p:nvSpPr>
        <p:spPr>
          <a:xfrm>
            <a:off x="95300" y="39215"/>
            <a:ext cx="4343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Paraboloid (example 1)</a:t>
            </a:r>
            <a:endParaRPr lang="en-US" sz="1400" dirty="0">
              <a:latin typeface="Tahoma"/>
              <a:cs typeface="Tahoma"/>
            </a:endParaRPr>
          </a:p>
        </p:txBody>
      </p:sp>
      <p:pic>
        <p:nvPicPr>
          <p:cNvPr id="17" name="Picture 16">
            <a:extLst>
              <a:ext uri="{FF2B5EF4-FFF2-40B4-BE49-F238E27FC236}">
                <a16:creationId xmlns:a16="http://schemas.microsoft.com/office/drawing/2014/main" id="{210848D2-C85E-4854-89BE-9FB4E1B939B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62717" y="464886"/>
            <a:ext cx="2679619" cy="128000"/>
          </a:xfrm>
          <a:prstGeom prst="rect">
            <a:avLst/>
          </a:prstGeom>
        </p:spPr>
      </p:pic>
      <p:pic>
        <p:nvPicPr>
          <p:cNvPr id="19" name="Picture 18">
            <a:extLst>
              <a:ext uri="{FF2B5EF4-FFF2-40B4-BE49-F238E27FC236}">
                <a16:creationId xmlns:a16="http://schemas.microsoft.com/office/drawing/2014/main" id="{5A52DA13-715C-4930-8AB1-BCE6B91F45A8}"/>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812507" y="420574"/>
            <a:ext cx="1443809" cy="153905"/>
          </a:xfrm>
          <a:prstGeom prst="rect">
            <a:avLst/>
          </a:prstGeom>
        </p:spPr>
      </p:pic>
      <p:pic>
        <p:nvPicPr>
          <p:cNvPr id="14" name="Picture 13">
            <a:extLst>
              <a:ext uri="{FF2B5EF4-FFF2-40B4-BE49-F238E27FC236}">
                <a16:creationId xmlns:a16="http://schemas.microsoft.com/office/drawing/2014/main" id="{8A076057-061D-4F03-903C-403FD961A62E}"/>
              </a:ext>
            </a:extLst>
          </p:cNvPr>
          <p:cNvPicPr>
            <a:picLocks noChangeAspect="1"/>
          </p:cNvPicPr>
          <p:nvPr/>
        </p:nvPicPr>
        <p:blipFill>
          <a:blip r:embed="rId17"/>
          <a:stretch>
            <a:fillRect/>
          </a:stretch>
        </p:blipFill>
        <p:spPr>
          <a:xfrm>
            <a:off x="3245" y="2215652"/>
            <a:ext cx="1038225" cy="1147763"/>
          </a:xfrm>
          <a:prstGeom prst="rect">
            <a:avLst/>
          </a:prstGeom>
        </p:spPr>
      </p:pic>
      <p:pic>
        <p:nvPicPr>
          <p:cNvPr id="18" name="Picture 17">
            <a:extLst>
              <a:ext uri="{FF2B5EF4-FFF2-40B4-BE49-F238E27FC236}">
                <a16:creationId xmlns:a16="http://schemas.microsoft.com/office/drawing/2014/main" id="{3904D0CE-2B97-4B3E-97E1-5B0955D2D8D6}"/>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85955" y="679312"/>
            <a:ext cx="1316571" cy="128000"/>
          </a:xfrm>
          <a:prstGeom prst="rect">
            <a:avLst/>
          </a:prstGeom>
        </p:spPr>
      </p:pic>
      <p:pic>
        <p:nvPicPr>
          <p:cNvPr id="15" name="Picture 14">
            <a:extLst>
              <a:ext uri="{FF2B5EF4-FFF2-40B4-BE49-F238E27FC236}">
                <a16:creationId xmlns:a16="http://schemas.microsoft.com/office/drawing/2014/main" id="{062FDF11-BBD9-4811-800C-64AA323A2D7D}"/>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515247" y="660905"/>
            <a:ext cx="1403429" cy="131810"/>
          </a:xfrm>
          <a:prstGeom prst="rect">
            <a:avLst/>
          </a:prstGeom>
        </p:spPr>
      </p:pic>
      <p:pic>
        <p:nvPicPr>
          <p:cNvPr id="21" name="Picture 20">
            <a:extLst>
              <a:ext uri="{FF2B5EF4-FFF2-40B4-BE49-F238E27FC236}">
                <a16:creationId xmlns:a16="http://schemas.microsoft.com/office/drawing/2014/main" id="{F35AE008-076A-4388-ABE1-3E8FF949681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3008410" y="645193"/>
            <a:ext cx="345905" cy="120381"/>
          </a:xfrm>
          <a:prstGeom prst="rect">
            <a:avLst/>
          </a:prstGeom>
        </p:spPr>
      </p:pic>
      <p:pic>
        <p:nvPicPr>
          <p:cNvPr id="23" name="Picture 22">
            <a:extLst>
              <a:ext uri="{FF2B5EF4-FFF2-40B4-BE49-F238E27FC236}">
                <a16:creationId xmlns:a16="http://schemas.microsoft.com/office/drawing/2014/main" id="{DDC8DCDE-8185-4D3F-A347-F6760CAAD239}"/>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85955" y="869762"/>
            <a:ext cx="2257524" cy="128000"/>
          </a:xfrm>
          <a:prstGeom prst="rect">
            <a:avLst/>
          </a:prstGeom>
        </p:spPr>
      </p:pic>
      <p:pic>
        <p:nvPicPr>
          <p:cNvPr id="25" name="Picture 24">
            <a:extLst>
              <a:ext uri="{FF2B5EF4-FFF2-40B4-BE49-F238E27FC236}">
                <a16:creationId xmlns:a16="http://schemas.microsoft.com/office/drawing/2014/main" id="{E197D3B7-B6DA-4BD9-A6B5-73205209F2FC}"/>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967437" y="1022091"/>
            <a:ext cx="2499048" cy="127238"/>
          </a:xfrm>
          <a:prstGeom prst="rect">
            <a:avLst/>
          </a:prstGeom>
        </p:spPr>
      </p:pic>
      <p:pic>
        <p:nvPicPr>
          <p:cNvPr id="27" name="Picture 26">
            <a:extLst>
              <a:ext uri="{FF2B5EF4-FFF2-40B4-BE49-F238E27FC236}">
                <a16:creationId xmlns:a16="http://schemas.microsoft.com/office/drawing/2014/main" id="{8A8290D4-22C7-491B-BD51-7757320B7F49}"/>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1415437" y="1160733"/>
            <a:ext cx="1603048" cy="227810"/>
          </a:xfrm>
          <a:prstGeom prst="rect">
            <a:avLst/>
          </a:prstGeom>
        </p:spPr>
      </p:pic>
      <p:pic>
        <p:nvPicPr>
          <p:cNvPr id="29" name="Picture 28">
            <a:extLst>
              <a:ext uri="{FF2B5EF4-FFF2-40B4-BE49-F238E27FC236}">
                <a16:creationId xmlns:a16="http://schemas.microsoft.com/office/drawing/2014/main" id="{551E756A-D03B-4B70-97B5-E8D1404CF50C}"/>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1487818" y="1433338"/>
            <a:ext cx="1458286" cy="110476"/>
          </a:xfrm>
          <a:prstGeom prst="rect">
            <a:avLst/>
          </a:prstGeom>
        </p:spPr>
      </p:pic>
      <p:pic>
        <p:nvPicPr>
          <p:cNvPr id="31" name="Picture 30">
            <a:extLst>
              <a:ext uri="{FF2B5EF4-FFF2-40B4-BE49-F238E27FC236}">
                <a16:creationId xmlns:a16="http://schemas.microsoft.com/office/drawing/2014/main" id="{A1C0F4C0-C8FE-4344-A705-B84876F661A4}"/>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5300" y="1642027"/>
            <a:ext cx="2681905" cy="128000"/>
          </a:xfrm>
          <a:prstGeom prst="rect">
            <a:avLst/>
          </a:prstGeom>
        </p:spPr>
      </p:pic>
      <p:pic>
        <p:nvPicPr>
          <p:cNvPr id="33" name="Picture 32">
            <a:extLst>
              <a:ext uri="{FF2B5EF4-FFF2-40B4-BE49-F238E27FC236}">
                <a16:creationId xmlns:a16="http://schemas.microsoft.com/office/drawing/2014/main" id="{664C9DA3-9E63-462C-BC94-2AA46607709B}"/>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442674" y="1796091"/>
            <a:ext cx="1722667" cy="140952"/>
          </a:xfrm>
          <a:prstGeom prst="rect">
            <a:avLst/>
          </a:prstGeom>
        </p:spPr>
      </p:pic>
      <p:pic>
        <p:nvPicPr>
          <p:cNvPr id="35" name="Picture 34">
            <a:extLst>
              <a:ext uri="{FF2B5EF4-FFF2-40B4-BE49-F238E27FC236}">
                <a16:creationId xmlns:a16="http://schemas.microsoft.com/office/drawing/2014/main" id="{67D4F94B-AD9D-435C-99C2-8F64AB24FD7D}"/>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1575245" y="1991857"/>
            <a:ext cx="1457524" cy="110476"/>
          </a:xfrm>
          <a:prstGeom prst="rect">
            <a:avLst/>
          </a:prstGeom>
        </p:spPr>
      </p:pic>
    </p:spTree>
    <p:extLst>
      <p:ext uri="{BB962C8B-B14F-4D97-AF65-F5344CB8AC3E}">
        <p14:creationId xmlns:p14="http://schemas.microsoft.com/office/powerpoint/2010/main" val="3072023138"/>
      </p:ext>
    </p:extLst>
  </p:cSld>
  <p:clrMapOvr>
    <a:masterClrMapping/>
  </p:clrMapOvr>
  <p:transition>
    <p:cut/>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208</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D66708-D2EB-4DA4-9DCB-B6B776E8448D}"/>
                  </a:ext>
                </a:extLst>
              </p:cNvPr>
              <p:cNvSpPr txBox="1"/>
              <p:nvPr/>
            </p:nvSpPr>
            <p:spPr>
              <a:xfrm>
                <a:off x="1942668" y="386781"/>
                <a:ext cx="2716992" cy="2554545"/>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Analogous to scalar line integrals, but instead we are focusing on a surface in 3D-space not a curve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 may view G(u, v) as a mapping from the </a:t>
                </a:r>
                <a:r>
                  <a:rPr lang="en-US" sz="1000" dirty="0" err="1">
                    <a:latin typeface="Tahoma" panose="020B0604030504040204" pitchFamily="34" charset="0"/>
                    <a:ea typeface="Tahoma" panose="020B0604030504040204" pitchFamily="34" charset="0"/>
                    <a:cs typeface="Tahoma" panose="020B0604030504040204" pitchFamily="34" charset="0"/>
                  </a:rPr>
                  <a:t>uv</a:t>
                </a:r>
                <a:r>
                  <a:rPr lang="en-US" sz="1000" dirty="0">
                    <a:latin typeface="Tahoma" panose="020B0604030504040204" pitchFamily="34" charset="0"/>
                    <a:ea typeface="Tahoma" panose="020B0604030504040204" pitchFamily="34" charset="0"/>
                    <a:cs typeface="Tahoma" panose="020B0604030504040204" pitchFamily="34" charset="0"/>
                  </a:rPr>
                  <a:t>-plane to the </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-plane, and we find that ∥</a:t>
                </a:r>
                <a:r>
                  <a:rPr lang="en-US" sz="1000" b="1" dirty="0">
                    <a:latin typeface="Tahoma" panose="020B0604030504040204" pitchFamily="34" charset="0"/>
                    <a:ea typeface="Tahoma" panose="020B0604030504040204" pitchFamily="34" charset="0"/>
                    <a:cs typeface="Tahoma" panose="020B0604030504040204" pitchFamily="34" charset="0"/>
                  </a:rPr>
                  <a:t>N</a:t>
                </a:r>
                <a:r>
                  <a:rPr lang="en-US" sz="1000" dirty="0">
                    <a:latin typeface="Tahoma" panose="020B0604030504040204" pitchFamily="34" charset="0"/>
                    <a:ea typeface="Tahoma" panose="020B0604030504040204" pitchFamily="34" charset="0"/>
                    <a:cs typeface="Tahoma" panose="020B0604030504040204" pitchFamily="34" charset="0"/>
                  </a:rPr>
                  <a:t>(u, v)∥ is the Jacobian of this mapping</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Must consider the small differential surface element </a:t>
                </a:r>
                <a14:m>
                  <m:oMath xmlns:m="http://schemas.openxmlformats.org/officeDocument/2006/math">
                    <m:r>
                      <a:rPr lang="pl-PL" sz="1000" i="1" dirty="0" smtClean="0">
                        <a:latin typeface="Cambria Math" panose="02040503050406030204" pitchFamily="18" charset="0"/>
                        <a:ea typeface="Tahoma" panose="020B0604030504040204" pitchFamily="34" charset="0"/>
                        <a:cs typeface="Tahoma" panose="020B0604030504040204" pitchFamily="34" charset="0"/>
                      </a:rPr>
                      <m:t>𝑑𝑆</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m:rPr>
                        <m:lit/>
                      </m:rPr>
                      <a:rPr lang="en-US" sz="1000" b="0" i="1" dirty="0" smtClean="0">
                        <a:latin typeface="Cambria Math" panose="02040503050406030204" pitchFamily="18" charset="0"/>
                        <a:ea typeface="Tahoma" panose="020B0604030504040204" pitchFamily="34" charset="0"/>
                        <a:cs typeface="Tahoma" panose="020B0604030504040204" pitchFamily="34" charset="0"/>
                      </a:rPr>
                      <m:t>|</m:t>
                    </m:r>
                    <m:r>
                      <m:rPr>
                        <m:lit/>
                      </m:rPr>
                      <a:rPr lang="pl-PL" sz="1000" i="1" dirty="0" smtClean="0">
                        <a:latin typeface="Cambria Math" panose="02040503050406030204" pitchFamily="18" charset="0"/>
                        <a:ea typeface="Tahoma" panose="020B0604030504040204" pitchFamily="34" charset="0"/>
                        <a:cs typeface="Tahoma" panose="020B0604030504040204" pitchFamily="34" charset="0"/>
                      </a:rPr>
                      <m:t>|</m:t>
                    </m:r>
                    <m:r>
                      <a:rPr lang="en-US" sz="1000" i="1" dirty="0" smtClean="0">
                        <a:latin typeface="Cambria Math" panose="02040503050406030204" pitchFamily="18" charset="0"/>
                        <a:ea typeface="Tahoma" panose="020B0604030504040204" pitchFamily="34" charset="0"/>
                        <a:cs typeface="Tahoma" panose="020B0604030504040204" pitchFamily="34" charset="0"/>
                      </a:rPr>
                      <m:t> </m:t>
                    </m:r>
                    <m:r>
                      <a:rPr lang="pl-PL" sz="1000" i="1" dirty="0" smtClean="0">
                        <a:latin typeface="Cambria Math" panose="02040503050406030204" pitchFamily="18" charset="0"/>
                        <a:ea typeface="Tahoma" panose="020B0604030504040204" pitchFamily="34" charset="0"/>
                        <a:cs typeface="Tahoma" panose="020B0604030504040204" pitchFamily="34" charset="0"/>
                      </a:rPr>
                      <m:t>𝑁</m:t>
                    </m:r>
                    <m:r>
                      <a:rPr lang="pl-PL" sz="1000" i="1" dirty="0" smtClean="0">
                        <a:latin typeface="Cambria Math" panose="02040503050406030204" pitchFamily="18" charset="0"/>
                        <a:ea typeface="Tahoma" panose="020B0604030504040204" pitchFamily="34" charset="0"/>
                        <a:cs typeface="Tahoma" panose="020B0604030504040204" pitchFamily="34" charset="0"/>
                      </a:rPr>
                      <m:t>(</m:t>
                    </m:r>
                    <m:r>
                      <a:rPr lang="pl-PL" sz="1000" i="1" dirty="0" smtClean="0">
                        <a:latin typeface="Cambria Math" panose="02040503050406030204" pitchFamily="18" charset="0"/>
                        <a:ea typeface="Tahoma" panose="020B0604030504040204" pitchFamily="34" charset="0"/>
                        <a:cs typeface="Tahoma" panose="020B0604030504040204" pitchFamily="34" charset="0"/>
                      </a:rPr>
                      <m:t>𝑢</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a:rPr lang="pl-PL" sz="1000" i="1" dirty="0" smtClean="0">
                        <a:latin typeface="Cambria Math" panose="02040503050406030204" pitchFamily="18" charset="0"/>
                        <a:ea typeface="Tahoma" panose="020B0604030504040204" pitchFamily="34" charset="0"/>
                        <a:cs typeface="Tahoma" panose="020B0604030504040204" pitchFamily="34" charset="0"/>
                      </a:rPr>
                      <m:t>𝑣</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m:rPr>
                        <m:lit/>
                      </m:rPr>
                      <a:rPr lang="en-US" sz="1000" b="0" i="1" dirty="0" smtClean="0">
                        <a:latin typeface="Cambria Math" panose="02040503050406030204" pitchFamily="18" charset="0"/>
                        <a:ea typeface="Tahoma" panose="020B0604030504040204" pitchFamily="34" charset="0"/>
                        <a:cs typeface="Tahoma" panose="020B0604030504040204" pitchFamily="34" charset="0"/>
                      </a:rPr>
                      <m:t>|</m:t>
                    </m:r>
                    <m:r>
                      <m:rPr>
                        <m:lit/>
                      </m:rPr>
                      <a:rPr lang="pl-PL" sz="1000" i="1" dirty="0" smtClean="0">
                        <a:latin typeface="Cambria Math" panose="02040503050406030204" pitchFamily="18" charset="0"/>
                        <a:ea typeface="Tahoma" panose="020B0604030504040204" pitchFamily="34" charset="0"/>
                        <a:cs typeface="Tahoma" panose="020B0604030504040204" pitchFamily="34" charset="0"/>
                      </a:rPr>
                      <m:t>|</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a:rPr lang="pl-PL" sz="1000" i="1" dirty="0" smtClean="0">
                        <a:latin typeface="Cambria Math" panose="02040503050406030204" pitchFamily="18" charset="0"/>
                        <a:ea typeface="Tahoma" panose="020B0604030504040204" pitchFamily="34" charset="0"/>
                        <a:cs typeface="Tahoma" panose="020B0604030504040204" pitchFamily="34" charset="0"/>
                      </a:rPr>
                      <m:t>𝑑𝑢</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a:rPr lang="pl-PL" sz="1000" i="1" dirty="0" smtClean="0">
                        <a:latin typeface="Cambria Math" panose="02040503050406030204" pitchFamily="18" charset="0"/>
                        <a:ea typeface="Tahoma" panose="020B0604030504040204" pitchFamily="34" charset="0"/>
                        <a:cs typeface="Tahoma" panose="020B0604030504040204" pitchFamily="34" charset="0"/>
                      </a:rPr>
                      <m:t>𝑑𝑣</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represent mass, if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is the mass density function</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double integral integrates over a flat region, the surface integral can integrate over a non-flat region (i.e., projection of our surface ‘S’ onto a coordinate plane gives us the region ‘R’)</a:t>
                </a:r>
              </a:p>
            </p:txBody>
          </p:sp>
        </mc:Choice>
        <mc:Fallback xmlns="">
          <p:sp>
            <p:nvSpPr>
              <p:cNvPr id="16" name="TextBox 15">
                <a:extLst>
                  <a:ext uri="{FF2B5EF4-FFF2-40B4-BE49-F238E27FC236}">
                    <a16:creationId xmlns:a16="http://schemas.microsoft.com/office/drawing/2014/main" id="{4DD66708-D2EB-4DA4-9DCB-B6B776E8448D}"/>
                  </a:ext>
                </a:extLst>
              </p:cNvPr>
              <p:cNvSpPr txBox="1">
                <a:spLocks noRot="1" noChangeAspect="1" noMove="1" noResize="1" noEditPoints="1" noAdjustHandles="1" noChangeArrowheads="1" noChangeShapeType="1" noTextEdit="1"/>
              </p:cNvSpPr>
              <p:nvPr/>
            </p:nvSpPr>
            <p:spPr>
              <a:xfrm>
                <a:off x="1942668" y="386781"/>
                <a:ext cx="2716992" cy="2554545"/>
              </a:xfrm>
              <a:prstGeom prst="rect">
                <a:avLst/>
              </a:prstGeom>
              <a:blipFill>
                <a:blip r:embed="rId4"/>
                <a:stretch>
                  <a:fillRect r="-449" b="-238"/>
                </a:stretch>
              </a:blipFill>
            </p:spPr>
            <p:txBody>
              <a:bodyPr/>
              <a:lstStyle/>
              <a:p>
                <a:r>
                  <a:rPr lang="en-US">
                    <a:noFill/>
                  </a:rPr>
                  <a:t> </a:t>
                </a:r>
              </a:p>
            </p:txBody>
          </p:sp>
        </mc:Fallback>
      </mc:AlternateContent>
      <p:pic>
        <p:nvPicPr>
          <p:cNvPr id="1026" name="Picture 2" descr="Calculus III - Surface Integrals">
            <a:extLst>
              <a:ext uri="{FF2B5EF4-FFF2-40B4-BE49-F238E27FC236}">
                <a16:creationId xmlns:a16="http://schemas.microsoft.com/office/drawing/2014/main" id="{8628BEC3-689D-4973-AE90-4831DD07F7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73" y="386781"/>
            <a:ext cx="1160177" cy="1413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5A8722-5274-472D-B37A-0AA39A36A6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204" y="1830776"/>
            <a:ext cx="1557515" cy="131999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45DC1BD-2ACB-4B64-B1B6-7614A8CD655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3961" y="2982769"/>
            <a:ext cx="1872000" cy="182400"/>
          </a:xfrm>
          <a:prstGeom prst="rect">
            <a:avLst/>
          </a:prstGeom>
        </p:spPr>
      </p:pic>
    </p:spTree>
    <p:extLst>
      <p:ext uri="{BB962C8B-B14F-4D97-AF65-F5344CB8AC3E}">
        <p14:creationId xmlns:p14="http://schemas.microsoft.com/office/powerpoint/2010/main" val="18154319"/>
      </p:ext>
    </p:extLst>
  </p:cSld>
  <p:clrMapOvr>
    <a:masterClrMapping/>
  </p:clrMapOvr>
  <p:transition>
    <p:cut/>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Overview</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209</a:t>
            </a:fld>
            <a:r>
              <a:rPr spc="-55" dirty="0"/>
              <a:t> </a:t>
            </a:r>
            <a:r>
              <a:rPr spc="35" dirty="0"/>
              <a:t>/</a:t>
            </a:r>
            <a:r>
              <a:rPr spc="-15" dirty="0"/>
              <a:t> </a:t>
            </a:r>
            <a:r>
              <a:rPr lang="en-US" spc="-55" dirty="0"/>
              <a:t>11</a:t>
            </a:r>
            <a:endParaRPr spc="-55" dirty="0"/>
          </a:p>
        </p:txBody>
      </p:sp>
      <p:sp>
        <p:nvSpPr>
          <p:cNvPr id="23" name="TextBox 22">
            <a:extLst>
              <a:ext uri="{FF2B5EF4-FFF2-40B4-BE49-F238E27FC236}">
                <a16:creationId xmlns:a16="http://schemas.microsoft.com/office/drawing/2014/main" id="{0C58DB9E-B2B2-4842-906E-E2A4C4DABB39}"/>
              </a:ext>
            </a:extLst>
          </p:cNvPr>
          <p:cNvSpPr txBox="1"/>
          <p:nvPr/>
        </p:nvSpPr>
        <p:spPr>
          <a:xfrm>
            <a:off x="0" y="366015"/>
            <a:ext cx="4512704" cy="3311676"/>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Curves vs. Surfaces:</a:t>
            </a:r>
          </a:p>
          <a:p>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lvl="1"/>
            <a:endParaRPr lang="en-US" sz="90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Two </a:t>
            </a:r>
            <a:r>
              <a:rPr lang="en-US" sz="900" b="1" u="sng" dirty="0">
                <a:latin typeface="Tahoma" panose="020B0604030504040204" pitchFamily="34" charset="0"/>
                <a:ea typeface="Tahoma" panose="020B0604030504040204" pitchFamily="34" charset="0"/>
                <a:cs typeface="Tahoma" panose="020B0604030504040204" pitchFamily="34" charset="0"/>
              </a:rPr>
              <a:t>C</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ategories of</a:t>
            </a:r>
            <a:r>
              <a:rPr lang="en-US" sz="900" b="1" u="sng" dirty="0">
                <a:latin typeface="Tahoma" panose="020B0604030504040204" pitchFamily="34" charset="0"/>
                <a:ea typeface="Tahoma" panose="020B0604030504040204" pitchFamily="34" charset="0"/>
                <a:cs typeface="Tahoma" panose="020B0604030504040204" pitchFamily="34" charset="0"/>
              </a:rPr>
              <a:t> Surface Integrals:</a:t>
            </a:r>
          </a:p>
          <a:p>
            <a:pPr marL="742950" lvl="1" indent="-285750">
              <a:buFont typeface="+mj-lt"/>
              <a:buAutoNum type="arabicPeriod"/>
            </a:pPr>
            <a:r>
              <a:rPr lang="en-US" sz="770" dirty="0">
                <a:latin typeface="Tahoma" panose="020B0604030504040204" pitchFamily="34" charset="0"/>
                <a:ea typeface="Tahoma" panose="020B0604030504040204" pitchFamily="34" charset="0"/>
                <a:cs typeface="Tahoma" panose="020B0604030504040204" pitchFamily="34" charset="0"/>
              </a:rPr>
              <a:t>Scalar Surface Integrals (not over vector fields)</a:t>
            </a:r>
          </a:p>
          <a:p>
            <a:pPr marL="1085850" lvl="2" indent="-171450">
              <a:buFont typeface="Wingdings" panose="05000000000000000000" pitchFamily="2" charset="2"/>
              <a:buChar char="Ø"/>
            </a:pPr>
            <a:r>
              <a:rPr lang="en-US" sz="770" dirty="0">
                <a:latin typeface="Tahoma" panose="020B0604030504040204" pitchFamily="34" charset="0"/>
                <a:ea typeface="Tahoma" panose="020B0604030504040204" pitchFamily="34" charset="0"/>
                <a:cs typeface="Tahoma" panose="020B0604030504040204" pitchFamily="34" charset="0"/>
              </a:rPr>
              <a:t>    Used to calculate surface area, total charge, or gravitational potential   </a:t>
            </a:r>
          </a:p>
          <a:p>
            <a:pPr marL="742950" lvl="1" indent="-285750">
              <a:buFont typeface="+mj-lt"/>
              <a:buAutoNum type="arabicPeriod"/>
            </a:pPr>
            <a:r>
              <a:rPr lang="en-US" sz="770" dirty="0">
                <a:latin typeface="Tahoma" panose="020B0604030504040204" pitchFamily="34" charset="0"/>
                <a:ea typeface="Tahoma" panose="020B0604030504040204" pitchFamily="34" charset="0"/>
                <a:cs typeface="Tahoma" panose="020B0604030504040204" pitchFamily="34" charset="0"/>
              </a:rPr>
              <a:t>Surface Integrals over vector fields</a:t>
            </a:r>
          </a:p>
          <a:p>
            <a:pPr marL="1200150" lvl="2" indent="-285750">
              <a:buFont typeface="Wingdings" panose="05000000000000000000" pitchFamily="2" charset="2"/>
              <a:buChar char="Ø"/>
            </a:pP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Used to calculate flux (transport, heat, electric, or magnetic flux)</a:t>
            </a:r>
          </a:p>
          <a:p>
            <a:pPr lvl="2"/>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lvl="2"/>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7" name="Table 17">
            <a:extLst>
              <a:ext uri="{FF2B5EF4-FFF2-40B4-BE49-F238E27FC236}">
                <a16:creationId xmlns:a16="http://schemas.microsoft.com/office/drawing/2014/main" id="{4D5A6C95-94DA-4C23-90F9-E2B8200DC478}"/>
              </a:ext>
            </a:extLst>
          </p:cNvPr>
          <p:cNvGraphicFramePr>
            <a:graphicFrameLocks noGrp="1"/>
          </p:cNvGraphicFramePr>
          <p:nvPr/>
        </p:nvGraphicFramePr>
        <p:xfrm>
          <a:off x="729798" y="577413"/>
          <a:ext cx="3323578" cy="1949716"/>
        </p:xfrm>
        <a:graphic>
          <a:graphicData uri="http://schemas.openxmlformats.org/drawingml/2006/table">
            <a:tbl>
              <a:tblPr firstRow="1" bandRow="1">
                <a:effectLst>
                  <a:innerShdw blurRad="63500" dist="50800" dir="2700000">
                    <a:prstClr val="black">
                      <a:alpha val="50000"/>
                    </a:prstClr>
                  </a:innerShdw>
                </a:effectLst>
                <a:tableStyleId>{72833802-FEF1-4C79-8D5D-14CF1EAF98D9}</a:tableStyleId>
              </a:tblPr>
              <a:tblGrid>
                <a:gridCol w="1661789">
                  <a:extLst>
                    <a:ext uri="{9D8B030D-6E8A-4147-A177-3AD203B41FA5}">
                      <a16:colId xmlns:a16="http://schemas.microsoft.com/office/drawing/2014/main" val="2376028771"/>
                    </a:ext>
                  </a:extLst>
                </a:gridCol>
                <a:gridCol w="1661789">
                  <a:extLst>
                    <a:ext uri="{9D8B030D-6E8A-4147-A177-3AD203B41FA5}">
                      <a16:colId xmlns:a16="http://schemas.microsoft.com/office/drawing/2014/main" val="2059682542"/>
                    </a:ext>
                  </a:extLst>
                </a:gridCol>
              </a:tblGrid>
              <a:tr h="334276">
                <a:tc>
                  <a:txBody>
                    <a:bodyPr/>
                    <a:lstStyle/>
                    <a:p>
                      <a:pPr algn="ctr"/>
                      <a:r>
                        <a:rPr lang="en-US" dirty="0"/>
                        <a:t>Curves</a:t>
                      </a:r>
                    </a:p>
                  </a:txBody>
                  <a:tcPr>
                    <a:cell3D prstMaterial="dkEdge">
                      <a:bevel prst="relaxedInset"/>
                      <a:lightRig rig="flood" dir="t"/>
                    </a:cell3D>
                  </a:tcPr>
                </a:tc>
                <a:tc>
                  <a:txBody>
                    <a:bodyPr/>
                    <a:lstStyle/>
                    <a:p>
                      <a:pPr algn="ctr"/>
                      <a:r>
                        <a:rPr lang="en-US" dirty="0"/>
                        <a:t>Surfaces</a:t>
                      </a:r>
                    </a:p>
                  </a:txBody>
                  <a:tcPr>
                    <a:cell3D prstMaterial="dkEdge">
                      <a:bevel prst="relaxedInset"/>
                      <a:lightRig rig="flood" dir="t"/>
                    </a:cell3D>
                  </a:tcPr>
                </a:tc>
                <a:extLst>
                  <a:ext uri="{0D108BD9-81ED-4DB2-BD59-A6C34878D82A}">
                    <a16:rowId xmlns:a16="http://schemas.microsoft.com/office/drawing/2014/main" val="797842627"/>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Arc length</a:t>
                      </a:r>
                    </a:p>
                    <a:p>
                      <a:pPr algn="ctr"/>
                      <a:endPar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Surface area</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3288195821"/>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Line Integrals</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(scalar vs. vector)</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Surface Integrals</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(scalar vs. vector)</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1167103486"/>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One-Parameter</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Description</a:t>
                      </a:r>
                    </a:p>
                    <a:p>
                      <a:pPr algn="ct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Two-Parameter</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Description</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2776095619"/>
                  </a:ext>
                </a:extLst>
              </a:tr>
              <a:tr h="334276">
                <a:tc>
                  <a:txBody>
                    <a:bodyPr/>
                    <a:lstStyle/>
                    <a:p>
                      <a:pPr algn="ctr"/>
                      <a:endParaRPr lang="en-US" sz="10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endParaRPr lang="en-US" sz="10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1872938033"/>
                  </a:ext>
                </a:extLst>
              </a:tr>
            </a:tbl>
          </a:graphicData>
        </a:graphic>
      </p:graphicFrame>
      <p:pic>
        <p:nvPicPr>
          <p:cNvPr id="20" name="Picture 19">
            <a:extLst>
              <a:ext uri="{FF2B5EF4-FFF2-40B4-BE49-F238E27FC236}">
                <a16:creationId xmlns:a16="http://schemas.microsoft.com/office/drawing/2014/main" id="{D688F9F2-36BA-4606-8CD3-1E9E86FD2AC8}"/>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02684" y="2245810"/>
            <a:ext cx="1303162" cy="234667"/>
          </a:xfrm>
          <a:prstGeom prst="rect">
            <a:avLst/>
          </a:prstGeom>
        </p:spPr>
      </p:pic>
      <p:pic>
        <p:nvPicPr>
          <p:cNvPr id="22" name="Picture 21">
            <a:extLst>
              <a:ext uri="{FF2B5EF4-FFF2-40B4-BE49-F238E27FC236}">
                <a16:creationId xmlns:a16="http://schemas.microsoft.com/office/drawing/2014/main" id="{69F39163-0749-450F-873F-07A5E44DD71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649546" y="2272020"/>
            <a:ext cx="1134324" cy="208457"/>
          </a:xfrm>
          <a:prstGeom prst="rect">
            <a:avLst/>
          </a:prstGeom>
        </p:spPr>
      </p:pic>
      <p:pic>
        <p:nvPicPr>
          <p:cNvPr id="27" name="Picture 26">
            <a:extLst>
              <a:ext uri="{FF2B5EF4-FFF2-40B4-BE49-F238E27FC236}">
                <a16:creationId xmlns:a16="http://schemas.microsoft.com/office/drawing/2014/main" id="{792334E3-98AF-4931-8FFD-CA3D35C6C6A3}"/>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1160" y="2044490"/>
            <a:ext cx="986210" cy="107276"/>
          </a:xfrm>
          <a:prstGeom prst="rect">
            <a:avLst/>
          </a:prstGeom>
        </p:spPr>
      </p:pic>
      <p:pic>
        <p:nvPicPr>
          <p:cNvPr id="29" name="Picture 28">
            <a:extLst>
              <a:ext uri="{FF2B5EF4-FFF2-40B4-BE49-F238E27FC236}">
                <a16:creationId xmlns:a16="http://schemas.microsoft.com/office/drawing/2014/main" id="{19AC45B8-DACC-47AB-ADAA-111935EF25AA}"/>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180322" y="1130080"/>
            <a:ext cx="747886" cy="234057"/>
          </a:xfrm>
          <a:prstGeom prst="rect">
            <a:avLst/>
          </a:prstGeom>
        </p:spPr>
      </p:pic>
      <p:pic>
        <p:nvPicPr>
          <p:cNvPr id="31" name="Picture 30">
            <a:extLst>
              <a:ext uri="{FF2B5EF4-FFF2-40B4-BE49-F238E27FC236}">
                <a16:creationId xmlns:a16="http://schemas.microsoft.com/office/drawing/2014/main" id="{A268D98D-5AA3-469C-BBAB-4B62860E5BF4}"/>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531604" y="1143793"/>
            <a:ext cx="1370210" cy="206629"/>
          </a:xfrm>
          <a:prstGeom prst="rect">
            <a:avLst/>
          </a:prstGeom>
        </p:spPr>
      </p:pic>
      <p:pic>
        <p:nvPicPr>
          <p:cNvPr id="33" name="Picture 32">
            <a:extLst>
              <a:ext uri="{FF2B5EF4-FFF2-40B4-BE49-F238E27FC236}">
                <a16:creationId xmlns:a16="http://schemas.microsoft.com/office/drawing/2014/main" id="{6C06B4C3-DC39-40FF-B64A-A6183C92EA43}"/>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488023" y="2044490"/>
            <a:ext cx="1457371" cy="107276"/>
          </a:xfrm>
          <a:prstGeom prst="rect">
            <a:avLst/>
          </a:prstGeom>
        </p:spPr>
      </p:pic>
      <p:sp>
        <p:nvSpPr>
          <p:cNvPr id="34" name="TextBox 33">
            <a:extLst>
              <a:ext uri="{FF2B5EF4-FFF2-40B4-BE49-F238E27FC236}">
                <a16:creationId xmlns:a16="http://schemas.microsoft.com/office/drawing/2014/main" id="{38F85CFE-49FA-498C-BD98-4B268A487C78}"/>
              </a:ext>
            </a:extLst>
          </p:cNvPr>
          <p:cNvSpPr txBox="1"/>
          <p:nvPr/>
        </p:nvSpPr>
        <p:spPr>
          <a:xfrm>
            <a:off x="10402" y="3194835"/>
            <a:ext cx="2639143" cy="169277"/>
          </a:xfrm>
          <a:prstGeom prst="rect">
            <a:avLst/>
          </a:prstGeom>
          <a:noFill/>
        </p:spPr>
        <p:txBody>
          <a:bodyPr wrap="square" rtlCol="0">
            <a:spAutoFit/>
          </a:bodyPr>
          <a:lstStyle/>
          <a:p>
            <a:r>
              <a:rPr lang="en-US" sz="500" b="1" dirty="0">
                <a:latin typeface="Tahoma" panose="020B0604030504040204" pitchFamily="34" charset="0"/>
                <a:ea typeface="Tahoma" panose="020B0604030504040204" pitchFamily="34" charset="0"/>
                <a:cs typeface="Tahoma" panose="020B0604030504040204" pitchFamily="34" charset="0"/>
              </a:rPr>
              <a:t>Note: r(</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 G(</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where G(</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is the book’s notation</a:t>
            </a:r>
          </a:p>
        </p:txBody>
      </p:sp>
      <p:pic>
        <p:nvPicPr>
          <p:cNvPr id="1028" name="Picture 4" descr="Level surfaces">
            <a:extLst>
              <a:ext uri="{FF2B5EF4-FFF2-40B4-BE49-F238E27FC236}">
                <a16:creationId xmlns:a16="http://schemas.microsoft.com/office/drawing/2014/main" id="{31EEF65B-55BF-4575-93C9-ACCA0E66449A}"/>
              </a:ext>
            </a:extLst>
          </p:cNvPr>
          <p:cNvPicPr>
            <a:picLocks noChangeAspect="1" noChangeArrowheads="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7931" y="612723"/>
            <a:ext cx="204679" cy="274079"/>
          </a:xfrm>
          <a:prstGeom prst="rect">
            <a:avLst/>
          </a:prstGeom>
          <a:noFill/>
          <a:ln w="12700">
            <a:solidFill>
              <a:srgbClr val="C05755"/>
            </a:solidFill>
          </a:ln>
          <a:extLst>
            <a:ext uri="{909E8E84-426E-40DD-AFC4-6F175D3DCCD1}">
              <a14:hiddenFill xmlns:a14="http://schemas.microsoft.com/office/drawing/2010/main">
                <a:solidFill>
                  <a:srgbClr val="FFFFFF"/>
                </a:solidFill>
              </a14:hiddenFill>
            </a:ext>
          </a:extLst>
        </p:spPr>
      </p:pic>
      <p:pic>
        <p:nvPicPr>
          <p:cNvPr id="1032" name="Picture 8" descr="Line and surface integrals: Solutions">
            <a:extLst>
              <a:ext uri="{FF2B5EF4-FFF2-40B4-BE49-F238E27FC236}">
                <a16:creationId xmlns:a16="http://schemas.microsoft.com/office/drawing/2014/main" id="{0A55A5F7-3F7F-47D8-80AF-CCC4D784CA6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1096" y="612723"/>
            <a:ext cx="204679" cy="276586"/>
          </a:xfrm>
          <a:prstGeom prst="rect">
            <a:avLst/>
          </a:prstGeom>
          <a:noFill/>
          <a:ln w="12700">
            <a:solidFill>
              <a:srgbClr val="BE53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75465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Ellipsoid</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21</a:t>
            </a:fld>
            <a:r>
              <a:rPr spc="-55" dirty="0"/>
              <a:t> </a:t>
            </a:r>
            <a:r>
              <a:rPr spc="35" dirty="0"/>
              <a:t>/</a:t>
            </a:r>
            <a:endParaRPr spc="-55" dirty="0"/>
          </a:p>
        </p:txBody>
      </p:sp>
      <p:pic>
        <p:nvPicPr>
          <p:cNvPr id="23" name="Picture 22">
            <a:extLst>
              <a:ext uri="{FF2B5EF4-FFF2-40B4-BE49-F238E27FC236}">
                <a16:creationId xmlns:a16="http://schemas.microsoft.com/office/drawing/2014/main" id="{0FCA652F-231A-4901-91B2-23D3CA8C58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16962" y="989193"/>
            <a:ext cx="2135162" cy="1482362"/>
          </a:xfrm>
          <a:prstGeom prst="rect">
            <a:avLst/>
          </a:prstGeom>
        </p:spPr>
      </p:pic>
      <p:pic>
        <p:nvPicPr>
          <p:cNvPr id="6146" name="Picture 2" descr="This graph has a standard 3D coordinate system.  The positive z-axis is straight up, the positive x-axis moves off to the left and slightly downward and positive y-axis move off the right and slightly downward.  The graph of the ellipsoid looks vaguely like an American style football with, in this case, the elongated portion along the y-axis.">
            <a:extLst>
              <a:ext uri="{FF2B5EF4-FFF2-40B4-BE49-F238E27FC236}">
                <a16:creationId xmlns:a16="http://schemas.microsoft.com/office/drawing/2014/main" id="{22A5B84F-17D2-4663-8B69-5445E8A19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99" y="1066006"/>
            <a:ext cx="2024742" cy="132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511919"/>
      </p:ext>
    </p:extLst>
  </p:cSld>
  <p:clrMapOvr>
    <a:masterClrMapping/>
  </p:clrMapOvr>
  <p:transition>
    <p:cut/>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Concept of Flux</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210</a:t>
            </a:fld>
            <a:r>
              <a:rPr spc="-55" dirty="0"/>
              <a:t> </a:t>
            </a:r>
            <a:r>
              <a:rPr spc="35" dirty="0"/>
              <a:t>/</a:t>
            </a:r>
            <a:r>
              <a:rPr spc="-15" dirty="0"/>
              <a:t> </a:t>
            </a:r>
            <a:r>
              <a:rPr lang="en-US" spc="-55" dirty="0"/>
              <a:t>11</a:t>
            </a:r>
            <a:endParaRPr spc="-55" dirty="0"/>
          </a:p>
        </p:txBody>
      </p:sp>
      <p:pic>
        <p:nvPicPr>
          <p:cNvPr id="4100" name="Picture 4">
            <a:extLst>
              <a:ext uri="{FF2B5EF4-FFF2-40B4-BE49-F238E27FC236}">
                <a16:creationId xmlns:a16="http://schemas.microsoft.com/office/drawing/2014/main" id="{24B98551-4A07-4892-BB3F-A533AC164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675"/>
            <a:ext cx="1949702" cy="28430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0EF5705-78B6-48A5-98F3-49004FAF72AB}"/>
              </a:ext>
            </a:extLst>
          </p:cNvPr>
          <p:cNvSpPr txBox="1"/>
          <p:nvPr/>
        </p:nvSpPr>
        <p:spPr>
          <a:xfrm>
            <a:off x="1949702" y="391061"/>
            <a:ext cx="2716992" cy="2862322"/>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Flux</a:t>
            </a:r>
            <a:r>
              <a:rPr lang="en-US" sz="1000" dirty="0">
                <a:latin typeface="Tahoma" panose="020B0604030504040204" pitchFamily="34" charset="0"/>
                <a:ea typeface="Tahoma" panose="020B0604030504040204" pitchFamily="34" charset="0"/>
                <a:cs typeface="Tahoma" panose="020B0604030504040204" pitchFamily="34" charset="0"/>
              </a:rPr>
              <a:t> can be considered the </a:t>
            </a:r>
            <a:r>
              <a:rPr lang="en-US" sz="1000" b="1" dirty="0">
                <a:latin typeface="Tahoma" panose="020B0604030504040204" pitchFamily="34" charset="0"/>
                <a:ea typeface="Tahoma" panose="020B0604030504040204" pitchFamily="34" charset="0"/>
                <a:cs typeface="Tahoma" panose="020B0604030504040204" pitchFamily="34" charset="0"/>
              </a:rPr>
              <a:t>amount of 'stuff</a:t>
            </a:r>
            <a:r>
              <a:rPr lang="en-US" sz="1000" dirty="0">
                <a:latin typeface="Tahoma" panose="020B0604030504040204" pitchFamily="34" charset="0"/>
                <a:ea typeface="Tahoma" panose="020B0604030504040204" pitchFamily="34" charset="0"/>
                <a:cs typeface="Tahoma" panose="020B0604030504040204" pitchFamily="34" charset="0"/>
              </a:rPr>
              <a:t>' from the vector field that goes through a curve or surface.</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Flux</a:t>
            </a:r>
            <a:r>
              <a:rPr lang="en-US" sz="1000" dirty="0">
                <a:latin typeface="Tahoma" panose="020B0604030504040204" pitchFamily="34" charset="0"/>
                <a:ea typeface="Tahoma" panose="020B0604030504040204" pitchFamily="34" charset="0"/>
                <a:cs typeface="Tahoma" panose="020B0604030504040204" pitchFamily="34" charset="0"/>
              </a:rPr>
              <a:t>, in vector calculus, is a </a:t>
            </a:r>
            <a:r>
              <a:rPr lang="en-US" sz="1000" b="1" dirty="0">
                <a:latin typeface="Tahoma" panose="020B0604030504040204" pitchFamily="34" charset="0"/>
                <a:ea typeface="Tahoma" panose="020B0604030504040204" pitchFamily="34" charset="0"/>
                <a:cs typeface="Tahoma" panose="020B0604030504040204" pitchFamily="34" charset="0"/>
              </a:rPr>
              <a:t>scalar quantity</a:t>
            </a:r>
            <a:r>
              <a:rPr lang="en-US" sz="1000" dirty="0">
                <a:latin typeface="Tahoma" panose="020B0604030504040204" pitchFamily="34" charset="0"/>
                <a:ea typeface="Tahoma" panose="020B0604030504040204" pitchFamily="34" charset="0"/>
                <a:cs typeface="Tahoma" panose="020B0604030504040204" pitchFamily="34" charset="0"/>
              </a:rPr>
              <a:t>, defined as the surface integral of the perpendicular component of a vector field over a surface</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transport phenomena flux can be a vector quantity </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Flux</a:t>
            </a:r>
            <a:r>
              <a:rPr lang="en-US" sz="1000" dirty="0">
                <a:latin typeface="Tahoma" panose="020B0604030504040204" pitchFamily="34" charset="0"/>
                <a:ea typeface="Tahoma" panose="020B0604030504040204" pitchFamily="34" charset="0"/>
                <a:cs typeface="Tahoma" panose="020B0604030504040204" pitchFamily="34" charset="0"/>
              </a:rPr>
              <a:t> will depend on the </a:t>
            </a:r>
            <a:r>
              <a:rPr lang="en-US" sz="1000" u="sng" dirty="0">
                <a:latin typeface="Tahoma" panose="020B0604030504040204" pitchFamily="34" charset="0"/>
                <a:ea typeface="Tahoma" panose="020B0604030504040204" pitchFamily="34" charset="0"/>
                <a:cs typeface="Tahoma" panose="020B0604030504040204" pitchFamily="34" charset="0"/>
              </a:rPr>
              <a:t>strength</a:t>
            </a:r>
            <a:r>
              <a:rPr lang="en-US" sz="1000" dirty="0">
                <a:latin typeface="Tahoma" panose="020B0604030504040204" pitchFamily="34" charset="0"/>
                <a:ea typeface="Tahoma" panose="020B0604030504040204" pitchFamily="34" charset="0"/>
                <a:cs typeface="Tahoma" panose="020B0604030504040204" pitchFamily="34" charset="0"/>
              </a:rPr>
              <a:t> of the vector field, the </a:t>
            </a:r>
            <a:r>
              <a:rPr lang="en-US" sz="1000" u="sng" dirty="0">
                <a:latin typeface="Tahoma" panose="020B0604030504040204" pitchFamily="34" charset="0"/>
                <a:ea typeface="Tahoma" panose="020B0604030504040204" pitchFamily="34" charset="0"/>
                <a:cs typeface="Tahoma" panose="020B0604030504040204" pitchFamily="34" charset="0"/>
              </a:rPr>
              <a:t>size</a:t>
            </a:r>
            <a:r>
              <a:rPr lang="en-US" sz="1000" dirty="0">
                <a:latin typeface="Tahoma" panose="020B0604030504040204" pitchFamily="34" charset="0"/>
                <a:ea typeface="Tahoma" panose="020B0604030504040204" pitchFamily="34" charset="0"/>
                <a:cs typeface="Tahoma" panose="020B0604030504040204" pitchFamily="34" charset="0"/>
              </a:rPr>
              <a:t> of the surface area it passes through, and on how the area is </a:t>
            </a:r>
            <a:r>
              <a:rPr lang="en-US" sz="1000" u="sng" dirty="0">
                <a:latin typeface="Tahoma" panose="020B0604030504040204" pitchFamily="34" charset="0"/>
                <a:ea typeface="Tahoma" panose="020B0604030504040204" pitchFamily="34" charset="0"/>
                <a:cs typeface="Tahoma" panose="020B0604030504040204" pitchFamily="34" charset="0"/>
              </a:rPr>
              <a:t>oriented</a:t>
            </a:r>
            <a:r>
              <a:rPr lang="en-US" sz="1000" dirty="0">
                <a:latin typeface="Tahoma" panose="020B0604030504040204" pitchFamily="34" charset="0"/>
                <a:ea typeface="Tahoma" panose="020B0604030504040204" pitchFamily="34" charset="0"/>
                <a:cs typeface="Tahoma" panose="020B0604030504040204" pitchFamily="34" charset="0"/>
              </a:rPr>
              <a:t> with respect to the field</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If </a:t>
            </a:r>
            <a:r>
              <a:rPr lang="en-US" sz="1000" b="1" dirty="0">
                <a:latin typeface="Tahoma" panose="020B0604030504040204" pitchFamily="34" charset="0"/>
                <a:ea typeface="Tahoma" panose="020B0604030504040204" pitchFamily="34" charset="0"/>
                <a:cs typeface="Tahoma" panose="020B0604030504040204" pitchFamily="34" charset="0"/>
              </a:rPr>
              <a:t>F, </a:t>
            </a:r>
            <a:r>
              <a:rPr lang="en-US" sz="1000" dirty="0">
                <a:latin typeface="Tahoma" panose="020B0604030504040204" pitchFamily="34" charset="0"/>
                <a:ea typeface="Tahoma" panose="020B0604030504040204" pitchFamily="34" charset="0"/>
                <a:cs typeface="Tahoma" panose="020B0604030504040204" pitchFamily="34" charset="0"/>
              </a:rPr>
              <a:t>a vector field, contains a surface “</a:t>
            </a:r>
            <a:r>
              <a:rPr lang="en-US" sz="1000" b="1" dirty="0">
                <a:latin typeface="Tahoma" panose="020B0604030504040204" pitchFamily="34" charset="0"/>
                <a:ea typeface="Tahoma" panose="020B0604030504040204" pitchFamily="34" charset="0"/>
                <a:cs typeface="Tahoma" panose="020B0604030504040204" pitchFamily="34" charset="0"/>
              </a:rPr>
              <a:t>S</a:t>
            </a:r>
            <a:r>
              <a:rPr lang="en-US" sz="1000" dirty="0">
                <a:latin typeface="Tahoma" panose="020B0604030504040204" pitchFamily="34" charset="0"/>
                <a:ea typeface="Tahoma" panose="020B0604030504040204" pitchFamily="34" charset="0"/>
                <a:cs typeface="Tahoma" panose="020B0604030504040204" pitchFamily="34" charset="0"/>
              </a:rPr>
              <a:t>”, then </a:t>
            </a:r>
            <a:r>
              <a:rPr lang="en-US" sz="1000" b="1" dirty="0">
                <a:latin typeface="Tahoma" panose="020B0604030504040204" pitchFamily="34" charset="0"/>
                <a:ea typeface="Tahoma" panose="020B0604030504040204" pitchFamily="34" charset="0"/>
                <a:cs typeface="Tahoma" panose="020B0604030504040204" pitchFamily="34" charset="0"/>
              </a:rPr>
              <a:t>F</a:t>
            </a:r>
            <a:r>
              <a:rPr lang="en-US" sz="1000" dirty="0">
                <a:latin typeface="Tahoma" panose="020B0604030504040204" pitchFamily="34" charset="0"/>
                <a:ea typeface="Tahoma" panose="020B0604030504040204" pitchFamily="34" charset="0"/>
                <a:cs typeface="Tahoma" panose="020B0604030504040204" pitchFamily="34" charset="0"/>
              </a:rPr>
              <a:t> can describe the velocity of the flow/fluid at any point across the surface. Thus, the rate of flow (amount/volume of flow across the surface) is the flux. </a:t>
            </a:r>
            <a:endParaRPr lang="en-US" sz="1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43096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Concept of Flux (cont. – fluid flux)</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211</a:t>
            </a:fld>
            <a:r>
              <a:rPr spc="-55" dirty="0"/>
              <a:t> </a:t>
            </a:r>
            <a:r>
              <a:rPr spc="35" dirty="0"/>
              <a:t>/</a:t>
            </a:r>
            <a:r>
              <a:rPr spc="-15" dirty="0"/>
              <a:t> </a:t>
            </a:r>
            <a:r>
              <a:rPr lang="en-US" spc="-55" dirty="0"/>
              <a:t>11</a:t>
            </a:r>
            <a:endParaRPr spc="-55" dirty="0"/>
          </a:p>
        </p:txBody>
      </p:sp>
      <p:sp>
        <p:nvSpPr>
          <p:cNvPr id="27" name="TextBox 26">
            <a:extLst>
              <a:ext uri="{FF2B5EF4-FFF2-40B4-BE49-F238E27FC236}">
                <a16:creationId xmlns:a16="http://schemas.microsoft.com/office/drawing/2014/main" id="{E7268366-AF9E-4BD4-8E49-075CAD09A7C2}"/>
              </a:ext>
            </a:extLst>
          </p:cNvPr>
          <p:cNvSpPr txBox="1"/>
          <p:nvPr/>
        </p:nvSpPr>
        <p:spPr>
          <a:xfrm>
            <a:off x="1949394" y="369600"/>
            <a:ext cx="2716992" cy="2323713"/>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normal component(s) from the surface goes through the ‘stuff’ (or the fluid)</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vector field is the flow of the fluid</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 dot product between the </a:t>
            </a:r>
            <a:r>
              <a:rPr lang="en-US" sz="900" u="sng" dirty="0">
                <a:latin typeface="Tahoma" panose="020B0604030504040204" pitchFamily="34" charset="0"/>
                <a:ea typeface="Tahoma" panose="020B0604030504040204" pitchFamily="34" charset="0"/>
                <a:cs typeface="Tahoma" panose="020B0604030504040204" pitchFamily="34" charset="0"/>
              </a:rPr>
              <a:t>normal component</a:t>
            </a:r>
            <a:r>
              <a:rPr lang="en-US" sz="900" dirty="0">
                <a:latin typeface="Tahoma" panose="020B0604030504040204" pitchFamily="34" charset="0"/>
                <a:ea typeface="Tahoma" panose="020B0604030504040204" pitchFamily="34" charset="0"/>
                <a:cs typeface="Tahoma" panose="020B0604030504040204" pitchFamily="34" charset="0"/>
              </a:rPr>
              <a:t> and the </a:t>
            </a:r>
            <a:r>
              <a:rPr lang="en-US" sz="900" u="sng" dirty="0">
                <a:latin typeface="Tahoma" panose="020B0604030504040204" pitchFamily="34" charset="0"/>
                <a:ea typeface="Tahoma" panose="020B0604030504040204" pitchFamily="34" charset="0"/>
                <a:cs typeface="Tahoma" panose="020B0604030504040204" pitchFamily="34" charset="0"/>
              </a:rPr>
              <a:t>vector field</a:t>
            </a:r>
            <a:r>
              <a:rPr lang="en-US" sz="900" dirty="0">
                <a:latin typeface="Tahoma" panose="020B0604030504040204" pitchFamily="34" charset="0"/>
                <a:ea typeface="Tahoma" panose="020B0604030504040204" pitchFamily="34" charset="0"/>
                <a:cs typeface="Tahoma" panose="020B0604030504040204" pitchFamily="34" charset="0"/>
              </a:rPr>
              <a:t> is the amount of flow times the size of that tiny region.</a:t>
            </a:r>
          </a:p>
          <a:p>
            <a:pPr marL="628650" lvl="1" indent="-171450">
              <a:buFont typeface="Arial" panose="020B0604020202020204" pitchFamily="34" charset="0"/>
              <a:buChar char="•"/>
            </a:pPr>
            <a:r>
              <a:rPr lang="en-US" sz="900" b="1" dirty="0">
                <a:latin typeface="Tahoma" panose="020B0604030504040204" pitchFamily="34" charset="0"/>
                <a:ea typeface="Tahoma" panose="020B0604030504040204" pitchFamily="34" charset="0"/>
                <a:cs typeface="Tahoma" panose="020B0604030504040204" pitchFamily="34" charset="0"/>
              </a:rPr>
              <a:t>Recall: </a:t>
            </a:r>
            <a:r>
              <a:rPr lang="en-US" sz="900" dirty="0">
                <a:latin typeface="Tahoma" panose="020B0604030504040204" pitchFamily="34" charset="0"/>
                <a:ea typeface="Tahoma" panose="020B0604030504040204" pitchFamily="34" charset="0"/>
                <a:cs typeface="Tahoma" panose="020B0604030504040204" pitchFamily="34" charset="0"/>
              </a:rPr>
              <a:t>geometrically, the dot product tells you what amount of one vector goes in the direction of another vector (alignment)</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We must use an integral to add up all the flows across the ‘little bits’ of surface, allowing for a vector surface integral</a:t>
            </a:r>
          </a:p>
          <a:p>
            <a:pPr marL="171450"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032" name="Picture 8" descr="Introduction to a surface integral of a vector field - Math Insight">
            <a:extLst>
              <a:ext uri="{FF2B5EF4-FFF2-40B4-BE49-F238E27FC236}">
                <a16:creationId xmlns:a16="http://schemas.microsoft.com/office/drawing/2014/main" id="{A2E32086-E23B-4242-8C71-A627F75FF55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6016" y="373922"/>
            <a:ext cx="1175977" cy="9045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708FABF-C520-48AD-9428-18042DC2BB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0881" y="1324688"/>
            <a:ext cx="1478161" cy="10006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9E07406-C99A-4547-BA92-DFF57C3FA70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2246223"/>
            <a:ext cx="1981150" cy="9701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E6C549C-1FB6-4D52-964B-D6A3F616EF34}"/>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rot="18579946">
            <a:off x="1168995" y="1411221"/>
            <a:ext cx="75429" cy="53486"/>
          </a:xfrm>
          <a:prstGeom prst="rect">
            <a:avLst/>
          </a:prstGeom>
        </p:spPr>
      </p:pic>
      <p:pic>
        <p:nvPicPr>
          <p:cNvPr id="28" name="Picture 27">
            <a:extLst>
              <a:ext uri="{FF2B5EF4-FFF2-40B4-BE49-F238E27FC236}">
                <a16:creationId xmlns:a16="http://schemas.microsoft.com/office/drawing/2014/main" id="{C468B472-B395-491B-B70E-3123353F47E3}"/>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1314450" y="3043075"/>
            <a:ext cx="499048" cy="138286"/>
          </a:xfrm>
          <a:prstGeom prst="rect">
            <a:avLst/>
          </a:prstGeom>
        </p:spPr>
      </p:pic>
      <p:pic>
        <p:nvPicPr>
          <p:cNvPr id="30" name="Picture 29">
            <a:extLst>
              <a:ext uri="{FF2B5EF4-FFF2-40B4-BE49-F238E27FC236}">
                <a16:creationId xmlns:a16="http://schemas.microsoft.com/office/drawing/2014/main" id="{680D25C4-BB90-424A-98F1-075789A4D28A}"/>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46194" y="3192117"/>
            <a:ext cx="764190" cy="173714"/>
          </a:xfrm>
          <a:prstGeom prst="rect">
            <a:avLst/>
          </a:prstGeom>
        </p:spPr>
      </p:pic>
      <p:pic>
        <p:nvPicPr>
          <p:cNvPr id="34" name="Picture 33">
            <a:extLst>
              <a:ext uri="{FF2B5EF4-FFF2-40B4-BE49-F238E27FC236}">
                <a16:creationId xmlns:a16="http://schemas.microsoft.com/office/drawing/2014/main" id="{BB661100-89E9-4DB3-B3FD-B9F281C4879F}"/>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845319" y="3215034"/>
            <a:ext cx="336000" cy="130286"/>
          </a:xfrm>
          <a:prstGeom prst="rect">
            <a:avLst/>
          </a:prstGeom>
        </p:spPr>
      </p:pic>
      <p:pic>
        <p:nvPicPr>
          <p:cNvPr id="51" name="Picture 50">
            <a:extLst>
              <a:ext uri="{FF2B5EF4-FFF2-40B4-BE49-F238E27FC236}">
                <a16:creationId xmlns:a16="http://schemas.microsoft.com/office/drawing/2014/main" id="{DAFF9664-2923-49C1-AFBC-860EFABE76AB}"/>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2423171" y="2205926"/>
            <a:ext cx="1833145" cy="480915"/>
          </a:xfrm>
          <a:prstGeom prst="rect">
            <a:avLst/>
          </a:prstGeom>
        </p:spPr>
      </p:pic>
      <p:pic>
        <p:nvPicPr>
          <p:cNvPr id="1037" name="Picture 1036">
            <a:extLst>
              <a:ext uri="{FF2B5EF4-FFF2-40B4-BE49-F238E27FC236}">
                <a16:creationId xmlns:a16="http://schemas.microsoft.com/office/drawing/2014/main" id="{015A3B60-C9AA-4D95-A8A0-1EC2B3BB4E0D}"/>
              </a:ext>
            </a:extLst>
          </p:cNvPr>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tretch>
            <a:fillRect/>
          </a:stretch>
        </p:blipFill>
        <p:spPr>
          <a:xfrm>
            <a:off x="1946654" y="2687731"/>
            <a:ext cx="1535238" cy="128000"/>
          </a:xfrm>
          <a:prstGeom prst="rect">
            <a:avLst/>
          </a:prstGeom>
        </p:spPr>
      </p:pic>
      <p:pic>
        <p:nvPicPr>
          <p:cNvPr id="57" name="Picture 56">
            <a:extLst>
              <a:ext uri="{FF2B5EF4-FFF2-40B4-BE49-F238E27FC236}">
                <a16:creationId xmlns:a16="http://schemas.microsoft.com/office/drawing/2014/main" id="{31D68DB1-C1C9-47C4-A0B6-1440D8E19C2C}"/>
              </a:ext>
            </a:extLst>
          </p:cNvPr>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3539530" y="2680394"/>
            <a:ext cx="1020190" cy="119619"/>
          </a:xfrm>
          <a:prstGeom prst="rect">
            <a:avLst/>
          </a:prstGeom>
        </p:spPr>
      </p:pic>
      <p:pic>
        <p:nvPicPr>
          <p:cNvPr id="59" name="Picture 58">
            <a:extLst>
              <a:ext uri="{FF2B5EF4-FFF2-40B4-BE49-F238E27FC236}">
                <a16:creationId xmlns:a16="http://schemas.microsoft.com/office/drawing/2014/main" id="{D2EAFAE2-9BFC-442C-BD2A-A6E367A4D6A6}"/>
              </a:ext>
            </a:extLst>
          </p:cNvPr>
          <p:cNvPicPr>
            <a:picLocks noChangeAspect="1"/>
          </p:cNvPicPr>
          <p:nvPr>
            <p:custDataLst>
              <p:tags r:id="rId8"/>
            </p:custDataLst>
          </p:nvPr>
        </p:nvPicPr>
        <p:blipFill>
          <a:blip r:embed="rId26" cstate="print">
            <a:extLst>
              <a:ext uri="{28A0092B-C50C-407E-A947-70E740481C1C}">
                <a14:useLocalDpi xmlns:a14="http://schemas.microsoft.com/office/drawing/2010/main" val="0"/>
              </a:ext>
            </a:extLst>
          </a:blip>
          <a:stretch>
            <a:fillRect/>
          </a:stretch>
        </p:blipFill>
        <p:spPr>
          <a:xfrm>
            <a:off x="3396778" y="2929344"/>
            <a:ext cx="998095" cy="131810"/>
          </a:xfrm>
          <a:prstGeom prst="rect">
            <a:avLst/>
          </a:prstGeom>
        </p:spPr>
      </p:pic>
      <p:pic>
        <p:nvPicPr>
          <p:cNvPr id="1024" name="Picture 1023">
            <a:extLst>
              <a:ext uri="{FF2B5EF4-FFF2-40B4-BE49-F238E27FC236}">
                <a16:creationId xmlns:a16="http://schemas.microsoft.com/office/drawing/2014/main" id="{99689FF6-9433-4AE7-BFF9-8E36113BDEEC}"/>
              </a:ext>
            </a:extLst>
          </p:cNvPr>
          <p:cNvPicPr>
            <a:picLocks noChangeAspect="1"/>
          </p:cNvPicPr>
          <p:nvPr>
            <p:custDataLst>
              <p:tags r:id="rId9"/>
            </p:custDataLst>
          </p:nvPr>
        </p:nvPicPr>
        <p:blipFill>
          <a:blip r:embed="rId27" cstate="print">
            <a:extLst>
              <a:ext uri="{28A0092B-C50C-407E-A947-70E740481C1C}">
                <a14:useLocalDpi xmlns:a14="http://schemas.microsoft.com/office/drawing/2010/main" val="0"/>
              </a:ext>
            </a:extLst>
          </a:blip>
          <a:stretch>
            <a:fillRect/>
          </a:stretch>
        </p:blipFill>
        <p:spPr>
          <a:xfrm>
            <a:off x="3143250" y="2813907"/>
            <a:ext cx="1364571" cy="94476"/>
          </a:xfrm>
          <a:prstGeom prst="rect">
            <a:avLst/>
          </a:prstGeom>
        </p:spPr>
      </p:pic>
      <p:pic>
        <p:nvPicPr>
          <p:cNvPr id="1025" name="Picture 1024">
            <a:extLst>
              <a:ext uri="{FF2B5EF4-FFF2-40B4-BE49-F238E27FC236}">
                <a16:creationId xmlns:a16="http://schemas.microsoft.com/office/drawing/2014/main" id="{7D9BEB58-B272-4FB5-A0CE-8ED75D1E7A69}"/>
              </a:ext>
            </a:extLst>
          </p:cNvPr>
          <p:cNvPicPr>
            <a:picLocks noChangeAspect="1"/>
          </p:cNvPicPr>
          <p:nvPr/>
        </p:nvPicPr>
        <p:blipFill>
          <a:blip r:embed="rId28"/>
          <a:stretch>
            <a:fillRect/>
          </a:stretch>
        </p:blipFill>
        <p:spPr>
          <a:xfrm>
            <a:off x="838291" y="432579"/>
            <a:ext cx="1108363" cy="763539"/>
          </a:xfrm>
          <a:prstGeom prst="rect">
            <a:avLst/>
          </a:prstGeom>
        </p:spPr>
      </p:pic>
      <p:pic>
        <p:nvPicPr>
          <p:cNvPr id="1029" name="Picture 1028">
            <a:extLst>
              <a:ext uri="{FF2B5EF4-FFF2-40B4-BE49-F238E27FC236}">
                <a16:creationId xmlns:a16="http://schemas.microsoft.com/office/drawing/2014/main" id="{86B0203D-16F0-4C41-A94D-16C8B0503AF1}"/>
              </a:ext>
            </a:extLst>
          </p:cNvPr>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95300" y="1287576"/>
            <a:ext cx="1692800" cy="80000"/>
          </a:xfrm>
          <a:prstGeom prst="rect">
            <a:avLst/>
          </a:prstGeom>
        </p:spPr>
      </p:pic>
      <p:pic>
        <p:nvPicPr>
          <p:cNvPr id="1033" name="Picture 1032">
            <a:extLst>
              <a:ext uri="{FF2B5EF4-FFF2-40B4-BE49-F238E27FC236}">
                <a16:creationId xmlns:a16="http://schemas.microsoft.com/office/drawing/2014/main" id="{AE2AAC0D-9A57-4657-9163-8E086E501B39}"/>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2081854" y="2954602"/>
            <a:ext cx="815238" cy="304000"/>
          </a:xfrm>
          <a:prstGeom prst="rect">
            <a:avLst/>
          </a:prstGeom>
        </p:spPr>
      </p:pic>
      <p:pic>
        <p:nvPicPr>
          <p:cNvPr id="1042" name="Picture 1041">
            <a:extLst>
              <a:ext uri="{FF2B5EF4-FFF2-40B4-BE49-F238E27FC236}">
                <a16:creationId xmlns:a16="http://schemas.microsoft.com/office/drawing/2014/main" id="{AB621A5E-C4DB-4D4D-9B48-F91B1F99A626}"/>
              </a:ext>
            </a:extLst>
          </p:cNvPr>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2126702" y="2815731"/>
            <a:ext cx="757333" cy="94476"/>
          </a:xfrm>
          <a:prstGeom prst="rect">
            <a:avLst/>
          </a:prstGeom>
        </p:spPr>
      </p:pic>
      <p:pic>
        <p:nvPicPr>
          <p:cNvPr id="1048" name="Picture 1047">
            <a:extLst>
              <a:ext uri="{FF2B5EF4-FFF2-40B4-BE49-F238E27FC236}">
                <a16:creationId xmlns:a16="http://schemas.microsoft.com/office/drawing/2014/main" id="{BDACF114-B843-4D42-943B-5FE34199F586}"/>
              </a:ext>
            </a:extLst>
          </p:cNvPr>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3257888" y="3085199"/>
            <a:ext cx="1150476" cy="131810"/>
          </a:xfrm>
          <a:prstGeom prst="rect">
            <a:avLst/>
          </a:prstGeom>
        </p:spPr>
      </p:pic>
    </p:spTree>
    <p:extLst>
      <p:ext uri="{BB962C8B-B14F-4D97-AF65-F5344CB8AC3E}">
        <p14:creationId xmlns:p14="http://schemas.microsoft.com/office/powerpoint/2010/main" val="28455696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Orientable Surfaces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222F525E-061D-4A54-A10E-0CFC052E7A22}"/>
              </a:ext>
            </a:extLst>
          </p:cNvPr>
          <p:cNvSpPr txBox="1"/>
          <p:nvPr/>
        </p:nvSpPr>
        <p:spPr>
          <a:xfrm>
            <a:off x="1951135" y="335491"/>
            <a:ext cx="2716992" cy="3170099"/>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Orientable surfaces </a:t>
            </a:r>
            <a:r>
              <a:rPr lang="en-US" sz="1000" dirty="0">
                <a:latin typeface="Tahoma" panose="020B0604030504040204" pitchFamily="34" charset="0"/>
                <a:ea typeface="Tahoma" panose="020B0604030504040204" pitchFamily="34" charset="0"/>
                <a:cs typeface="Tahoma" panose="020B0604030504040204" pitchFamily="34" charset="0"/>
              </a:rPr>
              <a:t>are surfaces that we can tell the difference between the inside and outside of the surface. These surfaces are two-sided, unlike the non-orientable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Möbius strip</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(only one side)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If we can define a ‘unit normal vector’ at everyone point so that this ‘vector’ varies continuously over a surface S, then S is an oriented surface with two possible orientations</a:t>
            </a:r>
          </a:p>
          <a:p>
            <a:pPr marL="628650" lvl="1" indent="-171450">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positive orientation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is the one for which the normal vectors point</a:t>
            </a:r>
            <a:r>
              <a:rPr lang="en-US" sz="1000" i="1" dirty="0">
                <a:latin typeface="Tahoma" panose="020B0604030504040204" pitchFamily="34" charset="0"/>
                <a:ea typeface="Tahoma" panose="020B0604030504040204" pitchFamily="34" charset="0"/>
                <a:cs typeface="Tahoma" panose="020B0604030504040204" pitchFamily="34" charset="0"/>
              </a:rPr>
              <a:t> o</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utward</a:t>
            </a:r>
            <a:endParaRPr lang="en-US" sz="1000" i="1"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inward</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-pointing normal vectors give the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negative orientation</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More specifically we have the following orientations: upwards, downwards, inwards, and outwards</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B6C08BA3-9347-4CCE-97F4-B2B4E159E308}"/>
              </a:ext>
            </a:extLst>
          </p:cNvPr>
          <p:cNvPicPr>
            <a:picLocks noChangeAspect="1"/>
          </p:cNvPicPr>
          <p:nvPr/>
        </p:nvPicPr>
        <p:blipFill>
          <a:blip r:embed="rId5"/>
          <a:stretch>
            <a:fillRect/>
          </a:stretch>
        </p:blipFill>
        <p:spPr>
          <a:xfrm>
            <a:off x="165475" y="2229916"/>
            <a:ext cx="1656574" cy="376494"/>
          </a:xfrm>
          <a:prstGeom prst="rect">
            <a:avLst/>
          </a:prstGeom>
        </p:spPr>
      </p:pic>
      <p:pic>
        <p:nvPicPr>
          <p:cNvPr id="16" name="Picture 15">
            <a:extLst>
              <a:ext uri="{FF2B5EF4-FFF2-40B4-BE49-F238E27FC236}">
                <a16:creationId xmlns:a16="http://schemas.microsoft.com/office/drawing/2014/main" id="{F2717429-52DD-4898-918A-F752436A8F8D}"/>
              </a:ext>
            </a:extLst>
          </p:cNvPr>
          <p:cNvPicPr>
            <a:picLocks noChangeAspect="1"/>
          </p:cNvPicPr>
          <p:nvPr/>
        </p:nvPicPr>
        <p:blipFill>
          <a:blip r:embed="rId6"/>
          <a:stretch>
            <a:fillRect/>
          </a:stretch>
        </p:blipFill>
        <p:spPr>
          <a:xfrm>
            <a:off x="537897" y="2586888"/>
            <a:ext cx="951688" cy="668503"/>
          </a:xfrm>
          <a:prstGeom prst="rect">
            <a:avLst/>
          </a:prstGeom>
        </p:spPr>
      </p:pic>
      <p:pic>
        <p:nvPicPr>
          <p:cNvPr id="17" name="Picture 16">
            <a:extLst>
              <a:ext uri="{FF2B5EF4-FFF2-40B4-BE49-F238E27FC236}">
                <a16:creationId xmlns:a16="http://schemas.microsoft.com/office/drawing/2014/main" id="{1F126BBC-EF84-4F0D-A274-93D6D87D9EE6}"/>
              </a:ext>
            </a:extLst>
          </p:cNvPr>
          <p:cNvPicPr>
            <a:picLocks noChangeAspect="1"/>
          </p:cNvPicPr>
          <p:nvPr/>
        </p:nvPicPr>
        <p:blipFill>
          <a:blip r:embed="rId7"/>
          <a:stretch>
            <a:fillRect/>
          </a:stretch>
        </p:blipFill>
        <p:spPr>
          <a:xfrm>
            <a:off x="235" y="563573"/>
            <a:ext cx="952876" cy="564325"/>
          </a:xfrm>
          <a:prstGeom prst="rect">
            <a:avLst/>
          </a:prstGeom>
        </p:spPr>
      </p:pic>
      <p:pic>
        <p:nvPicPr>
          <p:cNvPr id="18" name="Picture 17">
            <a:extLst>
              <a:ext uri="{FF2B5EF4-FFF2-40B4-BE49-F238E27FC236}">
                <a16:creationId xmlns:a16="http://schemas.microsoft.com/office/drawing/2014/main" id="{47DD1BAC-FE30-4800-988C-AE5BC731E122}"/>
              </a:ext>
            </a:extLst>
          </p:cNvPr>
          <p:cNvPicPr>
            <a:picLocks noChangeAspect="1"/>
          </p:cNvPicPr>
          <p:nvPr/>
        </p:nvPicPr>
        <p:blipFill>
          <a:blip r:embed="rId8"/>
          <a:stretch>
            <a:fillRect/>
          </a:stretch>
        </p:blipFill>
        <p:spPr>
          <a:xfrm>
            <a:off x="1013741" y="584292"/>
            <a:ext cx="964356" cy="626146"/>
          </a:xfrm>
          <a:prstGeom prst="rect">
            <a:avLst/>
          </a:prstGeom>
        </p:spPr>
      </p:pic>
      <p:pic>
        <p:nvPicPr>
          <p:cNvPr id="19" name="Picture 18">
            <a:extLst>
              <a:ext uri="{FF2B5EF4-FFF2-40B4-BE49-F238E27FC236}">
                <a16:creationId xmlns:a16="http://schemas.microsoft.com/office/drawing/2014/main" id="{B48E356F-4752-4988-838A-ED44F2FFE71E}"/>
              </a:ext>
            </a:extLst>
          </p:cNvPr>
          <p:cNvPicPr>
            <a:picLocks noChangeAspect="1"/>
          </p:cNvPicPr>
          <p:nvPr/>
        </p:nvPicPr>
        <p:blipFill>
          <a:blip r:embed="rId9"/>
          <a:stretch>
            <a:fillRect/>
          </a:stretch>
        </p:blipFill>
        <p:spPr>
          <a:xfrm>
            <a:off x="7217" y="1157910"/>
            <a:ext cx="1061360" cy="824115"/>
          </a:xfrm>
          <a:prstGeom prst="rect">
            <a:avLst/>
          </a:prstGeom>
        </p:spPr>
      </p:pic>
      <p:pic>
        <p:nvPicPr>
          <p:cNvPr id="20" name="Picture 19">
            <a:extLst>
              <a:ext uri="{FF2B5EF4-FFF2-40B4-BE49-F238E27FC236}">
                <a16:creationId xmlns:a16="http://schemas.microsoft.com/office/drawing/2014/main" id="{81CCCACF-0E22-4473-A2AA-E760744F420C}"/>
              </a:ext>
            </a:extLst>
          </p:cNvPr>
          <p:cNvPicPr>
            <a:picLocks noChangeAspect="1"/>
          </p:cNvPicPr>
          <p:nvPr/>
        </p:nvPicPr>
        <p:blipFill>
          <a:blip r:embed="rId10"/>
          <a:stretch>
            <a:fillRect/>
          </a:stretch>
        </p:blipFill>
        <p:spPr>
          <a:xfrm>
            <a:off x="964733" y="1165946"/>
            <a:ext cx="1054000" cy="824115"/>
          </a:xfrm>
          <a:prstGeom prst="rect">
            <a:avLst/>
          </a:prstGeom>
        </p:spPr>
      </p:pic>
      <p:pic>
        <p:nvPicPr>
          <p:cNvPr id="28" name="Picture 27">
            <a:extLst>
              <a:ext uri="{FF2B5EF4-FFF2-40B4-BE49-F238E27FC236}">
                <a16:creationId xmlns:a16="http://schemas.microsoft.com/office/drawing/2014/main" id="{9F6BE1F9-8B51-47BC-8284-C52A826FBC66}"/>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014" y="477010"/>
            <a:ext cx="1169524" cy="94476"/>
          </a:xfrm>
          <a:prstGeom prst="rect">
            <a:avLst/>
          </a:prstGeom>
        </p:spPr>
      </p:pic>
      <p:pic>
        <p:nvPicPr>
          <p:cNvPr id="30" name="Picture 29">
            <a:extLst>
              <a:ext uri="{FF2B5EF4-FFF2-40B4-BE49-F238E27FC236}">
                <a16:creationId xmlns:a16="http://schemas.microsoft.com/office/drawing/2014/main" id="{F6AF91EE-41FB-4AA8-879D-61B3A8AA8F9A}"/>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33823" y="2221880"/>
            <a:ext cx="1465906" cy="94476"/>
          </a:xfrm>
          <a:prstGeom prst="rect">
            <a:avLst/>
          </a:prstGeom>
        </p:spPr>
      </p:pic>
      <p:sp>
        <p:nvSpPr>
          <p:cNvPr id="31" name="TextBox 30">
            <a:extLst>
              <a:ext uri="{FF2B5EF4-FFF2-40B4-BE49-F238E27FC236}">
                <a16:creationId xmlns:a16="http://schemas.microsoft.com/office/drawing/2014/main" id="{0957BE62-9621-4405-A027-ED4A65C89870}"/>
              </a:ext>
            </a:extLst>
          </p:cNvPr>
          <p:cNvSpPr txBox="1"/>
          <p:nvPr/>
        </p:nvSpPr>
        <p:spPr>
          <a:xfrm>
            <a:off x="0" y="1974599"/>
            <a:ext cx="1061360" cy="184666"/>
          </a:xfrm>
          <a:prstGeom prst="rect">
            <a:avLst/>
          </a:prstGeom>
          <a:noFill/>
        </p:spPr>
        <p:txBody>
          <a:bodyPr wrap="square" rtlCol="0">
            <a:spAutoFit/>
          </a:bodyPr>
          <a:lstStyle/>
          <a:p>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Positive orientation</a:t>
            </a:r>
            <a:endParaRPr lang="en-US" sz="600" b="1" dirty="0">
              <a:latin typeface="Tahoma" panose="020B0604030504040204" pitchFamily="34" charset="0"/>
              <a:ea typeface="Tahoma" panose="020B0604030504040204" pitchFamily="34" charset="0"/>
              <a:cs typeface="Tahoma" panose="020B0604030504040204" pitchFamily="34" charset="0"/>
            </a:endParaRPr>
          </a:p>
        </p:txBody>
      </p:sp>
      <p:sp>
        <p:nvSpPr>
          <p:cNvPr id="32" name="TextBox 31">
            <a:extLst>
              <a:ext uri="{FF2B5EF4-FFF2-40B4-BE49-F238E27FC236}">
                <a16:creationId xmlns:a16="http://schemas.microsoft.com/office/drawing/2014/main" id="{9D6C401B-2287-4772-8120-127D08D4F0ED}"/>
              </a:ext>
            </a:extLst>
          </p:cNvPr>
          <p:cNvSpPr txBox="1"/>
          <p:nvPr/>
        </p:nvSpPr>
        <p:spPr>
          <a:xfrm>
            <a:off x="993762" y="1975118"/>
            <a:ext cx="1061360" cy="184666"/>
          </a:xfrm>
          <a:prstGeom prst="rect">
            <a:avLst/>
          </a:prstGeom>
          <a:noFill/>
        </p:spPr>
        <p:txBody>
          <a:bodyPr wrap="square" rtlCol="0">
            <a:spAutoFit/>
          </a:bodyPr>
          <a:lstStyle/>
          <a:p>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Negative orientation</a:t>
            </a:r>
            <a:endParaRPr lang="en-US" sz="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1382943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Integrals of 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213</a:t>
            </a:fld>
            <a:r>
              <a:rPr spc="-55" dirty="0"/>
              <a:t> </a:t>
            </a:r>
            <a:r>
              <a:rPr spc="35" dirty="0"/>
              <a:t>/</a:t>
            </a:r>
            <a:r>
              <a:rPr spc="-15" dirty="0"/>
              <a:t> </a:t>
            </a:r>
            <a:r>
              <a:rPr lang="en-US" spc="-55" dirty="0"/>
              <a:t>11</a:t>
            </a:r>
            <a:endParaRPr spc="-55" dirty="0"/>
          </a:p>
        </p:txBody>
      </p:sp>
      <p:pic>
        <p:nvPicPr>
          <p:cNvPr id="2050" name="Picture 2">
            <a:extLst>
              <a:ext uri="{FF2B5EF4-FFF2-40B4-BE49-F238E27FC236}">
                <a16:creationId xmlns:a16="http://schemas.microsoft.com/office/drawing/2014/main" id="{42699E7F-4915-4BFF-BFAD-C342632404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11" y="2370557"/>
            <a:ext cx="1559719" cy="7057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50A991C-FAAB-4425-B319-EDCB305F4E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8794" y="395493"/>
            <a:ext cx="1165154" cy="191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D6F8831-9413-4ACB-932B-1C5381FEEA10}"/>
                  </a:ext>
                </a:extLst>
              </p:cNvPr>
              <p:cNvSpPr txBox="1"/>
              <p:nvPr/>
            </p:nvSpPr>
            <p:spPr>
              <a:xfrm>
                <a:off x="1847850" y="417675"/>
                <a:ext cx="2762250" cy="3111621"/>
              </a:xfrm>
              <a:prstGeom prst="rect">
                <a:avLst/>
              </a:prstGeom>
              <a:noFill/>
            </p:spPr>
            <p:txBody>
              <a:bodyPr wrap="square" rtlCol="0">
                <a:spAutoFit/>
              </a:bodyPr>
              <a:lstStyle/>
              <a:p>
                <a:pPr marL="171450" indent="-171450">
                  <a:buFont typeface="Arial" panose="020B0604020202020204" pitchFamily="34" charset="0"/>
                  <a:buChar char="•"/>
                </a:pPr>
                <a:r>
                  <a:rPr lang="en-US" sz="980" dirty="0">
                    <a:latin typeface="Tahoma" panose="020B0604030504040204" pitchFamily="34" charset="0"/>
                    <a:ea typeface="Tahoma" panose="020B0604030504040204" pitchFamily="34" charset="0"/>
                    <a:cs typeface="Tahoma" panose="020B0604030504040204" pitchFamily="34" charset="0"/>
                  </a:rPr>
                  <a:t>The vector surface integral is the integral of the normal component across an orientable surface</a:t>
                </a:r>
              </a:p>
              <a:p>
                <a:pPr marL="171450" indent="-171450">
                  <a:buFont typeface="Arial" panose="020B0604020202020204" pitchFamily="34" charset="0"/>
                  <a:buChar char="•"/>
                </a:pPr>
                <a:r>
                  <a:rPr lang="en-US" sz="980" dirty="0">
                    <a:latin typeface="Tahoma" panose="020B0604030504040204" pitchFamily="34" charset="0"/>
                    <a:ea typeface="Tahoma" panose="020B0604030504040204" pitchFamily="34" charset="0"/>
                    <a:cs typeface="Tahoma" panose="020B0604030504040204" pitchFamily="34" charset="0"/>
                  </a:rPr>
                  <a:t>If the orientation of the surface is reversed, then the surface integral changes sign </a:t>
                </a:r>
              </a:p>
              <a:p>
                <a:pPr marL="171450" indent="-171450">
                  <a:buFont typeface="Arial" panose="020B0604020202020204" pitchFamily="34" charset="0"/>
                  <a:buChar char="•"/>
                </a:pPr>
                <a:r>
                  <a:rPr lang="en-US" sz="980" dirty="0">
                    <a:latin typeface="Tahoma" panose="020B0604030504040204" pitchFamily="34" charset="0"/>
                    <a:ea typeface="Tahoma" panose="020B0604030504040204" pitchFamily="34" charset="0"/>
                    <a:cs typeface="Tahoma" panose="020B0604030504040204" pitchFamily="34" charset="0"/>
                  </a:rPr>
                  <a:t>We must parametrize the surface in terms of two parameters. It is also necessary for us to change our vector field according to the surface’s parametrization (‘a sort of jacobian mapping’)</a:t>
                </a:r>
              </a:p>
              <a:p>
                <a:pPr marL="628650" lvl="1" indent="-171450">
                  <a:buFont typeface="Arial" panose="020B0604020202020204" pitchFamily="34" charset="0"/>
                  <a:buChar char="•"/>
                </a:pPr>
                <a:r>
                  <a:rPr lang="en-US" sz="980" b="0" i="0" u="none" strike="noStrike" baseline="0" dirty="0">
                    <a:latin typeface="Tahoma" panose="020B0604030504040204" pitchFamily="34" charset="0"/>
                    <a:ea typeface="Tahoma" panose="020B0604030504040204" pitchFamily="34" charset="0"/>
                    <a:cs typeface="Tahoma" panose="020B0604030504040204" pitchFamily="34" charset="0"/>
                  </a:rPr>
                  <a:t>~ a way to describe a location on the surface using a pair of numbers</a:t>
                </a:r>
                <a:endParaRPr lang="en-US" sz="98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80" b="1" u="none" strike="noStrike" baseline="0" dirty="0">
                    <a:highlight>
                      <a:srgbClr val="FFFF00"/>
                    </a:highlight>
                    <a:latin typeface="Tahoma" panose="020B0604030504040204" pitchFamily="34" charset="0"/>
                    <a:ea typeface="Tahoma" panose="020B0604030504040204" pitchFamily="34" charset="0"/>
                    <a:cs typeface="Tahoma" panose="020B0604030504040204" pitchFamily="34" charset="0"/>
                  </a:rPr>
                  <a:t>IMPORTANT:</a:t>
                </a:r>
                <a:r>
                  <a:rPr lang="en-US" sz="980" b="0" u="none" strike="noStrike" baseline="0" dirty="0">
                    <a:latin typeface="Tahoma" panose="020B0604030504040204" pitchFamily="34" charset="0"/>
                    <a:ea typeface="Tahoma" panose="020B0604030504040204" pitchFamily="34" charset="0"/>
                    <a:cs typeface="Tahoma" panose="020B0604030504040204" pitchFamily="34" charset="0"/>
                  </a:rPr>
                  <a:t> In surface integrals, the Jacobian factor (whether that be </a:t>
                </a:r>
                <a14:m>
                  <m:oMath xmlns:m="http://schemas.openxmlformats.org/officeDocument/2006/math">
                    <m:r>
                      <a:rPr lang="en-US" sz="980" b="0" i="1" smtClean="0">
                        <a:latin typeface="Cambria Math" panose="02040503050406030204" pitchFamily="18" charset="0"/>
                        <a:ea typeface="Tahoma" panose="020B0604030504040204" pitchFamily="34" charset="0"/>
                        <a:cs typeface="Tahoma" panose="020B0604030504040204" pitchFamily="34" charset="0"/>
                      </a:rPr>
                      <m:t>𝑟</m:t>
                    </m:r>
                    <m:r>
                      <a:rPr lang="en-US" sz="980" i="1">
                        <a:latin typeface="Cambria Math" panose="02040503050406030204" pitchFamily="18" charset="0"/>
                        <a:ea typeface="Tahoma" panose="020B0604030504040204" pitchFamily="34" charset="0"/>
                        <a:cs typeface="Tahoma" panose="020B0604030504040204" pitchFamily="34" charset="0"/>
                      </a:rPr>
                      <m:t> </m:t>
                    </m:r>
                  </m:oMath>
                </a14:m>
                <a:r>
                  <a:rPr lang="en-US" sz="980" b="0" u="none" strike="noStrike" baseline="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sSup>
                      <m:sSupPr>
                        <m:ctrlP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ctrlPr>
                      </m:sSupPr>
                      <m:e>
                        <m: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𝜌</m:t>
                        </m:r>
                      </m:e>
                      <m:sup>
                        <m: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2</m:t>
                        </m:r>
                      </m:sup>
                    </m:sSup>
                    <m:r>
                      <m:rPr>
                        <m:sty m:val="p"/>
                      </m:rP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sin</m:t>
                    </m:r>
                    <m: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𝜙</m:t>
                    </m:r>
                    <m: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 ) </m:t>
                    </m:r>
                  </m:oMath>
                </a14:m>
                <a:r>
                  <a:rPr lang="en-US" sz="980" b="0" u="none" strike="noStrike" baseline="0" dirty="0">
                    <a:latin typeface="Tahoma" panose="020B0604030504040204" pitchFamily="34" charset="0"/>
                    <a:ea typeface="Tahoma" panose="020B0604030504040204" pitchFamily="34" charset="0"/>
                    <a:cs typeface="Tahoma" panose="020B0604030504040204" pitchFamily="34" charset="0"/>
                  </a:rPr>
                  <a:t>is incorporated into th</a:t>
                </a:r>
                <a:r>
                  <a:rPr lang="en-US" sz="980" dirty="0">
                    <a:latin typeface="Tahoma" panose="020B0604030504040204" pitchFamily="34" charset="0"/>
                    <a:ea typeface="Tahoma" panose="020B0604030504040204" pitchFamily="34" charset="0"/>
                    <a:cs typeface="Tahoma" panose="020B0604030504040204" pitchFamily="34" charset="0"/>
                  </a:rPr>
                  <a:t>e </a:t>
                </a:r>
                <a:r>
                  <a:rPr lang="en-US" sz="980" b="0" u="none" strike="noStrike" baseline="0" dirty="0">
                    <a:latin typeface="Tahoma" panose="020B0604030504040204" pitchFamily="34" charset="0"/>
                    <a:ea typeface="Tahoma" panose="020B0604030504040204" pitchFamily="34" charset="0"/>
                    <a:cs typeface="Tahoma" panose="020B0604030504040204" pitchFamily="34" charset="0"/>
                  </a:rPr>
                  <a:t>magnitude of the normal component </a:t>
                </a:r>
                <a:r>
                  <a:rPr lang="en-US" sz="980" b="1" u="none" strike="noStrike" baseline="0" dirty="0">
                    <a:latin typeface="Tahoma" panose="020B0604030504040204" pitchFamily="34" charset="0"/>
                    <a:ea typeface="Tahoma" panose="020B0604030504040204" pitchFamily="34" charset="0"/>
                    <a:cs typeface="Tahoma" panose="020B0604030504040204" pitchFamily="34" charset="0"/>
                  </a:rPr>
                  <a:t>N </a:t>
                </a:r>
                <a:r>
                  <a:rPr lang="en-US" sz="980" u="none" strike="noStrike" baseline="0" dirty="0">
                    <a:latin typeface="Tahoma" panose="020B0604030504040204" pitchFamily="34" charset="0"/>
                    <a:ea typeface="Tahoma" panose="020B0604030504040204" pitchFamily="34" charset="0"/>
                    <a:cs typeface="Tahoma" panose="020B0604030504040204" pitchFamily="34" charset="0"/>
                  </a:rPr>
                  <a:t>but </a:t>
                </a:r>
                <a:r>
                  <a:rPr lang="en-US" sz="980" b="1" u="none" strike="noStrike" baseline="0" dirty="0">
                    <a:latin typeface="Tahoma" panose="020B0604030504040204" pitchFamily="34" charset="0"/>
                    <a:ea typeface="Tahoma" panose="020B0604030504040204" pitchFamily="34" charset="0"/>
                    <a:cs typeface="Tahoma" panose="020B0604030504040204" pitchFamily="34" charset="0"/>
                  </a:rPr>
                  <a:t>NOT</a:t>
                </a:r>
                <a:r>
                  <a:rPr lang="en-US" sz="98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980" dirty="0">
                    <a:latin typeface="Tahoma" panose="020B0604030504040204" pitchFamily="34" charset="0"/>
                    <a:ea typeface="Tahoma" panose="020B0604030504040204" pitchFamily="34" charset="0"/>
                    <a:cs typeface="Tahoma" panose="020B0604030504040204" pitchFamily="34" charset="0"/>
                  </a:rPr>
                  <a:t>the unit vector </a:t>
                </a:r>
                <a:r>
                  <a:rPr lang="en-US" sz="980" b="1" dirty="0">
                    <a:latin typeface="Tahoma" panose="020B0604030504040204" pitchFamily="34" charset="0"/>
                    <a:ea typeface="Tahoma" panose="020B0604030504040204" pitchFamily="34" charset="0"/>
                    <a:cs typeface="Tahoma" panose="020B0604030504040204" pitchFamily="34" charset="0"/>
                  </a:rPr>
                  <a:t>n</a:t>
                </a:r>
              </a:p>
              <a:p>
                <a:pPr marL="171450" indent="-171450">
                  <a:buFont typeface="Arial" panose="020B0604020202020204" pitchFamily="34" charset="0"/>
                  <a:buChar char="•"/>
                </a:pPr>
                <a:endParaRPr lang="en-US" sz="98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7" name="TextBox 16">
                <a:extLst>
                  <a:ext uri="{FF2B5EF4-FFF2-40B4-BE49-F238E27FC236}">
                    <a16:creationId xmlns:a16="http://schemas.microsoft.com/office/drawing/2014/main" id="{2D6F8831-9413-4ACB-932B-1C5381FEEA10}"/>
                  </a:ext>
                </a:extLst>
              </p:cNvPr>
              <p:cNvSpPr txBox="1">
                <a:spLocks noRot="1" noChangeAspect="1" noMove="1" noResize="1" noEditPoints="1" noAdjustHandles="1" noChangeArrowheads="1" noChangeShapeType="1" noTextEdit="1"/>
              </p:cNvSpPr>
              <p:nvPr/>
            </p:nvSpPr>
            <p:spPr>
              <a:xfrm>
                <a:off x="1847850" y="417675"/>
                <a:ext cx="2762250" cy="3111621"/>
              </a:xfrm>
              <a:prstGeom prst="rect">
                <a:avLst/>
              </a:prstGeom>
              <a:blipFill>
                <a:blip r:embed="rId7"/>
                <a:stretch>
                  <a:fillRect r="-88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484896E-77DB-4364-9A5B-9A4ACE2B7CA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1546" y="3096665"/>
            <a:ext cx="1870019" cy="208457"/>
          </a:xfrm>
          <a:prstGeom prst="rect">
            <a:avLst/>
          </a:prstGeom>
        </p:spPr>
      </p:pic>
      <p:pic>
        <p:nvPicPr>
          <p:cNvPr id="20" name="Picture 19">
            <a:extLst>
              <a:ext uri="{FF2B5EF4-FFF2-40B4-BE49-F238E27FC236}">
                <a16:creationId xmlns:a16="http://schemas.microsoft.com/office/drawing/2014/main" id="{736EE9E2-7F92-494D-AA85-18155C9D09A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605954" y="3149388"/>
            <a:ext cx="1074591" cy="103010"/>
          </a:xfrm>
          <a:prstGeom prst="rect">
            <a:avLst/>
          </a:prstGeom>
        </p:spPr>
      </p:pic>
    </p:spTree>
    <p:extLst>
      <p:ext uri="{BB962C8B-B14F-4D97-AF65-F5344CB8AC3E}">
        <p14:creationId xmlns:p14="http://schemas.microsoft.com/office/powerpoint/2010/main" val="76609180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Strategy </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214</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25B65EE-CEB3-46C9-B983-FDE6EAF5E605}"/>
                  </a:ext>
                </a:extLst>
              </p:cNvPr>
              <p:cNvSpPr txBox="1"/>
              <p:nvPr/>
            </p:nvSpPr>
            <p:spPr>
              <a:xfrm>
                <a:off x="1905" y="336922"/>
                <a:ext cx="4608195" cy="2169825"/>
              </a:xfrm>
              <a:prstGeom prst="rect">
                <a:avLst/>
              </a:prstGeom>
              <a:noFill/>
            </p:spPr>
            <p:txBody>
              <a:bodyPr wrap="square">
                <a:spAutoFit/>
              </a:bodyPr>
              <a:lstStyle/>
              <a:p>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Strategy for Surface Integrals over Vector Fields:</a:t>
                </a:r>
              </a:p>
              <a:p>
                <a:pPr marL="685800" lvl="1" indent="-228600">
                  <a:buFont typeface="+mj-lt"/>
                  <a:buAutoNum type="arabicPeriod"/>
                </a:pPr>
                <a:r>
                  <a:rPr lang="en-US" sz="900" i="0" strike="noStrike" baseline="0" dirty="0">
                    <a:latin typeface="Tahoma" panose="020B0604030504040204" pitchFamily="34" charset="0"/>
                    <a:ea typeface="Tahoma" panose="020B0604030504040204" pitchFamily="34" charset="0"/>
                    <a:cs typeface="Tahoma" panose="020B0604030504040204" pitchFamily="34" charset="0"/>
                  </a:rPr>
                  <a:t>Parametrize </a:t>
                </a:r>
                <a:r>
                  <a:rPr lang="en-US" sz="900" dirty="0">
                    <a:latin typeface="Tahoma" panose="020B0604030504040204" pitchFamily="34" charset="0"/>
                    <a:ea typeface="Tahoma" panose="020B0604030504040204" pitchFamily="34" charset="0"/>
                    <a:cs typeface="Tahoma" panose="020B0604030504040204" pitchFamily="34" charset="0"/>
                  </a:rPr>
                  <a:t>the s</a:t>
                </a:r>
                <a:r>
                  <a:rPr lang="en-US" sz="900" i="0" strike="noStrike" baseline="0" dirty="0">
                    <a:latin typeface="Tahoma" panose="020B0604030504040204" pitchFamily="34" charset="0"/>
                    <a:ea typeface="Tahoma" panose="020B0604030504040204" pitchFamily="34" charset="0"/>
                    <a:cs typeface="Tahoma" panose="020B0604030504040204" pitchFamily="34" charset="0"/>
                  </a:rPr>
                  <a:t>ur</a:t>
                </a:r>
                <a:r>
                  <a:rPr lang="en-US" sz="900" dirty="0">
                    <a:latin typeface="Tahoma" panose="020B0604030504040204" pitchFamily="34" charset="0"/>
                    <a:ea typeface="Tahoma" panose="020B0604030504040204" pitchFamily="34" charset="0"/>
                    <a:cs typeface="Tahoma" panose="020B0604030504040204" pitchFamily="34" charset="0"/>
                  </a:rPr>
                  <a:t>face (if not already given) in terms of two parameters of the seven given coordinate functions (</a:t>
                </a:r>
                <a14:m>
                  <m:oMath xmlns:m="http://schemas.openxmlformats.org/officeDocument/2006/math">
                    <m:r>
                      <m:rPr>
                        <m:nor/>
                      </m:rPr>
                      <a:rPr lang="en-US" sz="900" b="1" smtClean="0">
                        <a:latin typeface="Tahoma" panose="020B0604030504040204" pitchFamily="34" charset="0"/>
                        <a:ea typeface="Tahoma" panose="020B0604030504040204" pitchFamily="34" charset="0"/>
                        <a:cs typeface="Tahoma" panose="020B0604030504040204" pitchFamily="34" charset="0"/>
                      </a:rPr>
                      <m:t>ℓ</m:t>
                    </m:r>
                  </m:oMath>
                </a14:m>
                <a:r>
                  <a:rPr lang="en-US" sz="900" dirty="0">
                    <a:latin typeface="Tahoma" panose="020B0604030504040204" pitchFamily="34" charset="0"/>
                    <a:ea typeface="Tahoma" panose="020B0604030504040204" pitchFamily="34" charset="0"/>
                    <a:cs typeface="Tahoma" panose="020B0604030504040204" pitchFamily="34" charset="0"/>
                  </a:rPr>
                  <a:t>) – it might require converting into functions of u’s &amp; v’s (</a:t>
                </a:r>
                <a14:m>
                  <m:oMath xmlns:m="http://schemas.openxmlformats.org/officeDocument/2006/math">
                    <m:r>
                      <m:rPr>
                        <m:nor/>
                      </m:rPr>
                      <a:rPr lang="en-US" sz="900" b="1">
                        <a:latin typeface="Tahoma" panose="020B0604030504040204" pitchFamily="34" charset="0"/>
                        <a:ea typeface="Tahoma" panose="020B0604030504040204" pitchFamily="34" charset="0"/>
                        <a:cs typeface="Tahoma" panose="020B0604030504040204" pitchFamily="34" charset="0"/>
                      </a:rPr>
                      <m:t>𝒥</m:t>
                    </m:r>
                    <m:r>
                      <m:rPr>
                        <m:nor/>
                      </m:rPr>
                      <a:rPr lang="en-US" sz="900" b="0" i="0" smtClean="0">
                        <a:latin typeface="Tahoma" panose="020B0604030504040204" pitchFamily="34" charset="0"/>
                        <a:ea typeface="Tahoma" panose="020B0604030504040204" pitchFamily="34" charset="0"/>
                        <a:cs typeface="Tahoma" panose="020B0604030504040204" pitchFamily="34" charset="0"/>
                      </a:rPr>
                      <m:t> </m:t>
                    </m:r>
                    <m:r>
                      <m:rPr>
                        <m:nor/>
                      </m:rPr>
                      <a:rPr lang="en-US" sz="900" b="0" i="0" smtClean="0">
                        <a:latin typeface="Tahoma" panose="020B0604030504040204" pitchFamily="34" charset="0"/>
                        <a:ea typeface="Tahoma" panose="020B0604030504040204" pitchFamily="34" charset="0"/>
                        <a:cs typeface="Tahoma" panose="020B0604030504040204" pitchFamily="34" charset="0"/>
                      </a:rPr>
                      <m:t>displays</m:t>
                    </m:r>
                    <m:r>
                      <m:rPr>
                        <m:nor/>
                      </m:rPr>
                      <a:rPr lang="en-US" sz="900" b="0" i="0" smtClean="0">
                        <a:latin typeface="Tahoma" panose="020B0604030504040204" pitchFamily="34" charset="0"/>
                        <a:ea typeface="Tahoma" panose="020B0604030504040204" pitchFamily="34" charset="0"/>
                        <a:cs typeface="Tahoma" panose="020B0604030504040204" pitchFamily="34" charset="0"/>
                      </a:rPr>
                      <m:t> </m:t>
                    </m:r>
                    <m:r>
                      <m:rPr>
                        <m:nor/>
                      </m:rPr>
                      <a:rPr lang="en-US" sz="900" b="0" i="0" smtClean="0">
                        <a:latin typeface="Tahoma" panose="020B0604030504040204" pitchFamily="34" charset="0"/>
                        <a:ea typeface="Tahoma" panose="020B0604030504040204" pitchFamily="34" charset="0"/>
                        <a:cs typeface="Tahoma" panose="020B0604030504040204" pitchFamily="34" charset="0"/>
                      </a:rPr>
                      <m:t>some</m:t>
                    </m:r>
                    <m:r>
                      <m:rPr>
                        <m:nor/>
                      </m:rPr>
                      <a:rPr lang="en-US" sz="900" b="0" i="0" smtClean="0">
                        <a:latin typeface="Tahoma" panose="020B0604030504040204" pitchFamily="34" charset="0"/>
                        <a:ea typeface="Tahoma" panose="020B0604030504040204" pitchFamily="34" charset="0"/>
                        <a:cs typeface="Tahoma" panose="020B0604030504040204" pitchFamily="34" charset="0"/>
                      </a:rPr>
                      <m:t> </m:t>
                    </m:r>
                  </m:oMath>
                </a14:m>
                <a:r>
                  <a:rPr lang="en-US" sz="900" dirty="0">
                    <a:latin typeface="Tahoma" panose="020B0604030504040204" pitchFamily="34" charset="0"/>
                    <a:ea typeface="Tahoma" panose="020B0604030504040204" pitchFamily="34" charset="0"/>
                    <a:cs typeface="Tahoma" panose="020B0604030504040204" pitchFamily="34" charset="0"/>
                  </a:rPr>
                  <a:t>possible outputs)</a:t>
                </a:r>
              </a:p>
              <a:p>
                <a:pPr lvl="2"/>
                <a14:m>
                  <m:oMathPara xmlns:m="http://schemas.openxmlformats.org/officeDocument/2006/math">
                    <m:oMathParaPr>
                      <m:jc m:val="centerGroup"/>
                    </m:oMathParaPr>
                    <m:oMath xmlns:m="http://schemas.openxmlformats.org/officeDocument/2006/math">
                      <m:r>
                        <m:rPr>
                          <m:nor/>
                        </m:rPr>
                        <a:rPr lang="en-US" sz="900">
                          <a:latin typeface="Tahoma" panose="020B0604030504040204" pitchFamily="34" charset="0"/>
                          <a:ea typeface="Tahoma" panose="020B0604030504040204" pitchFamily="34" charset="0"/>
                          <a:cs typeface="Tahoma" panose="020B0604030504040204" pitchFamily="34" charset="0"/>
                        </a:rPr>
                        <m:t>ℓ</m:t>
                      </m:r>
                      <m:r>
                        <a:rPr lang="en-US" sz="900" b="0" i="1" smtClean="0">
                          <a:latin typeface="Cambria Math" panose="02040503050406030204" pitchFamily="18" charset="0"/>
                          <a:ea typeface="Tahoma" panose="020B0604030504040204" pitchFamily="34" charset="0"/>
                          <a:cs typeface="Tahoma" panose="020B0604030504040204" pitchFamily="34" charset="0"/>
                        </a:rPr>
                        <m:t>=</m:t>
                      </m:r>
                      <m:d>
                        <m:dPr>
                          <m:begChr m:val="["/>
                          <m:endChr m:val="]"/>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𝑥</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𝑦</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𝑧</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𝑟</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𝜃</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𝜌</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𝜙</m:t>
                          </m:r>
                        </m:e>
                      </m:d>
                      <m:r>
                        <a:rPr lang="en-US" sz="900" b="0" i="1" smtClean="0">
                          <a:latin typeface="Cambria Math" panose="02040503050406030204" pitchFamily="18" charset="0"/>
                          <a:ea typeface="Tahoma" panose="020B0604030504040204" pitchFamily="34" charset="0"/>
                          <a:cs typeface="Tahoma" panose="020B0604030504040204" pitchFamily="34" charset="0"/>
                        </a:rPr>
                        <m:t>→</m:t>
                      </m:r>
                      <m:r>
                        <m:rPr>
                          <m:nor/>
                        </m:rPr>
                        <a:rPr lang="en-US" sz="900" b="1">
                          <a:latin typeface="Tahoma" panose="020B0604030504040204" pitchFamily="34" charset="0"/>
                          <a:ea typeface="Tahoma" panose="020B0604030504040204" pitchFamily="34" charset="0"/>
                          <a:cs typeface="Tahoma" panose="020B0604030504040204" pitchFamily="34" charset="0"/>
                        </a:rPr>
                        <m:t>𝒥</m:t>
                      </m:r>
                      <m:r>
                        <a:rPr lang="en-US" sz="900" b="0" i="1" smtClean="0">
                          <a:latin typeface="Cambria Math" panose="02040503050406030204" pitchFamily="18" charset="0"/>
                          <a:ea typeface="Tahoma" panose="020B0604030504040204" pitchFamily="34" charset="0"/>
                          <a:cs typeface="Tahoma" panose="020B0604030504040204" pitchFamily="34" charset="0"/>
                        </a:rPr>
                        <m:t>=( </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𝑢</m:t>
                          </m:r>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𝑣</m:t>
                          </m:r>
                        </m:e>
                      </m:d>
                      <m:r>
                        <a:rPr lang="en-US" sz="900" b="0" i="1" smtClean="0">
                          <a:latin typeface="Cambria Math" panose="02040503050406030204" pitchFamily="18" charset="0"/>
                          <a:ea typeface="Tahoma" panose="020B0604030504040204" pitchFamily="34" charset="0"/>
                          <a:cs typeface="Tahoma" panose="020B0604030504040204" pitchFamily="34" charset="0"/>
                        </a:rPr>
                        <m:t>, </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𝜃</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𝜙</m:t>
                          </m:r>
                        </m:e>
                      </m:d>
                      <m:r>
                        <a:rPr lang="en-US" sz="900" b="0" i="1" smtClean="0">
                          <a:latin typeface="Cambria Math" panose="02040503050406030204" pitchFamily="18" charset="0"/>
                          <a:ea typeface="Tahoma" panose="020B0604030504040204" pitchFamily="34" charset="0"/>
                          <a:cs typeface="Tahoma" panose="020B0604030504040204" pitchFamily="34" charset="0"/>
                        </a:rPr>
                        <m:t>, </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𝑟</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𝜃</m:t>
                          </m:r>
                        </m:e>
                      </m:d>
                      <m:r>
                        <a:rPr lang="en-US" sz="900" b="0" i="1" smtClean="0">
                          <a:latin typeface="Cambria Math" panose="02040503050406030204" pitchFamily="18" charset="0"/>
                          <a:ea typeface="Tahoma" panose="020B0604030504040204" pitchFamily="34" charset="0"/>
                          <a:cs typeface="Tahoma" panose="020B0604030504040204" pitchFamily="34" charset="0"/>
                        </a:rPr>
                        <m:t>, </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𝑥</m:t>
                          </m:r>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𝑦</m:t>
                          </m:r>
                        </m:e>
                      </m:d>
                      <m:r>
                        <a:rPr lang="en-US" sz="900" b="0" i="1" smtClean="0">
                          <a:latin typeface="Cambria Math" panose="02040503050406030204" pitchFamily="18" charset="0"/>
                          <a:ea typeface="Tahoma" panose="020B0604030504040204" pitchFamily="34" charset="0"/>
                          <a:cs typeface="Tahoma" panose="020B0604030504040204" pitchFamily="34" charset="0"/>
                        </a:rPr>
                        <m:t>,</m:t>
                      </m:r>
                      <m:d>
                        <m:dPr>
                          <m:ctrlPr>
                            <a:rPr lang="en-US" sz="900" i="1">
                              <a:latin typeface="Cambria Math" panose="02040503050406030204" pitchFamily="18" charset="0"/>
                              <a:ea typeface="Tahoma" panose="020B0604030504040204" pitchFamily="34" charset="0"/>
                              <a:cs typeface="Tahoma" panose="020B0604030504040204" pitchFamily="34" charset="0"/>
                            </a:rPr>
                          </m:ctrlPr>
                        </m:dPr>
                        <m:e>
                          <m:r>
                            <a:rPr lang="en-US" sz="900" i="1">
                              <a:latin typeface="Cambria Math" panose="02040503050406030204" pitchFamily="18" charset="0"/>
                              <a:ea typeface="Tahoma" panose="020B0604030504040204" pitchFamily="34" charset="0"/>
                              <a:cs typeface="Tahoma" panose="020B0604030504040204" pitchFamily="34" charset="0"/>
                            </a:rPr>
                            <m:t>𝜃</m:t>
                          </m:r>
                          <m:r>
                            <a:rPr lang="en-US" sz="900" i="1">
                              <a:latin typeface="Cambria Math" panose="02040503050406030204" pitchFamily="18" charset="0"/>
                              <a:ea typeface="Tahoma" panose="020B0604030504040204" pitchFamily="34" charset="0"/>
                              <a:cs typeface="Tahoma" panose="020B0604030504040204" pitchFamily="34" charset="0"/>
                            </a:rPr>
                            <m:t>, </m:t>
                          </m:r>
                          <m:r>
                            <a:rPr lang="en-US" sz="900" i="1">
                              <a:latin typeface="Cambria Math" panose="02040503050406030204" pitchFamily="18" charset="0"/>
                              <a:ea typeface="Tahoma" panose="020B0604030504040204" pitchFamily="34" charset="0"/>
                              <a:cs typeface="Tahoma" panose="020B0604030504040204" pitchFamily="34" charset="0"/>
                            </a:rPr>
                            <m:t>𝑥</m:t>
                          </m:r>
                        </m:e>
                      </m:d>
                      <m:r>
                        <a:rPr lang="en-US" sz="900" i="1">
                          <a:latin typeface="Cambria Math" panose="02040503050406030204" pitchFamily="18" charset="0"/>
                          <a:ea typeface="Tahoma" panose="020B0604030504040204" pitchFamily="34" charset="0"/>
                          <a:cs typeface="Tahoma" panose="020B0604030504040204" pitchFamily="34" charset="0"/>
                        </a:rPr>
                        <m:t>,</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𝑥</m:t>
                          </m:r>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𝑧</m:t>
                          </m:r>
                        </m:e>
                      </m:d>
                      <m:r>
                        <a:rPr lang="en-US" sz="900" b="0" i="1" smtClean="0">
                          <a:latin typeface="Cambria Math" panose="02040503050406030204" pitchFamily="18" charset="0"/>
                          <a:ea typeface="Tahoma" panose="020B0604030504040204" pitchFamily="34" charset="0"/>
                          <a:cs typeface="Tahoma" panose="020B0604030504040204" pitchFamily="34" charset="0"/>
                        </a:rPr>
                        <m:t> )</m:t>
                      </m:r>
                    </m:oMath>
                  </m:oMathPara>
                </a14:m>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r>
                  <a:rPr lang="en-US" sz="900" i="0" strike="noStrike" baseline="0" dirty="0">
                    <a:latin typeface="Tahoma" panose="020B0604030504040204" pitchFamily="34" charset="0"/>
                    <a:ea typeface="Tahoma" panose="020B0604030504040204" pitchFamily="34" charset="0"/>
                    <a:cs typeface="Tahoma" panose="020B0604030504040204" pitchFamily="34" charset="0"/>
                  </a:rPr>
                  <a:t>Find partial derivatives of the parametric surface </a:t>
                </a:r>
                <a:r>
                  <a:rPr lang="en-US" sz="900" dirty="0">
                    <a:latin typeface="Tahoma" panose="020B0604030504040204" pitchFamily="34" charset="0"/>
                    <a:ea typeface="Tahoma" panose="020B0604030504040204" pitchFamily="34" charset="0"/>
                    <a:cs typeface="Tahoma" panose="020B0604030504040204" pitchFamily="34" charset="0"/>
                  </a:rPr>
                  <a:t>with respect to two of your chosen parameters (allowing for two tangent vectors)</a:t>
                </a:r>
              </a:p>
              <a:p>
                <a:pPr marL="685800" lvl="1" indent="-228600">
                  <a:buFont typeface="+mj-lt"/>
                  <a:buAutoNum type="arabicPeriod"/>
                </a:pPr>
                <a:r>
                  <a:rPr lang="en-US" sz="900" i="0" strike="noStrike" baseline="0" dirty="0">
                    <a:latin typeface="Tahoma" panose="020B0604030504040204" pitchFamily="34" charset="0"/>
                    <a:ea typeface="Tahoma" panose="020B0604030504040204" pitchFamily="34" charset="0"/>
                    <a:cs typeface="Tahoma" panose="020B0604030504040204" pitchFamily="34" charset="0"/>
                  </a:rPr>
                  <a:t>Find the no</a:t>
                </a:r>
                <a:r>
                  <a:rPr lang="en-US" sz="900" dirty="0">
                    <a:latin typeface="Tahoma" panose="020B0604030504040204" pitchFamily="34" charset="0"/>
                    <a:ea typeface="Tahoma" panose="020B0604030504040204" pitchFamily="34" charset="0"/>
                    <a:cs typeface="Tahoma" panose="020B0604030504040204" pitchFamily="34" charset="0"/>
                  </a:rPr>
                  <a:t>rmal vector </a:t>
                </a:r>
                <a:r>
                  <a:rPr lang="en-US" sz="900" b="1" dirty="0">
                    <a:latin typeface="Tahoma" panose="020B0604030504040204" pitchFamily="34" charset="0"/>
                    <a:ea typeface="Tahoma" panose="020B0604030504040204" pitchFamily="34" charset="0"/>
                    <a:cs typeface="Tahoma" panose="020B0604030504040204" pitchFamily="34" charset="0"/>
                  </a:rPr>
                  <a:t>N</a:t>
                </a:r>
                <a:r>
                  <a:rPr lang="en-US" sz="900" dirty="0">
                    <a:latin typeface="Tahoma" panose="020B0604030504040204" pitchFamily="34" charset="0"/>
                    <a:ea typeface="Tahoma" panose="020B0604030504040204" pitchFamily="34" charset="0"/>
                    <a:cs typeface="Tahoma" panose="020B0604030504040204" pitchFamily="34" charset="0"/>
                  </a:rPr>
                  <a:t> by the cross product of the two tangent vectors</a:t>
                </a:r>
              </a:p>
              <a:p>
                <a:pPr marL="685800" lvl="1" indent="-228600">
                  <a:buFont typeface="+mj-lt"/>
                  <a:buAutoNum type="arabicPeriod"/>
                </a:pPr>
                <a:r>
                  <a:rPr lang="en-US" sz="900" i="0" strike="noStrike" baseline="0" dirty="0">
                    <a:latin typeface="Tahoma" panose="020B0604030504040204" pitchFamily="34" charset="0"/>
                    <a:ea typeface="Tahoma" panose="020B0604030504040204" pitchFamily="34" charset="0"/>
                    <a:cs typeface="Tahoma" panose="020B0604030504040204" pitchFamily="34" charset="0"/>
                  </a:rPr>
                  <a:t>Re-define the vector field </a:t>
                </a:r>
                <a:r>
                  <a:rPr lang="en-US" sz="9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900" i="0" strike="noStrike" baseline="0" dirty="0">
                    <a:latin typeface="Tahoma" panose="020B0604030504040204" pitchFamily="34" charset="0"/>
                    <a:ea typeface="Tahoma" panose="020B0604030504040204" pitchFamily="34" charset="0"/>
                    <a:cs typeface="Tahoma" panose="020B0604030504040204" pitchFamily="34" charset="0"/>
                  </a:rPr>
                  <a:t> with your two chosen parameters </a:t>
                </a:r>
              </a:p>
              <a:p>
                <a:pPr marL="685800" lvl="1" indent="-228600">
                  <a:buFont typeface="+mj-lt"/>
                  <a:buAutoNum type="arabicPeriod"/>
                </a:pPr>
                <a:r>
                  <a:rPr lang="en-US" sz="900" dirty="0">
                    <a:latin typeface="Tahoma" panose="020B0604030504040204" pitchFamily="34" charset="0"/>
                    <a:ea typeface="Tahoma" panose="020B0604030504040204" pitchFamily="34" charset="0"/>
                    <a:cs typeface="Tahoma" panose="020B0604030504040204" pitchFamily="34" charset="0"/>
                  </a:rPr>
                  <a:t>Calculate the dot product between the normal vector and the vector field, or </a:t>
                </a:r>
                <a:r>
                  <a:rPr lang="en-US" sz="9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900" i="0" strike="noStrike" baseline="0" dirty="0">
                    <a:latin typeface="Tahoma" panose="020B0604030504040204" pitchFamily="34" charset="0"/>
                    <a:ea typeface="Tahoma" panose="020B0604030504040204" pitchFamily="34" charset="0"/>
                    <a:cs typeface="Tahoma" panose="020B0604030504040204" pitchFamily="34" charset="0"/>
                  </a:rPr>
                  <a:t> • </a:t>
                </a:r>
                <a:r>
                  <a:rPr lang="en-US" sz="900" b="1" dirty="0">
                    <a:latin typeface="Tahoma" panose="020B0604030504040204" pitchFamily="34" charset="0"/>
                    <a:ea typeface="Tahoma" panose="020B0604030504040204" pitchFamily="34" charset="0"/>
                    <a:cs typeface="Tahoma" panose="020B0604030504040204" pitchFamily="34" charset="0"/>
                  </a:rPr>
                  <a:t>N</a:t>
                </a:r>
              </a:p>
              <a:p>
                <a:pPr marL="685800" lvl="1" indent="-228600">
                  <a:buFont typeface="+mj-lt"/>
                  <a:buAutoNum type="arabicPeriod"/>
                </a:pPr>
                <a:r>
                  <a:rPr lang="en-US" sz="900" dirty="0">
                    <a:latin typeface="Tahoma" panose="020B0604030504040204" pitchFamily="34" charset="0"/>
                    <a:ea typeface="Tahoma" panose="020B0604030504040204" pitchFamily="34" charset="0"/>
                    <a:cs typeface="Tahoma" panose="020B0604030504040204" pitchFamily="34" charset="0"/>
                  </a:rPr>
                  <a:t>Determine the appropriate bounds for the integral based on your two chosen parameters , the domain </a:t>
                </a:r>
                <a14:m>
                  <m:oMath xmlns:m="http://schemas.openxmlformats.org/officeDocument/2006/math">
                    <m:r>
                      <a:rPr lang="en-US" sz="900" b="1" i="1" smtClean="0">
                        <a:latin typeface="Cambria Math" panose="02040503050406030204" pitchFamily="18" charset="0"/>
                        <a:ea typeface="Tahoma" panose="020B0604030504040204" pitchFamily="34" charset="0"/>
                        <a:cs typeface="Tahoma" panose="020B0604030504040204" pitchFamily="34" charset="0"/>
                      </a:rPr>
                      <m:t>𝑫</m:t>
                    </m:r>
                  </m:oMath>
                </a14:m>
                <a:r>
                  <a:rPr lang="en-US" sz="900" dirty="0">
                    <a:latin typeface="Tahoma" panose="020B0604030504040204" pitchFamily="34" charset="0"/>
                    <a:ea typeface="Tahoma" panose="020B0604030504040204" pitchFamily="34" charset="0"/>
                    <a:cs typeface="Tahoma" panose="020B0604030504040204" pitchFamily="34" charset="0"/>
                  </a:rPr>
                  <a:t>,</a:t>
                </a:r>
                <a:r>
                  <a:rPr lang="en-US" sz="900" b="1" dirty="0">
                    <a:latin typeface="Tahoma" panose="020B0604030504040204" pitchFamily="34" charset="0"/>
                    <a:ea typeface="Tahoma" panose="020B0604030504040204" pitchFamily="34" charset="0"/>
                    <a:cs typeface="Tahoma" panose="020B0604030504040204" pitchFamily="34" charset="0"/>
                  </a:rPr>
                  <a:t> </a:t>
                </a:r>
                <a:r>
                  <a:rPr lang="en-US" sz="900" dirty="0">
                    <a:latin typeface="Tahoma" panose="020B0604030504040204" pitchFamily="34" charset="0"/>
                    <a:ea typeface="Tahoma" panose="020B0604030504040204" pitchFamily="34" charset="0"/>
                    <a:cs typeface="Tahoma" panose="020B0604030504040204" pitchFamily="34" charset="0"/>
                  </a:rPr>
                  <a:t>and the surface</a:t>
                </a:r>
                <a:r>
                  <a:rPr lang="en-US" sz="900" b="1"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900" b="1" i="1" smtClean="0">
                        <a:latin typeface="Cambria Math" panose="02040503050406030204" pitchFamily="18" charset="0"/>
                        <a:ea typeface="Tahoma" panose="020B0604030504040204" pitchFamily="34" charset="0"/>
                        <a:cs typeface="Tahoma" panose="020B0604030504040204" pitchFamily="34" charset="0"/>
                      </a:rPr>
                      <m:t>𝑺</m:t>
                    </m:r>
                  </m:oMath>
                </a14:m>
                <a:endParaRPr lang="en-US" sz="900" b="1"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r>
                  <a:rPr lang="en-US" sz="900" dirty="0">
                    <a:latin typeface="Tahoma" panose="020B0604030504040204" pitchFamily="34" charset="0"/>
                    <a:ea typeface="Tahoma" panose="020B0604030504040204" pitchFamily="34" charset="0"/>
                    <a:cs typeface="Tahoma" panose="020B0604030504040204" pitchFamily="34" charset="0"/>
                  </a:rPr>
                  <a:t>Evaluate the surface integral </a:t>
                </a: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C25B65EE-CEB3-46C9-B983-FDE6EAF5E605}"/>
                  </a:ext>
                </a:extLst>
              </p:cNvPr>
              <p:cNvSpPr txBox="1">
                <a:spLocks noRot="1" noChangeAspect="1" noMove="1" noResize="1" noEditPoints="1" noAdjustHandles="1" noChangeArrowheads="1" noChangeShapeType="1" noTextEdit="1"/>
              </p:cNvSpPr>
              <p:nvPr/>
            </p:nvSpPr>
            <p:spPr>
              <a:xfrm>
                <a:off x="1905" y="336922"/>
                <a:ext cx="4608195" cy="2169825"/>
              </a:xfrm>
              <a:prstGeom prst="rect">
                <a:avLst/>
              </a:prstGeom>
              <a:blipFill>
                <a:blip r:embed="rId3"/>
                <a:stretch>
                  <a:fillRect r="-132"/>
                </a:stretch>
              </a:blipFill>
            </p:spPr>
            <p:txBody>
              <a:bodyPr/>
              <a:lstStyle/>
              <a:p>
                <a:r>
                  <a:rPr lang="en-US">
                    <a:noFill/>
                  </a:rPr>
                  <a:t> </a:t>
                </a:r>
              </a:p>
            </p:txBody>
          </p:sp>
        </mc:Fallback>
      </mc:AlternateContent>
      <p:pic>
        <p:nvPicPr>
          <p:cNvPr id="6146" name="Picture 2" descr="Pappus's theorem | geometry | Britannica">
            <a:extLst>
              <a:ext uri="{FF2B5EF4-FFF2-40B4-BE49-F238E27FC236}">
                <a16:creationId xmlns:a16="http://schemas.microsoft.com/office/drawing/2014/main" id="{94749596-71E0-4C17-A010-21BA0D9C570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384"/>
          <a:stretch/>
        </p:blipFill>
        <p:spPr bwMode="auto">
          <a:xfrm>
            <a:off x="899396" y="2339975"/>
            <a:ext cx="1317566" cy="93971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lution | Cutting spheres | Circles | Underground Mathematics">
            <a:extLst>
              <a:ext uri="{FF2B5EF4-FFF2-40B4-BE49-F238E27FC236}">
                <a16:creationId xmlns:a16="http://schemas.microsoft.com/office/drawing/2014/main" id="{9904AED8-C5C1-4655-BF83-77E22910FB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1397" y="2339975"/>
            <a:ext cx="1091453" cy="9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458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Fluid Flux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215</a:t>
            </a:fld>
            <a:r>
              <a:rPr spc="-55" dirty="0"/>
              <a:t> </a:t>
            </a:r>
            <a:r>
              <a:rPr spc="35" dirty="0"/>
              <a:t>/</a:t>
            </a:r>
            <a:r>
              <a:rPr spc="-15" dirty="0"/>
              <a:t> </a:t>
            </a:r>
            <a:r>
              <a:rPr lang="en-US" spc="-55" dirty="0"/>
              <a:t>11</a:t>
            </a:r>
            <a:endParaRPr spc="-55" dirty="0"/>
          </a:p>
        </p:txBody>
      </p:sp>
      <p:pic>
        <p:nvPicPr>
          <p:cNvPr id="26" name="Picture 25">
            <a:extLst>
              <a:ext uri="{FF2B5EF4-FFF2-40B4-BE49-F238E27FC236}">
                <a16:creationId xmlns:a16="http://schemas.microsoft.com/office/drawing/2014/main" id="{28BD06B4-E728-41A1-BCDD-EADF5BFFD640}"/>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389" y="417623"/>
            <a:ext cx="4431238" cy="134857"/>
          </a:xfrm>
          <a:prstGeom prst="rect">
            <a:avLst/>
          </a:prstGeom>
        </p:spPr>
      </p:pic>
      <p:pic>
        <p:nvPicPr>
          <p:cNvPr id="34" name="Picture 33">
            <a:extLst>
              <a:ext uri="{FF2B5EF4-FFF2-40B4-BE49-F238E27FC236}">
                <a16:creationId xmlns:a16="http://schemas.microsoft.com/office/drawing/2014/main" id="{C3F011C4-2A1D-4508-B6CF-8BA59F4C5F45}"/>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7304" y="592130"/>
            <a:ext cx="3501714" cy="147810"/>
          </a:xfrm>
          <a:prstGeom prst="rect">
            <a:avLst/>
          </a:prstGeom>
        </p:spPr>
      </p:pic>
      <p:pic>
        <p:nvPicPr>
          <p:cNvPr id="36" name="Picture 35">
            <a:extLst>
              <a:ext uri="{FF2B5EF4-FFF2-40B4-BE49-F238E27FC236}">
                <a16:creationId xmlns:a16="http://schemas.microsoft.com/office/drawing/2014/main" id="{A62F0A4D-1CED-447C-86F4-5BFDF361DCC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5314" y="592511"/>
            <a:ext cx="897524" cy="147048"/>
          </a:xfrm>
          <a:prstGeom prst="rect">
            <a:avLst/>
          </a:prstGeom>
        </p:spPr>
      </p:pic>
      <p:pic>
        <p:nvPicPr>
          <p:cNvPr id="44" name="Picture 43">
            <a:extLst>
              <a:ext uri="{FF2B5EF4-FFF2-40B4-BE49-F238E27FC236}">
                <a16:creationId xmlns:a16="http://schemas.microsoft.com/office/drawing/2014/main" id="{1B5B2E26-3DB9-4D38-AE16-1D5182BB547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107817" y="772958"/>
            <a:ext cx="2392381" cy="110476"/>
          </a:xfrm>
          <a:prstGeom prst="rect">
            <a:avLst/>
          </a:prstGeom>
        </p:spPr>
      </p:pic>
      <p:pic>
        <p:nvPicPr>
          <p:cNvPr id="48" name="Picture 47">
            <a:extLst>
              <a:ext uri="{FF2B5EF4-FFF2-40B4-BE49-F238E27FC236}">
                <a16:creationId xmlns:a16="http://schemas.microsoft.com/office/drawing/2014/main" id="{74EC5014-1428-46DB-915E-4FAC6553AE7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91054" y="906372"/>
            <a:ext cx="2425905" cy="94476"/>
          </a:xfrm>
          <a:prstGeom prst="rect">
            <a:avLst/>
          </a:prstGeom>
        </p:spPr>
      </p:pic>
    </p:spTree>
    <p:extLst>
      <p:ext uri="{BB962C8B-B14F-4D97-AF65-F5344CB8AC3E}">
        <p14:creationId xmlns:p14="http://schemas.microsoft.com/office/powerpoint/2010/main" val="1097010016"/>
      </p:ext>
    </p:extLst>
  </p:cSld>
  <p:clrMapOvr>
    <a:masterClrMapping/>
  </p:clrMapOvr>
  <p:transition>
    <p:cut/>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1"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Fluid Flux (example 1, 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216</a:t>
            </a:fld>
            <a:r>
              <a:rPr spc="-55" dirty="0"/>
              <a:t> </a:t>
            </a:r>
            <a:r>
              <a:rPr spc="35" dirty="0"/>
              <a:t>/</a:t>
            </a:r>
            <a:r>
              <a:rPr spc="-15" dirty="0"/>
              <a:t> </a:t>
            </a:r>
            <a:r>
              <a:rPr lang="en-US" spc="-55" dirty="0"/>
              <a:t>11</a:t>
            </a:r>
            <a:endParaRPr spc="-55" dirty="0"/>
          </a:p>
        </p:txBody>
      </p:sp>
      <p:pic>
        <p:nvPicPr>
          <p:cNvPr id="73" name="Picture 72">
            <a:extLst>
              <a:ext uri="{FF2B5EF4-FFF2-40B4-BE49-F238E27FC236}">
                <a16:creationId xmlns:a16="http://schemas.microsoft.com/office/drawing/2014/main" id="{86CF06CB-8D94-4625-BD45-3A3C51403421}"/>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019962" y="593737"/>
            <a:ext cx="2763428" cy="124952"/>
          </a:xfrm>
          <a:prstGeom prst="rect">
            <a:avLst/>
          </a:prstGeom>
        </p:spPr>
      </p:pic>
      <p:pic>
        <p:nvPicPr>
          <p:cNvPr id="95" name="Picture 94">
            <a:extLst>
              <a:ext uri="{FF2B5EF4-FFF2-40B4-BE49-F238E27FC236}">
                <a16:creationId xmlns:a16="http://schemas.microsoft.com/office/drawing/2014/main" id="{82BD5DF4-CFF8-4E45-9420-F47DBE0E6E63}"/>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397533" y="415937"/>
            <a:ext cx="1689905" cy="124952"/>
          </a:xfrm>
          <a:prstGeom prst="rect">
            <a:avLst/>
          </a:prstGeom>
        </p:spPr>
      </p:pic>
      <p:pic>
        <p:nvPicPr>
          <p:cNvPr id="93" name="Picture 92">
            <a:extLst>
              <a:ext uri="{FF2B5EF4-FFF2-40B4-BE49-F238E27FC236}">
                <a16:creationId xmlns:a16="http://schemas.microsoft.com/office/drawing/2014/main" id="{6FB93928-4F7E-41D3-A95D-3B6E0F9E530A}"/>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226058" y="772569"/>
            <a:ext cx="2077713" cy="125714"/>
          </a:xfrm>
          <a:prstGeom prst="rect">
            <a:avLst/>
          </a:prstGeom>
        </p:spPr>
      </p:pic>
      <p:pic>
        <p:nvPicPr>
          <p:cNvPr id="39" name="Picture 38">
            <a:extLst>
              <a:ext uri="{FF2B5EF4-FFF2-40B4-BE49-F238E27FC236}">
                <a16:creationId xmlns:a16="http://schemas.microsoft.com/office/drawing/2014/main" id="{8D95EAED-7525-465D-AA02-0ABAE42CA1AC}"/>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836008" y="1147995"/>
            <a:ext cx="2902857" cy="134095"/>
          </a:xfrm>
          <a:prstGeom prst="rect">
            <a:avLst/>
          </a:prstGeom>
        </p:spPr>
      </p:pic>
      <p:pic>
        <p:nvPicPr>
          <p:cNvPr id="41" name="Picture 40">
            <a:extLst>
              <a:ext uri="{FF2B5EF4-FFF2-40B4-BE49-F238E27FC236}">
                <a16:creationId xmlns:a16="http://schemas.microsoft.com/office/drawing/2014/main" id="{EF6AA646-BD63-4710-A66D-78FA3F1EDE12}"/>
              </a:ext>
            </a:extLst>
          </p:cNvPr>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836008" y="920185"/>
            <a:ext cx="2761905" cy="227810"/>
          </a:xfrm>
          <a:prstGeom prst="rect">
            <a:avLst/>
          </a:prstGeom>
        </p:spPr>
      </p:pic>
      <p:pic>
        <p:nvPicPr>
          <p:cNvPr id="43" name="Picture 42">
            <a:extLst>
              <a:ext uri="{FF2B5EF4-FFF2-40B4-BE49-F238E27FC236}">
                <a16:creationId xmlns:a16="http://schemas.microsoft.com/office/drawing/2014/main" id="{EDC858D6-D4B2-48A0-9DE8-2F6A03304086}"/>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1023772" y="1490395"/>
            <a:ext cx="2649143" cy="156190"/>
          </a:xfrm>
          <a:prstGeom prst="rect">
            <a:avLst/>
          </a:prstGeom>
        </p:spPr>
      </p:pic>
      <p:pic>
        <p:nvPicPr>
          <p:cNvPr id="49" name="Picture 48">
            <a:extLst>
              <a:ext uri="{FF2B5EF4-FFF2-40B4-BE49-F238E27FC236}">
                <a16:creationId xmlns:a16="http://schemas.microsoft.com/office/drawing/2014/main" id="{7DFF9CA7-91FE-4B59-9A02-8E4AAD48198E}"/>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1529295" y="1309290"/>
            <a:ext cx="1638096" cy="153905"/>
          </a:xfrm>
          <a:prstGeom prst="rect">
            <a:avLst/>
          </a:prstGeom>
        </p:spPr>
      </p:pic>
      <p:pic>
        <p:nvPicPr>
          <p:cNvPr id="91" name="Picture 90">
            <a:extLst>
              <a:ext uri="{FF2B5EF4-FFF2-40B4-BE49-F238E27FC236}">
                <a16:creationId xmlns:a16="http://schemas.microsoft.com/office/drawing/2014/main" id="{C6868347-30F5-4B21-9D8E-41065D05BE36}"/>
              </a:ext>
            </a:extLst>
          </p:cNvPr>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691817" y="1656315"/>
            <a:ext cx="3302858" cy="124952"/>
          </a:xfrm>
          <a:prstGeom prst="rect">
            <a:avLst/>
          </a:prstGeom>
        </p:spPr>
      </p:pic>
      <p:pic>
        <p:nvPicPr>
          <p:cNvPr id="99" name="Picture 98">
            <a:extLst>
              <a:ext uri="{FF2B5EF4-FFF2-40B4-BE49-F238E27FC236}">
                <a16:creationId xmlns:a16="http://schemas.microsoft.com/office/drawing/2014/main" id="{B0762479-323B-4C6D-9357-4299B2AF0FF4}"/>
              </a:ext>
            </a:extLst>
          </p:cNvPr>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214293" y="1795623"/>
            <a:ext cx="4041905" cy="157714"/>
          </a:xfrm>
          <a:prstGeom prst="rect">
            <a:avLst/>
          </a:prstGeom>
        </p:spPr>
      </p:pic>
      <p:pic>
        <p:nvPicPr>
          <p:cNvPr id="65" name="Picture 64">
            <a:extLst>
              <a:ext uri="{FF2B5EF4-FFF2-40B4-BE49-F238E27FC236}">
                <a16:creationId xmlns:a16="http://schemas.microsoft.com/office/drawing/2014/main" id="{97801978-26D4-4771-A09A-30324567D499}"/>
              </a:ext>
            </a:extLst>
          </p:cNvPr>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1295627" y="1932134"/>
            <a:ext cx="2056381" cy="134095"/>
          </a:xfrm>
          <a:prstGeom prst="rect">
            <a:avLst/>
          </a:prstGeom>
        </p:spPr>
      </p:pic>
      <p:pic>
        <p:nvPicPr>
          <p:cNvPr id="67" name="Picture 66">
            <a:extLst>
              <a:ext uri="{FF2B5EF4-FFF2-40B4-BE49-F238E27FC236}">
                <a16:creationId xmlns:a16="http://schemas.microsoft.com/office/drawing/2014/main" id="{62D24CEE-8216-4A63-A455-AD35BC821387}"/>
              </a:ext>
            </a:extLst>
          </p:cNvPr>
          <p:cNvPicPr>
            <a:picLocks noChangeAspect="1"/>
          </p:cNvPicPr>
          <p:nvPr>
            <p:custDataLst>
              <p:tags r:id="rId11"/>
            </p:custDataLst>
          </p:nvPr>
        </p:nvPicPr>
        <p:blipFill>
          <a:blip r:embed="rId32" cstate="print">
            <a:extLst>
              <a:ext uri="{28A0092B-C50C-407E-A947-70E740481C1C}">
                <a14:useLocalDpi xmlns:a14="http://schemas.microsoft.com/office/drawing/2010/main" val="0"/>
              </a:ext>
            </a:extLst>
          </a:blip>
          <a:stretch>
            <a:fillRect/>
          </a:stretch>
        </p:blipFill>
        <p:spPr>
          <a:xfrm>
            <a:off x="1123055" y="2072387"/>
            <a:ext cx="2401524" cy="144762"/>
          </a:xfrm>
          <a:prstGeom prst="rect">
            <a:avLst/>
          </a:prstGeom>
        </p:spPr>
      </p:pic>
      <p:pic>
        <p:nvPicPr>
          <p:cNvPr id="63" name="Picture 62">
            <a:extLst>
              <a:ext uri="{FF2B5EF4-FFF2-40B4-BE49-F238E27FC236}">
                <a16:creationId xmlns:a16="http://schemas.microsoft.com/office/drawing/2014/main" id="{3A538A3A-9049-4655-9F1D-A259C08DB2B7}"/>
              </a:ext>
            </a:extLst>
          </p:cNvPr>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711772" y="2217149"/>
            <a:ext cx="3273142" cy="164571"/>
          </a:xfrm>
          <a:prstGeom prst="rect">
            <a:avLst/>
          </a:prstGeom>
        </p:spPr>
      </p:pic>
      <p:pic>
        <p:nvPicPr>
          <p:cNvPr id="69" name="Picture 68">
            <a:extLst>
              <a:ext uri="{FF2B5EF4-FFF2-40B4-BE49-F238E27FC236}">
                <a16:creationId xmlns:a16="http://schemas.microsoft.com/office/drawing/2014/main" id="{BD5C0C98-3626-41E1-BD59-16734A5CEA90}"/>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1676724" y="2529577"/>
            <a:ext cx="1343238" cy="134095"/>
          </a:xfrm>
          <a:prstGeom prst="rect">
            <a:avLst/>
          </a:prstGeom>
        </p:spPr>
      </p:pic>
      <p:pic>
        <p:nvPicPr>
          <p:cNvPr id="71" name="Picture 70">
            <a:extLst>
              <a:ext uri="{FF2B5EF4-FFF2-40B4-BE49-F238E27FC236}">
                <a16:creationId xmlns:a16="http://schemas.microsoft.com/office/drawing/2014/main" id="{9B48A27B-11CF-4708-AF3B-A798AE0D7F58}"/>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763962" y="2392387"/>
            <a:ext cx="1168762" cy="134095"/>
          </a:xfrm>
          <a:prstGeom prst="rect">
            <a:avLst/>
          </a:prstGeom>
        </p:spPr>
      </p:pic>
      <p:pic>
        <p:nvPicPr>
          <p:cNvPr id="77" name="Picture 76">
            <a:extLst>
              <a:ext uri="{FF2B5EF4-FFF2-40B4-BE49-F238E27FC236}">
                <a16:creationId xmlns:a16="http://schemas.microsoft.com/office/drawing/2014/main" id="{1592B886-DA27-4193-AEB9-9C64CF46FED1}"/>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975626" y="2672029"/>
            <a:ext cx="2656762" cy="134095"/>
          </a:xfrm>
          <a:prstGeom prst="rect">
            <a:avLst/>
          </a:prstGeom>
        </p:spPr>
      </p:pic>
      <p:pic>
        <p:nvPicPr>
          <p:cNvPr id="79" name="Picture 78">
            <a:extLst>
              <a:ext uri="{FF2B5EF4-FFF2-40B4-BE49-F238E27FC236}">
                <a16:creationId xmlns:a16="http://schemas.microsoft.com/office/drawing/2014/main" id="{816F0D80-5E95-4ECC-B9F4-A6B2E12CC2B3}"/>
              </a:ext>
            </a:extLst>
          </p:cNvPr>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1068331" y="2821147"/>
            <a:ext cx="2341333" cy="153905"/>
          </a:xfrm>
          <a:prstGeom prst="rect">
            <a:avLst/>
          </a:prstGeom>
        </p:spPr>
      </p:pic>
      <p:pic>
        <p:nvPicPr>
          <p:cNvPr id="87" name="Picture 86">
            <a:extLst>
              <a:ext uri="{FF2B5EF4-FFF2-40B4-BE49-F238E27FC236}">
                <a16:creationId xmlns:a16="http://schemas.microsoft.com/office/drawing/2014/main" id="{71E9D6AE-BED6-42D1-A5EF-3975FF41BA44}"/>
              </a:ext>
            </a:extLst>
          </p:cNvPr>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3100952" y="2998324"/>
            <a:ext cx="607239" cy="259810"/>
          </a:xfrm>
          <a:prstGeom prst="rect">
            <a:avLst/>
          </a:prstGeom>
        </p:spPr>
      </p:pic>
      <p:pic>
        <p:nvPicPr>
          <p:cNvPr id="89" name="Picture 88">
            <a:extLst>
              <a:ext uri="{FF2B5EF4-FFF2-40B4-BE49-F238E27FC236}">
                <a16:creationId xmlns:a16="http://schemas.microsoft.com/office/drawing/2014/main" id="{333BBD52-EDFB-431C-81C4-9A275037B18C}"/>
              </a:ext>
            </a:extLst>
          </p:cNvPr>
          <p:cNvPicPr>
            <a:picLocks noChangeAspect="1"/>
          </p:cNvPicPr>
          <p:nvPr>
            <p:custDataLst>
              <p:tags r:id="rId18"/>
            </p:custDataLst>
          </p:nvPr>
        </p:nvPicPr>
        <p:blipFill>
          <a:blip r:embed="rId39" cstate="print">
            <a:extLst>
              <a:ext uri="{28A0092B-C50C-407E-A947-70E740481C1C}">
                <a14:useLocalDpi xmlns:a14="http://schemas.microsoft.com/office/drawing/2010/main" val="0"/>
              </a:ext>
            </a:extLst>
          </a:blip>
          <a:stretch>
            <a:fillRect/>
          </a:stretch>
        </p:blipFill>
        <p:spPr>
          <a:xfrm>
            <a:off x="65296" y="3062170"/>
            <a:ext cx="2954666" cy="153905"/>
          </a:xfrm>
          <a:prstGeom prst="rect">
            <a:avLst/>
          </a:prstGeom>
        </p:spPr>
      </p:pic>
      <p:pic>
        <p:nvPicPr>
          <p:cNvPr id="85" name="Picture 84">
            <a:extLst>
              <a:ext uri="{FF2B5EF4-FFF2-40B4-BE49-F238E27FC236}">
                <a16:creationId xmlns:a16="http://schemas.microsoft.com/office/drawing/2014/main" id="{DE76F70F-7DFD-4C2D-AF47-C159FA2F8713}"/>
              </a:ext>
            </a:extLst>
          </p:cNvPr>
          <p:cNvPicPr>
            <a:picLocks noChangeAspect="1"/>
          </p:cNvPicPr>
          <p:nvPr>
            <p:custDataLst>
              <p:tags r:id="rId19"/>
            </p:custDataLst>
          </p:nvPr>
        </p:nvPicPr>
        <p:blipFill>
          <a:blip r:embed="rId40" cstate="print">
            <a:extLst>
              <a:ext uri="{28A0092B-C50C-407E-A947-70E740481C1C}">
                <a14:useLocalDpi xmlns:a14="http://schemas.microsoft.com/office/drawing/2010/main" val="0"/>
              </a:ext>
            </a:extLst>
          </a:blip>
          <a:stretch>
            <a:fillRect/>
          </a:stretch>
        </p:blipFill>
        <p:spPr>
          <a:xfrm>
            <a:off x="3783390" y="3058322"/>
            <a:ext cx="724571" cy="147048"/>
          </a:xfrm>
          <a:prstGeom prst="rect">
            <a:avLst/>
          </a:prstGeom>
        </p:spPr>
      </p:pic>
    </p:spTree>
    <p:extLst>
      <p:ext uri="{BB962C8B-B14F-4D97-AF65-F5344CB8AC3E}">
        <p14:creationId xmlns:p14="http://schemas.microsoft.com/office/powerpoint/2010/main" val="390567195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Fluid Flux (example 1, 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217</a:t>
            </a:fld>
            <a:r>
              <a:rPr spc="-55" dirty="0"/>
              <a:t> </a:t>
            </a:r>
            <a:r>
              <a:rPr spc="35" dirty="0"/>
              <a:t>/</a:t>
            </a:r>
            <a:r>
              <a:rPr spc="-15" dirty="0"/>
              <a:t> </a:t>
            </a:r>
            <a:r>
              <a:rPr lang="en-US" spc="-55" dirty="0"/>
              <a:t>11</a:t>
            </a:r>
            <a:endParaRPr spc="-55" dirty="0"/>
          </a:p>
        </p:txBody>
      </p:sp>
      <p:pic>
        <p:nvPicPr>
          <p:cNvPr id="23" name="Picture 22">
            <a:extLst>
              <a:ext uri="{FF2B5EF4-FFF2-40B4-BE49-F238E27FC236}">
                <a16:creationId xmlns:a16="http://schemas.microsoft.com/office/drawing/2014/main" id="{474E8B91-4B93-4133-AF36-AF06D89C62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2621" y="632302"/>
            <a:ext cx="4493897" cy="1812480"/>
          </a:xfrm>
          <a:prstGeom prst="rect">
            <a:avLst/>
          </a:prstGeom>
        </p:spPr>
      </p:pic>
      <p:pic>
        <p:nvPicPr>
          <p:cNvPr id="15" name="Picture 14">
            <a:extLst>
              <a:ext uri="{FF2B5EF4-FFF2-40B4-BE49-F238E27FC236}">
                <a16:creationId xmlns:a16="http://schemas.microsoft.com/office/drawing/2014/main" id="{DA6A583F-EDA3-40CD-B96D-3564DD628EC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621" y="447881"/>
            <a:ext cx="770286" cy="125714"/>
          </a:xfrm>
          <a:prstGeom prst="rect">
            <a:avLst/>
          </a:prstGeom>
        </p:spPr>
      </p:pic>
      <p:pic>
        <p:nvPicPr>
          <p:cNvPr id="19" name="Picture 18">
            <a:extLst>
              <a:ext uri="{FF2B5EF4-FFF2-40B4-BE49-F238E27FC236}">
                <a16:creationId xmlns:a16="http://schemas.microsoft.com/office/drawing/2014/main" id="{463272D5-2A72-424D-9074-5692FFF6D6B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4870" y="2477630"/>
            <a:ext cx="2201142" cy="154667"/>
          </a:xfrm>
          <a:prstGeom prst="rect">
            <a:avLst/>
          </a:prstGeom>
        </p:spPr>
      </p:pic>
    </p:spTree>
    <p:extLst>
      <p:ext uri="{BB962C8B-B14F-4D97-AF65-F5344CB8AC3E}">
        <p14:creationId xmlns:p14="http://schemas.microsoft.com/office/powerpoint/2010/main" val="522545721"/>
      </p:ext>
    </p:extLst>
  </p:cSld>
  <p:clrMapOvr>
    <a:masterClrMapping/>
  </p:clrMapOvr>
  <p:transition>
    <p:cut/>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Integrals over Vector Fields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218</a:t>
            </a:fld>
            <a:r>
              <a:rPr spc="-55" dirty="0"/>
              <a:t> </a:t>
            </a:r>
            <a:r>
              <a:rPr spc="35" dirty="0"/>
              <a:t>/</a:t>
            </a:r>
            <a:r>
              <a:rPr spc="-15" dirty="0"/>
              <a:t> </a:t>
            </a:r>
            <a:r>
              <a:rPr lang="en-US" spc="-55" dirty="0"/>
              <a:t>11</a:t>
            </a:r>
            <a:endParaRPr spc="-55" dirty="0"/>
          </a:p>
        </p:txBody>
      </p:sp>
      <p:pic>
        <p:nvPicPr>
          <p:cNvPr id="14" name="Picture 13">
            <a:extLst>
              <a:ext uri="{FF2B5EF4-FFF2-40B4-BE49-F238E27FC236}">
                <a16:creationId xmlns:a16="http://schemas.microsoft.com/office/drawing/2014/main" id="{24B0F2B9-5981-41E3-9873-DD05B1B9A435}"/>
              </a:ext>
            </a:extLst>
          </p:cNvPr>
          <p:cNvPicPr>
            <a:picLocks noChangeAspect="1"/>
          </p:cNvPicPr>
          <p:nvPr/>
        </p:nvPicPr>
        <p:blipFill>
          <a:blip r:embed="rId5"/>
          <a:stretch>
            <a:fillRect/>
          </a:stretch>
        </p:blipFill>
        <p:spPr>
          <a:xfrm>
            <a:off x="1477857" y="956441"/>
            <a:ext cx="1652301" cy="2021993"/>
          </a:xfrm>
          <a:prstGeom prst="rect">
            <a:avLst/>
          </a:prstGeom>
        </p:spPr>
      </p:pic>
      <p:pic>
        <p:nvPicPr>
          <p:cNvPr id="26" name="Picture 25">
            <a:extLst>
              <a:ext uri="{FF2B5EF4-FFF2-40B4-BE49-F238E27FC236}">
                <a16:creationId xmlns:a16="http://schemas.microsoft.com/office/drawing/2014/main" id="{1F42F03F-52EF-4DEE-B124-3DA36FEEB39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2772" y="481262"/>
            <a:ext cx="3928379" cy="147810"/>
          </a:xfrm>
          <a:prstGeom prst="rect">
            <a:avLst/>
          </a:prstGeom>
        </p:spPr>
      </p:pic>
      <p:pic>
        <p:nvPicPr>
          <p:cNvPr id="28" name="Picture 27">
            <a:extLst>
              <a:ext uri="{FF2B5EF4-FFF2-40B4-BE49-F238E27FC236}">
                <a16:creationId xmlns:a16="http://schemas.microsoft.com/office/drawing/2014/main" id="{17248305-A183-43B7-A843-D7164366C1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92769" y="695528"/>
            <a:ext cx="3422476" cy="128000"/>
          </a:xfrm>
          <a:prstGeom prst="rect">
            <a:avLst/>
          </a:prstGeom>
        </p:spPr>
      </p:pic>
    </p:spTree>
    <p:extLst>
      <p:ext uri="{BB962C8B-B14F-4D97-AF65-F5344CB8AC3E}">
        <p14:creationId xmlns:p14="http://schemas.microsoft.com/office/powerpoint/2010/main" val="3773184701"/>
      </p:ext>
    </p:extLst>
  </p:cSld>
  <p:clrMapOvr>
    <a:masterClrMapping/>
  </p:clrMapOvr>
  <p:transition>
    <p:cut/>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Integrals over Vector Fields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219</a:t>
            </a:fld>
            <a:r>
              <a:rPr spc="-55" dirty="0"/>
              <a:t> </a:t>
            </a:r>
            <a:r>
              <a:rPr spc="35" dirty="0"/>
              <a:t>/</a:t>
            </a:r>
            <a:r>
              <a:rPr spc="-15" dirty="0"/>
              <a:t> </a:t>
            </a:r>
            <a:r>
              <a:rPr lang="en-US" spc="-55" dirty="0"/>
              <a:t>11</a:t>
            </a:r>
            <a:endParaRPr spc="-55" dirty="0"/>
          </a:p>
        </p:txBody>
      </p:sp>
      <p:pic>
        <p:nvPicPr>
          <p:cNvPr id="26" name="Picture 25">
            <a:extLst>
              <a:ext uri="{FF2B5EF4-FFF2-40B4-BE49-F238E27FC236}">
                <a16:creationId xmlns:a16="http://schemas.microsoft.com/office/drawing/2014/main" id="{1F42F03F-52EF-4DEE-B124-3DA36FEEB39F}"/>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52772" y="427563"/>
            <a:ext cx="3928379" cy="147810"/>
          </a:xfrm>
          <a:prstGeom prst="rect">
            <a:avLst/>
          </a:prstGeom>
        </p:spPr>
      </p:pic>
      <p:pic>
        <p:nvPicPr>
          <p:cNvPr id="28" name="Picture 27">
            <a:extLst>
              <a:ext uri="{FF2B5EF4-FFF2-40B4-BE49-F238E27FC236}">
                <a16:creationId xmlns:a16="http://schemas.microsoft.com/office/drawing/2014/main" id="{17248305-A183-43B7-A843-D7164366C1D4}"/>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592770" y="616097"/>
            <a:ext cx="3422476" cy="128000"/>
          </a:xfrm>
          <a:prstGeom prst="rect">
            <a:avLst/>
          </a:prstGeom>
        </p:spPr>
      </p:pic>
      <p:pic>
        <p:nvPicPr>
          <p:cNvPr id="38" name="Picture 37">
            <a:extLst>
              <a:ext uri="{FF2B5EF4-FFF2-40B4-BE49-F238E27FC236}">
                <a16:creationId xmlns:a16="http://schemas.microsoft.com/office/drawing/2014/main" id="{FE077239-C6FD-4041-AFFF-5AC5A267AC81}"/>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536669" y="1789591"/>
            <a:ext cx="1536761" cy="307810"/>
          </a:xfrm>
          <a:prstGeom prst="rect">
            <a:avLst/>
          </a:prstGeom>
        </p:spPr>
      </p:pic>
      <p:pic>
        <p:nvPicPr>
          <p:cNvPr id="18" name="Picture 17">
            <a:extLst>
              <a:ext uri="{FF2B5EF4-FFF2-40B4-BE49-F238E27FC236}">
                <a16:creationId xmlns:a16="http://schemas.microsoft.com/office/drawing/2014/main" id="{9E203507-6F99-4E73-9C86-24666432EFC5}"/>
              </a:ext>
            </a:extLst>
          </p:cNvPr>
          <p:cNvPicPr>
            <a:picLocks noChangeAspect="1"/>
          </p:cNvPicPr>
          <p:nvPr/>
        </p:nvPicPr>
        <p:blipFill>
          <a:blip r:embed="rId17"/>
          <a:stretch>
            <a:fillRect/>
          </a:stretch>
        </p:blipFill>
        <p:spPr>
          <a:xfrm>
            <a:off x="42443" y="784821"/>
            <a:ext cx="947927" cy="1160020"/>
          </a:xfrm>
          <a:prstGeom prst="rect">
            <a:avLst/>
          </a:prstGeom>
        </p:spPr>
      </p:pic>
      <p:pic>
        <p:nvPicPr>
          <p:cNvPr id="49" name="Picture 48">
            <a:extLst>
              <a:ext uri="{FF2B5EF4-FFF2-40B4-BE49-F238E27FC236}">
                <a16:creationId xmlns:a16="http://schemas.microsoft.com/office/drawing/2014/main" id="{B32F3908-B739-42C7-9BB6-317CCE2822B9}"/>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1406382" y="784960"/>
            <a:ext cx="1769143" cy="134095"/>
          </a:xfrm>
          <a:prstGeom prst="rect">
            <a:avLst/>
          </a:prstGeom>
        </p:spPr>
      </p:pic>
      <p:pic>
        <p:nvPicPr>
          <p:cNvPr id="19" name="Picture 18">
            <a:extLst>
              <a:ext uri="{FF2B5EF4-FFF2-40B4-BE49-F238E27FC236}">
                <a16:creationId xmlns:a16="http://schemas.microsoft.com/office/drawing/2014/main" id="{07365E23-9BAD-4658-9A0C-79DEF2404D99}"/>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1623405" y="949105"/>
            <a:ext cx="1349333" cy="153905"/>
          </a:xfrm>
          <a:prstGeom prst="rect">
            <a:avLst/>
          </a:prstGeom>
        </p:spPr>
      </p:pic>
      <p:pic>
        <p:nvPicPr>
          <p:cNvPr id="34" name="Picture 33">
            <a:extLst>
              <a:ext uri="{FF2B5EF4-FFF2-40B4-BE49-F238E27FC236}">
                <a16:creationId xmlns:a16="http://schemas.microsoft.com/office/drawing/2014/main" id="{4FDBAA41-1267-45A9-8453-EA1F7CC70A90}"/>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1794834" y="1135780"/>
            <a:ext cx="1007238" cy="151619"/>
          </a:xfrm>
          <a:prstGeom prst="rect">
            <a:avLst/>
          </a:prstGeom>
        </p:spPr>
      </p:pic>
      <p:pic>
        <p:nvPicPr>
          <p:cNvPr id="32" name="Picture 31">
            <a:extLst>
              <a:ext uri="{FF2B5EF4-FFF2-40B4-BE49-F238E27FC236}">
                <a16:creationId xmlns:a16="http://schemas.microsoft.com/office/drawing/2014/main" id="{A771AC8A-4001-4B39-84BD-CA127E8B0F39}"/>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1141860" y="1308019"/>
            <a:ext cx="2182858" cy="460952"/>
          </a:xfrm>
          <a:prstGeom prst="rect">
            <a:avLst/>
          </a:prstGeom>
        </p:spPr>
      </p:pic>
      <p:pic>
        <p:nvPicPr>
          <p:cNvPr id="40" name="Picture 39">
            <a:extLst>
              <a:ext uri="{FF2B5EF4-FFF2-40B4-BE49-F238E27FC236}">
                <a16:creationId xmlns:a16="http://schemas.microsoft.com/office/drawing/2014/main" id="{7D8E2A5E-2453-48BC-818D-D958A2C41F1B}"/>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1269099" y="2292017"/>
            <a:ext cx="2055619" cy="153905"/>
          </a:xfrm>
          <a:prstGeom prst="rect">
            <a:avLst/>
          </a:prstGeom>
        </p:spPr>
      </p:pic>
      <p:pic>
        <p:nvPicPr>
          <p:cNvPr id="42" name="Picture 41">
            <a:extLst>
              <a:ext uri="{FF2B5EF4-FFF2-40B4-BE49-F238E27FC236}">
                <a16:creationId xmlns:a16="http://schemas.microsoft.com/office/drawing/2014/main" id="{79ED6365-C686-4BE6-A3C8-DBC7818DE974}"/>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1269099" y="2121185"/>
            <a:ext cx="2058667" cy="147048"/>
          </a:xfrm>
          <a:prstGeom prst="rect">
            <a:avLst/>
          </a:prstGeom>
        </p:spPr>
      </p:pic>
      <p:pic>
        <p:nvPicPr>
          <p:cNvPr id="44" name="Picture 43">
            <a:extLst>
              <a:ext uri="{FF2B5EF4-FFF2-40B4-BE49-F238E27FC236}">
                <a16:creationId xmlns:a16="http://schemas.microsoft.com/office/drawing/2014/main" id="{76668104-0052-4955-A023-21C9A6CABB6A}"/>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706051" y="2474520"/>
            <a:ext cx="3054476" cy="667429"/>
          </a:xfrm>
          <a:prstGeom prst="rect">
            <a:avLst/>
          </a:prstGeom>
        </p:spPr>
      </p:pic>
      <p:pic>
        <p:nvPicPr>
          <p:cNvPr id="47" name="Picture 46">
            <a:extLst>
              <a:ext uri="{FF2B5EF4-FFF2-40B4-BE49-F238E27FC236}">
                <a16:creationId xmlns:a16="http://schemas.microsoft.com/office/drawing/2014/main" id="{09F0A95B-E5E2-4507-90E4-AE6722A798BD}"/>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421761" y="3151471"/>
            <a:ext cx="3785143" cy="128000"/>
          </a:xfrm>
          <a:prstGeom prst="rect">
            <a:avLst/>
          </a:prstGeom>
        </p:spPr>
      </p:pic>
    </p:spTree>
    <p:extLst>
      <p:ext uri="{BB962C8B-B14F-4D97-AF65-F5344CB8AC3E}">
        <p14:creationId xmlns:p14="http://schemas.microsoft.com/office/powerpoint/2010/main" val="249151099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2743151" cy="232756"/>
          </a:xfrm>
          <a:prstGeom prst="rect">
            <a:avLst/>
          </a:prstGeom>
        </p:spPr>
        <p:txBody>
          <a:bodyPr vert="horz" wrap="square" lIns="0" tIns="17145" rIns="0" bIns="0" rtlCol="0">
            <a:spAutoFit/>
          </a:bodyPr>
          <a:lstStyle/>
          <a:p>
            <a:pPr algn="l"/>
            <a:r>
              <a:rPr lang="en-US" sz="140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Hyperbolic Paraboloid</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22</a:t>
            </a:fld>
            <a:r>
              <a:rPr spc="-55" dirty="0"/>
              <a:t> </a:t>
            </a:r>
            <a:r>
              <a:rPr spc="35" dirty="0"/>
              <a:t>/</a:t>
            </a:r>
            <a:endParaRPr spc="-55" dirty="0"/>
          </a:p>
        </p:txBody>
      </p:sp>
      <p:pic>
        <p:nvPicPr>
          <p:cNvPr id="15" name="Picture 14">
            <a:extLst>
              <a:ext uri="{FF2B5EF4-FFF2-40B4-BE49-F238E27FC236}">
                <a16:creationId xmlns:a16="http://schemas.microsoft.com/office/drawing/2014/main" id="{83FF85F8-9B62-4DC3-84D6-48CBADCA283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83780" y="989194"/>
            <a:ext cx="2262552" cy="1482362"/>
          </a:xfrm>
          <a:prstGeom prst="rect">
            <a:avLst/>
          </a:prstGeom>
        </p:spPr>
      </p:pic>
      <p:pic>
        <p:nvPicPr>
          <p:cNvPr id="7170" name="Picture 2" descr="This graph has a standard 3D coordinate system.  The positive z-axis is straight up, the positive x-axis moves off to the left and slightly downward and positive y-axis move off the right and slightly downward.  This is a graph of an object that looks somewhat like a horse’s saddle.  It starts at the origin and along x-axis (in both positive and negative directions) the object flairs upwards as it moves away from the origin and along the y-axis (in both positive and negative directions) the object flairs downwards as it moves away from the origin.">
            <a:extLst>
              <a:ext uri="{FF2B5EF4-FFF2-40B4-BE49-F238E27FC236}">
                <a16:creationId xmlns:a16="http://schemas.microsoft.com/office/drawing/2014/main" id="{B5426FDC-8F7B-440B-85C7-CC4783783F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670" y="730250"/>
            <a:ext cx="1956766"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0598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Integrals over Vector Fields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220</a:t>
            </a:fld>
            <a:r>
              <a:rPr spc="-55" dirty="0"/>
              <a:t> </a:t>
            </a:r>
            <a:r>
              <a:rPr spc="35" dirty="0"/>
              <a:t>/</a:t>
            </a:r>
            <a:r>
              <a:rPr spc="-15" dirty="0"/>
              <a:t> </a:t>
            </a:r>
            <a:r>
              <a:rPr lang="en-US" spc="-55" dirty="0"/>
              <a:t>11</a:t>
            </a:r>
            <a:endParaRPr spc="-55" dirty="0"/>
          </a:p>
        </p:txBody>
      </p:sp>
      <p:pic>
        <p:nvPicPr>
          <p:cNvPr id="26" name="Picture 25">
            <a:extLst>
              <a:ext uri="{FF2B5EF4-FFF2-40B4-BE49-F238E27FC236}">
                <a16:creationId xmlns:a16="http://schemas.microsoft.com/office/drawing/2014/main" id="{1F42F03F-52EF-4DEE-B124-3DA36FEEB39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52772" y="427563"/>
            <a:ext cx="3928379" cy="147810"/>
          </a:xfrm>
          <a:prstGeom prst="rect">
            <a:avLst/>
          </a:prstGeom>
        </p:spPr>
      </p:pic>
      <p:pic>
        <p:nvPicPr>
          <p:cNvPr id="28" name="Picture 27">
            <a:extLst>
              <a:ext uri="{FF2B5EF4-FFF2-40B4-BE49-F238E27FC236}">
                <a16:creationId xmlns:a16="http://schemas.microsoft.com/office/drawing/2014/main" id="{17248305-A183-43B7-A843-D7164366C1D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592770" y="616097"/>
            <a:ext cx="3422476" cy="128000"/>
          </a:xfrm>
          <a:prstGeom prst="rect">
            <a:avLst/>
          </a:prstGeom>
        </p:spPr>
      </p:pic>
      <p:pic>
        <p:nvPicPr>
          <p:cNvPr id="29" name="Picture 28">
            <a:extLst>
              <a:ext uri="{FF2B5EF4-FFF2-40B4-BE49-F238E27FC236}">
                <a16:creationId xmlns:a16="http://schemas.microsoft.com/office/drawing/2014/main" id="{4DC81C96-F02D-4DB0-A277-BC46EA5FB8C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729341" y="778195"/>
            <a:ext cx="975238" cy="131810"/>
          </a:xfrm>
          <a:prstGeom prst="rect">
            <a:avLst/>
          </a:prstGeom>
        </p:spPr>
      </p:pic>
      <p:pic>
        <p:nvPicPr>
          <p:cNvPr id="76" name="Picture 75">
            <a:extLst>
              <a:ext uri="{FF2B5EF4-FFF2-40B4-BE49-F238E27FC236}">
                <a16:creationId xmlns:a16="http://schemas.microsoft.com/office/drawing/2014/main" id="{80AF133B-BB81-4ADA-8C2A-99448C3340CD}"/>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284198" y="1441551"/>
            <a:ext cx="4041143" cy="293333"/>
          </a:xfrm>
          <a:prstGeom prst="rect">
            <a:avLst/>
          </a:prstGeom>
        </p:spPr>
      </p:pic>
      <p:pic>
        <p:nvPicPr>
          <p:cNvPr id="24" name="Picture 23">
            <a:extLst>
              <a:ext uri="{FF2B5EF4-FFF2-40B4-BE49-F238E27FC236}">
                <a16:creationId xmlns:a16="http://schemas.microsoft.com/office/drawing/2014/main" id="{C8A414A1-B201-4CA4-8096-F12E44B1B41D}"/>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417007" y="1090281"/>
            <a:ext cx="1529904" cy="307810"/>
          </a:xfrm>
          <a:prstGeom prst="rect">
            <a:avLst/>
          </a:prstGeom>
        </p:spPr>
      </p:pic>
      <p:pic>
        <p:nvPicPr>
          <p:cNvPr id="31" name="Picture 30">
            <a:extLst>
              <a:ext uri="{FF2B5EF4-FFF2-40B4-BE49-F238E27FC236}">
                <a16:creationId xmlns:a16="http://schemas.microsoft.com/office/drawing/2014/main" id="{1E24DAC4-3BA5-4172-AC6B-9CD75F1507CB}"/>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708054" y="1730375"/>
            <a:ext cx="947809" cy="320762"/>
          </a:xfrm>
          <a:prstGeom prst="rect">
            <a:avLst/>
          </a:prstGeom>
        </p:spPr>
      </p:pic>
      <p:pic>
        <p:nvPicPr>
          <p:cNvPr id="59" name="Picture 58">
            <a:extLst>
              <a:ext uri="{FF2B5EF4-FFF2-40B4-BE49-F238E27FC236}">
                <a16:creationId xmlns:a16="http://schemas.microsoft.com/office/drawing/2014/main" id="{300BD67D-06DA-424C-9E85-2D4C9DB7BFCA}"/>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797151" y="2081831"/>
            <a:ext cx="2681904" cy="320762"/>
          </a:xfrm>
          <a:prstGeom prst="rect">
            <a:avLst/>
          </a:prstGeom>
        </p:spPr>
      </p:pic>
      <p:pic>
        <p:nvPicPr>
          <p:cNvPr id="50" name="Picture 49">
            <a:extLst>
              <a:ext uri="{FF2B5EF4-FFF2-40B4-BE49-F238E27FC236}">
                <a16:creationId xmlns:a16="http://schemas.microsoft.com/office/drawing/2014/main" id="{6E55D2AA-6E67-4BB1-82F9-B35B638FB1B2}"/>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31625" y="2428729"/>
            <a:ext cx="3344762" cy="125714"/>
          </a:xfrm>
          <a:prstGeom prst="rect">
            <a:avLst/>
          </a:prstGeom>
        </p:spPr>
      </p:pic>
      <p:pic>
        <p:nvPicPr>
          <p:cNvPr id="74" name="Picture 73">
            <a:extLst>
              <a:ext uri="{FF2B5EF4-FFF2-40B4-BE49-F238E27FC236}">
                <a16:creationId xmlns:a16="http://schemas.microsoft.com/office/drawing/2014/main" id="{A16D02EE-6159-4883-8F24-1D8BB1DBC78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1071091" y="2832784"/>
            <a:ext cx="2465828" cy="205029"/>
          </a:xfrm>
          <a:prstGeom prst="rect">
            <a:avLst/>
          </a:prstGeom>
        </p:spPr>
      </p:pic>
      <p:pic>
        <p:nvPicPr>
          <p:cNvPr id="54" name="Picture 53">
            <a:extLst>
              <a:ext uri="{FF2B5EF4-FFF2-40B4-BE49-F238E27FC236}">
                <a16:creationId xmlns:a16="http://schemas.microsoft.com/office/drawing/2014/main" id="{785C53A7-E68A-4F7D-985B-F3A91A22EA70}"/>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1586484" y="944702"/>
            <a:ext cx="1260952" cy="123429"/>
          </a:xfrm>
          <a:prstGeom prst="rect">
            <a:avLst/>
          </a:prstGeom>
        </p:spPr>
      </p:pic>
      <p:pic>
        <p:nvPicPr>
          <p:cNvPr id="72" name="Picture 71">
            <a:extLst>
              <a:ext uri="{FF2B5EF4-FFF2-40B4-BE49-F238E27FC236}">
                <a16:creationId xmlns:a16="http://schemas.microsoft.com/office/drawing/2014/main" id="{001769DC-B903-4EA7-A463-578855EF67D2}"/>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292233" y="3064340"/>
            <a:ext cx="2023543" cy="261257"/>
          </a:xfrm>
          <a:prstGeom prst="rect">
            <a:avLst/>
          </a:prstGeom>
        </p:spPr>
      </p:pic>
      <p:pic>
        <p:nvPicPr>
          <p:cNvPr id="60" name="Picture 59">
            <a:extLst>
              <a:ext uri="{FF2B5EF4-FFF2-40B4-BE49-F238E27FC236}">
                <a16:creationId xmlns:a16="http://schemas.microsoft.com/office/drawing/2014/main" id="{511C031F-61E9-42B3-B8D6-0A657F2C13DD}"/>
              </a:ext>
            </a:extLst>
          </p:cNvPr>
          <p:cNvPicPr>
            <a:picLocks noChangeAspect="1"/>
          </p:cNvPicPr>
          <p:nvPr/>
        </p:nvPicPr>
        <p:blipFill>
          <a:blip r:embed="rId27"/>
          <a:stretch>
            <a:fillRect/>
          </a:stretch>
        </p:blipFill>
        <p:spPr>
          <a:xfrm>
            <a:off x="217705" y="754290"/>
            <a:ext cx="550327" cy="673459"/>
          </a:xfrm>
          <a:prstGeom prst="rect">
            <a:avLst/>
          </a:prstGeom>
        </p:spPr>
      </p:pic>
      <p:pic>
        <p:nvPicPr>
          <p:cNvPr id="67" name="Picture 66">
            <a:extLst>
              <a:ext uri="{FF2B5EF4-FFF2-40B4-BE49-F238E27FC236}">
                <a16:creationId xmlns:a16="http://schemas.microsoft.com/office/drawing/2014/main" id="{4190BCF9-0A84-4336-A5FE-7945992EAE41}"/>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3441985" y="967971"/>
            <a:ext cx="916571" cy="240457"/>
          </a:xfrm>
          <a:prstGeom prst="rect">
            <a:avLst/>
          </a:prstGeom>
        </p:spPr>
      </p:pic>
      <p:sp>
        <p:nvSpPr>
          <p:cNvPr id="68" name="TextBox 67">
            <a:extLst>
              <a:ext uri="{FF2B5EF4-FFF2-40B4-BE49-F238E27FC236}">
                <a16:creationId xmlns:a16="http://schemas.microsoft.com/office/drawing/2014/main" id="{23A677F7-D729-42CD-8696-C611B77D29B4}"/>
              </a:ext>
            </a:extLst>
          </p:cNvPr>
          <p:cNvSpPr txBox="1"/>
          <p:nvPr/>
        </p:nvSpPr>
        <p:spPr>
          <a:xfrm>
            <a:off x="3673910" y="817585"/>
            <a:ext cx="2639143" cy="169277"/>
          </a:xfrm>
          <a:prstGeom prst="rect">
            <a:avLst/>
          </a:prstGeom>
          <a:noFill/>
        </p:spPr>
        <p:txBody>
          <a:bodyPr wrap="square" rtlCol="0">
            <a:spAutoFit/>
          </a:bodyPr>
          <a:lstStyle/>
          <a:p>
            <a:r>
              <a:rPr lang="en-US" sz="500" b="1" dirty="0">
                <a:latin typeface="Tahoma" panose="020B0604030504040204" pitchFamily="34" charset="0"/>
                <a:ea typeface="Tahoma" panose="020B0604030504040204" pitchFamily="34" charset="0"/>
                <a:cs typeface="Tahoma" panose="020B0604030504040204" pitchFamily="34" charset="0"/>
              </a:rPr>
              <a:t>Recall:</a:t>
            </a:r>
          </a:p>
        </p:txBody>
      </p:sp>
      <p:pic>
        <p:nvPicPr>
          <p:cNvPr id="70" name="Picture 69">
            <a:extLst>
              <a:ext uri="{FF2B5EF4-FFF2-40B4-BE49-F238E27FC236}">
                <a16:creationId xmlns:a16="http://schemas.microsoft.com/office/drawing/2014/main" id="{340A94D8-3559-49BE-8478-BA8875D655DD}"/>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1084578" y="2563328"/>
            <a:ext cx="2281143" cy="260571"/>
          </a:xfrm>
          <a:prstGeom prst="rect">
            <a:avLst/>
          </a:prstGeom>
        </p:spPr>
      </p:pic>
    </p:spTree>
    <p:extLst>
      <p:ext uri="{BB962C8B-B14F-4D97-AF65-F5344CB8AC3E}">
        <p14:creationId xmlns:p14="http://schemas.microsoft.com/office/powerpoint/2010/main" val="237103042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Connected Regions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221</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B6B1B171-7E36-4277-A112-CED1301D0840}"/>
              </a:ext>
            </a:extLst>
          </p:cNvPr>
          <p:cNvSpPr txBox="1"/>
          <p:nvPr/>
        </p:nvSpPr>
        <p:spPr>
          <a:xfrm>
            <a:off x="2196570" y="417623"/>
            <a:ext cx="2347880" cy="3793346"/>
          </a:xfrm>
          <a:prstGeom prst="rect">
            <a:avLst/>
          </a:prstGeom>
          <a:noFill/>
        </p:spPr>
        <p:txBody>
          <a:bodyPr wrap="square" rtlCol="0">
            <a:spAutoFit/>
          </a:bodyPr>
          <a:lstStyle/>
          <a:p>
            <a:pPr marL="285750" indent="-285750">
              <a:buFont typeface="Arial" panose="020B0604020202020204" pitchFamily="34" charset="0"/>
              <a:buChar char="•"/>
            </a:pPr>
            <a:r>
              <a:rPr lang="en-US" sz="950" i="0" dirty="0">
                <a:effectLst/>
                <a:latin typeface="Tahoma" panose="020B0604030504040204" pitchFamily="34" charset="0"/>
                <a:ea typeface="Tahoma" panose="020B0604030504040204" pitchFamily="34" charset="0"/>
                <a:cs typeface="Tahoma" panose="020B0604030504040204" pitchFamily="34" charset="0"/>
              </a:rPr>
              <a:t>A region D is </a:t>
            </a:r>
            <a:r>
              <a:rPr lang="en-US" sz="950" b="1" i="0" dirty="0">
                <a:effectLst/>
                <a:latin typeface="Tahoma" panose="020B0604030504040204" pitchFamily="34" charset="0"/>
                <a:ea typeface="Tahoma" panose="020B0604030504040204" pitchFamily="34" charset="0"/>
                <a:cs typeface="Tahoma" panose="020B0604030504040204" pitchFamily="34" charset="0"/>
              </a:rPr>
              <a:t>open</a:t>
            </a:r>
            <a:r>
              <a:rPr lang="en-US" sz="950" i="0" dirty="0">
                <a:effectLst/>
                <a:latin typeface="Tahoma" panose="020B0604030504040204" pitchFamily="34" charset="0"/>
                <a:ea typeface="Tahoma" panose="020B0604030504040204" pitchFamily="34" charset="0"/>
                <a:cs typeface="Tahoma" panose="020B0604030504040204" pitchFamily="34" charset="0"/>
              </a:rPr>
              <a:t> if it doesn’t contain any of its boundary points.</a:t>
            </a:r>
            <a:endParaRPr lang="en-US" sz="95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950" i="0" dirty="0">
                <a:effectLst/>
                <a:latin typeface="Tahoma" panose="020B0604030504040204" pitchFamily="34" charset="0"/>
                <a:ea typeface="Tahoma" panose="020B0604030504040204" pitchFamily="34" charset="0"/>
                <a:cs typeface="Tahoma" panose="020B0604030504040204" pitchFamily="34" charset="0"/>
              </a:rPr>
              <a:t>A region D is </a:t>
            </a:r>
            <a:r>
              <a:rPr lang="en-US" sz="950" b="1" i="0" dirty="0">
                <a:effectLst/>
                <a:latin typeface="Tahoma" panose="020B0604030504040204" pitchFamily="34" charset="0"/>
                <a:ea typeface="Tahoma" panose="020B0604030504040204" pitchFamily="34" charset="0"/>
                <a:cs typeface="Tahoma" panose="020B0604030504040204" pitchFamily="34" charset="0"/>
              </a:rPr>
              <a:t>connected</a:t>
            </a:r>
            <a:r>
              <a:rPr lang="en-US" sz="950" i="0" dirty="0">
                <a:effectLst/>
                <a:latin typeface="Tahoma" panose="020B0604030504040204" pitchFamily="34" charset="0"/>
                <a:ea typeface="Tahoma" panose="020B0604030504040204" pitchFamily="34" charset="0"/>
                <a:cs typeface="Tahoma" panose="020B0604030504040204" pitchFamily="34" charset="0"/>
              </a:rPr>
              <a:t> if we can connect any two points in the region with a path that lies completely in D. (going from one point to another without having to go outside a region)</a:t>
            </a:r>
          </a:p>
          <a:p>
            <a:pPr marL="285750" indent="-2857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Simply-connected</a:t>
            </a:r>
            <a:r>
              <a:rPr lang="en-US" sz="950" dirty="0">
                <a:latin typeface="Tahoma" panose="020B0604030504040204" pitchFamily="34" charset="0"/>
                <a:ea typeface="Tahoma" panose="020B0604030504040204" pitchFamily="34" charset="0"/>
                <a:cs typeface="Tahoma" panose="020B0604030504040204" pitchFamily="34" charset="0"/>
              </a:rPr>
              <a:t> regions have no holes and its connected</a:t>
            </a:r>
          </a:p>
          <a:p>
            <a:pPr marL="285750" indent="-2857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Multiply-connected</a:t>
            </a:r>
            <a:r>
              <a:rPr lang="en-US" sz="950" dirty="0">
                <a:latin typeface="Tahoma" panose="020B0604030504040204" pitchFamily="34" charset="0"/>
                <a:ea typeface="Tahoma" panose="020B0604030504040204" pitchFamily="34" charset="0"/>
                <a:cs typeface="Tahoma" panose="020B0604030504040204" pitchFamily="34" charset="0"/>
              </a:rPr>
              <a:t> regions have holes, but they are unions of simply-connected regions with ‘cuts’</a:t>
            </a:r>
          </a:p>
          <a:p>
            <a:pPr marL="285750" indent="-285750">
              <a:buFont typeface="Arial" panose="020B0604020202020204" pitchFamily="34" charset="0"/>
              <a:buChar char="•"/>
            </a:pPr>
            <a:r>
              <a:rPr lang="en-US" sz="950" b="0" i="0" dirty="0">
                <a:effectLst/>
                <a:latin typeface="Tahoma" panose="020B0604030504040204" pitchFamily="34" charset="0"/>
                <a:ea typeface="Tahoma" panose="020B0604030504040204" pitchFamily="34" charset="0"/>
                <a:cs typeface="Tahoma" panose="020B0604030504040204" pitchFamily="34" charset="0"/>
              </a:rPr>
              <a:t>A path C is </a:t>
            </a:r>
            <a:r>
              <a:rPr lang="en-US" sz="950" b="1" i="0" dirty="0">
                <a:effectLst/>
                <a:latin typeface="Tahoma" panose="020B0604030504040204" pitchFamily="34" charset="0"/>
                <a:ea typeface="Tahoma" panose="020B0604030504040204" pitchFamily="34" charset="0"/>
                <a:cs typeface="Tahoma" panose="020B0604030504040204" pitchFamily="34" charset="0"/>
              </a:rPr>
              <a:t>simple</a:t>
            </a:r>
            <a:r>
              <a:rPr lang="en-US" sz="950" b="0" i="0" dirty="0">
                <a:effectLst/>
                <a:latin typeface="Tahoma" panose="020B0604030504040204" pitchFamily="34" charset="0"/>
                <a:ea typeface="Tahoma" panose="020B0604030504040204" pitchFamily="34" charset="0"/>
                <a:cs typeface="Tahoma" panose="020B0604030504040204" pitchFamily="34" charset="0"/>
              </a:rPr>
              <a:t> if it doesn’t cross itself.</a:t>
            </a:r>
          </a:p>
          <a:p>
            <a:pPr marL="285750" indent="-285750">
              <a:buFont typeface="Arial" panose="020B0604020202020204" pitchFamily="34" charset="0"/>
              <a:buChar char="•"/>
            </a:pPr>
            <a:r>
              <a:rPr lang="en-US" sz="950" b="0" i="0" dirty="0">
                <a:effectLst/>
                <a:latin typeface="Tahoma" panose="020B0604030504040204" pitchFamily="34" charset="0"/>
                <a:ea typeface="Tahoma" panose="020B0604030504040204" pitchFamily="34" charset="0"/>
                <a:cs typeface="Tahoma" panose="020B0604030504040204" pitchFamily="34" charset="0"/>
              </a:rPr>
              <a:t>A path C is called </a:t>
            </a:r>
            <a:r>
              <a:rPr lang="en-US" sz="950" b="1" i="0" dirty="0">
                <a:effectLst/>
                <a:latin typeface="Tahoma" panose="020B0604030504040204" pitchFamily="34" charset="0"/>
                <a:ea typeface="Tahoma" panose="020B0604030504040204" pitchFamily="34" charset="0"/>
                <a:cs typeface="Tahoma" panose="020B0604030504040204" pitchFamily="34" charset="0"/>
              </a:rPr>
              <a:t>closed</a:t>
            </a:r>
            <a:r>
              <a:rPr lang="en-US" sz="950" b="0" i="0" dirty="0">
                <a:effectLst/>
                <a:latin typeface="Tahoma" panose="020B0604030504040204" pitchFamily="34" charset="0"/>
                <a:ea typeface="Tahoma" panose="020B0604030504040204" pitchFamily="34" charset="0"/>
                <a:cs typeface="Tahoma" panose="020B0604030504040204" pitchFamily="34" charset="0"/>
              </a:rPr>
              <a:t> if its initial and final points are the same point.</a:t>
            </a:r>
            <a:br>
              <a:rPr lang="en-US" sz="1000" b="0" i="0" dirty="0">
                <a:solidFill>
                  <a:srgbClr val="000000"/>
                </a:solidFill>
                <a:effectLst/>
                <a:latin typeface="Helvetica" panose="020B0604020202020204" pitchFamily="34" charset="0"/>
              </a:rPr>
            </a:br>
            <a:br>
              <a:rPr lang="en-US" sz="1000" b="0" i="0" dirty="0">
                <a:solidFill>
                  <a:srgbClr val="000000"/>
                </a:solidFill>
                <a:effectLst/>
                <a:latin typeface="Helvetica" panose="020B0604020202020204" pitchFamily="34" charset="0"/>
              </a:rPr>
            </a:br>
            <a:endParaRPr lang="en-US" sz="1000" b="0" i="0" dirty="0">
              <a:solidFill>
                <a:srgbClr val="000000"/>
              </a:solidFill>
              <a:effectLst/>
              <a:latin typeface="Helvetica" panose="020B0604020202020204" pitchFamily="34" charset="0"/>
            </a:endParaRPr>
          </a:p>
          <a:p>
            <a:br>
              <a:rPr lang="en-US" sz="1000" dirty="0"/>
            </a:br>
            <a:r>
              <a:rPr lang="en-US" sz="1000" b="1" dirty="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Simply connected definition - Math Insight">
            <a:extLst>
              <a:ext uri="{FF2B5EF4-FFF2-40B4-BE49-F238E27FC236}">
                <a16:creationId xmlns:a16="http://schemas.microsoft.com/office/drawing/2014/main" id="{F69FA282-3222-4DA2-86D4-5F8C5B1D90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44" y="2631935"/>
            <a:ext cx="2044717" cy="5984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ector Fields">
            <a:extLst>
              <a:ext uri="{FF2B5EF4-FFF2-40B4-BE49-F238E27FC236}">
                <a16:creationId xmlns:a16="http://schemas.microsoft.com/office/drawing/2014/main" id="{1F768FBD-8C77-4FA3-B221-42D356DBD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7" y="428172"/>
            <a:ext cx="2152650" cy="7779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imply-connected - Liberal Dictionary">
            <a:extLst>
              <a:ext uri="{FF2B5EF4-FFF2-40B4-BE49-F238E27FC236}">
                <a16:creationId xmlns:a16="http://schemas.microsoft.com/office/drawing/2014/main" id="{BDD5B0A9-0F2B-42F5-B4CB-F993F5EE03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934" y="1206110"/>
            <a:ext cx="1626339" cy="132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50096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Concept of Green Theorem </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ADA496D-04C6-4A56-BC28-08811DC8ACBA}"/>
              </a:ext>
            </a:extLst>
          </p:cNvPr>
          <p:cNvSpPr txBox="1"/>
          <p:nvPr/>
        </p:nvSpPr>
        <p:spPr>
          <a:xfrm>
            <a:off x="2196570" y="417623"/>
            <a:ext cx="2347880" cy="3016210"/>
          </a:xfrm>
          <a:prstGeom prst="rect">
            <a:avLst/>
          </a:prstGeom>
          <a:noFill/>
        </p:spPr>
        <p:txBody>
          <a:bodyPr wrap="square" rtlCol="0">
            <a:spAutoFit/>
          </a:bodyPr>
          <a:lstStyle/>
          <a:p>
            <a:pPr marL="285750" indent="-2857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Green’s theorem</a:t>
            </a:r>
            <a:r>
              <a:rPr lang="en-US" sz="1000" dirty="0">
                <a:latin typeface="Tahoma" panose="020B0604030504040204" pitchFamily="34" charset="0"/>
                <a:ea typeface="Tahoma" panose="020B0604030504040204" pitchFamily="34" charset="0"/>
                <a:cs typeface="Tahoma" panose="020B0604030504040204" pitchFamily="34" charset="0"/>
              </a:rPr>
              <a:t> deals with line integrals of a simple, closed curve, over non-conservative vector fields</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It relates a </a:t>
            </a:r>
            <a:r>
              <a:rPr lang="en-US" sz="1000" i="1" dirty="0">
                <a:latin typeface="Tahoma" panose="020B0604030504040204" pitchFamily="34" charset="0"/>
                <a:ea typeface="Tahoma" panose="020B0604030504040204" pitchFamily="34" charset="0"/>
                <a:cs typeface="Tahoma" panose="020B0604030504040204" pitchFamily="34" charset="0"/>
              </a:rPr>
              <a:t>line integral</a:t>
            </a:r>
            <a:r>
              <a:rPr lang="en-US" sz="1000" dirty="0">
                <a:latin typeface="Tahoma" panose="020B0604030504040204" pitchFamily="34" charset="0"/>
                <a:ea typeface="Tahoma" panose="020B0604030504040204" pitchFamily="34" charset="0"/>
                <a:cs typeface="Tahoma" panose="020B0604030504040204" pitchFamily="34" charset="0"/>
              </a:rPr>
              <a:t> for a </a:t>
            </a:r>
            <a:r>
              <a:rPr lang="en-US" sz="1000" u="sng" dirty="0">
                <a:latin typeface="Tahoma" panose="020B0604030504040204" pitchFamily="34" charset="0"/>
                <a:ea typeface="Tahoma" panose="020B0604030504040204" pitchFamily="34" charset="0"/>
                <a:cs typeface="Tahoma" panose="020B0604030504040204" pitchFamily="34" charset="0"/>
              </a:rPr>
              <a:t>simple, closed curve</a:t>
            </a:r>
            <a:r>
              <a:rPr lang="en-US" sz="1000" dirty="0">
                <a:latin typeface="Tahoma" panose="020B0604030504040204" pitchFamily="34" charset="0"/>
                <a:ea typeface="Tahoma" panose="020B0604030504040204" pitchFamily="34" charset="0"/>
                <a:cs typeface="Tahoma" panose="020B0604030504040204" pitchFamily="34" charset="0"/>
              </a:rPr>
              <a:t> to a </a:t>
            </a:r>
            <a:r>
              <a:rPr lang="en-US" sz="1000" i="1" dirty="0">
                <a:latin typeface="Tahoma" panose="020B0604030504040204" pitchFamily="34" charset="0"/>
                <a:ea typeface="Tahoma" panose="020B0604030504040204" pitchFamily="34" charset="0"/>
                <a:cs typeface="Tahoma" panose="020B0604030504040204" pitchFamily="34" charset="0"/>
              </a:rPr>
              <a:t>double integral</a:t>
            </a:r>
            <a:r>
              <a:rPr lang="en-US" sz="1000" dirty="0">
                <a:latin typeface="Tahoma" panose="020B0604030504040204" pitchFamily="34" charset="0"/>
                <a:ea typeface="Tahoma" panose="020B0604030504040204" pitchFamily="34" charset="0"/>
                <a:cs typeface="Tahoma" panose="020B0604030504040204" pitchFamily="34" charset="0"/>
              </a:rPr>
              <a:t> over the region that the curve contains (</a:t>
            </a:r>
            <a:r>
              <a:rPr lang="en-US" sz="1000" u="sng" dirty="0">
                <a:latin typeface="Tahoma" panose="020B0604030504040204" pitchFamily="34" charset="0"/>
                <a:ea typeface="Tahoma" panose="020B0604030504040204" pitchFamily="34" charset="0"/>
                <a:cs typeface="Tahoma" panose="020B0604030504040204" pitchFamily="34" charset="0"/>
              </a:rPr>
              <a:t>only for the case where it is a closed curve – if it is an open curve do not use!)</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rPr>
              <a:t>P</a:t>
            </a:r>
            <a:r>
              <a:rPr lang="en-US" sz="1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ositive orientation </a:t>
            </a:r>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is denoted through a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counter-clockwise direction (move through the path and domain is on the left)</a:t>
            </a:r>
          </a:p>
          <a:p>
            <a:pPr marL="285750" indent="-285750">
              <a:buFont typeface="Arial" panose="020B0604020202020204" pitchFamily="34" charset="0"/>
              <a:buChar char="•"/>
            </a:pPr>
            <a:r>
              <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rPr>
              <a:t>Negative</a:t>
            </a:r>
            <a:r>
              <a:rPr lang="en-US" sz="1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orientation </a:t>
            </a:r>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is denoted through a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clockwise direction</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Green's Theorem - YouTube">
            <a:extLst>
              <a:ext uri="{FF2B5EF4-FFF2-40B4-BE49-F238E27FC236}">
                <a16:creationId xmlns:a16="http://schemas.microsoft.com/office/drawing/2014/main" id="{FB8B471F-D479-41AF-BC11-2045B660164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3667"/>
          <a:stretch/>
        </p:blipFill>
        <p:spPr bwMode="auto">
          <a:xfrm>
            <a:off x="38955" y="1601684"/>
            <a:ext cx="2238358" cy="835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een's theorem - Wikipedia">
            <a:extLst>
              <a:ext uri="{FF2B5EF4-FFF2-40B4-BE49-F238E27FC236}">
                <a16:creationId xmlns:a16="http://schemas.microsoft.com/office/drawing/2014/main" id="{C302FA6E-CDEB-4B9B-A4FB-E16FACB568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549" y="445519"/>
            <a:ext cx="1123926" cy="1112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idea behind Green's theorem - Math Insight">
            <a:extLst>
              <a:ext uri="{FF2B5EF4-FFF2-40B4-BE49-F238E27FC236}">
                <a16:creationId xmlns:a16="http://schemas.microsoft.com/office/drawing/2014/main" id="{37C2A777-E4E1-4B59-AB81-33A966B9A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91" y="2480607"/>
            <a:ext cx="1460841" cy="78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31136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Concept of Green Theorem (cont.)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223</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5161D5-3423-46C6-BCCF-2CC7B9FC9D6F}"/>
                  </a:ext>
                </a:extLst>
              </p:cNvPr>
              <p:cNvSpPr txBox="1"/>
              <p:nvPr/>
            </p:nvSpPr>
            <p:spPr>
              <a:xfrm>
                <a:off x="208508" y="353135"/>
                <a:ext cx="4191000" cy="1785104"/>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line integral</a:t>
                </a:r>
                <a:r>
                  <a:rPr lang="en-US" sz="1000" dirty="0">
                    <a:latin typeface="Tahoma" panose="020B0604030504040204" pitchFamily="34" charset="0"/>
                    <a:ea typeface="Tahoma" panose="020B0604030504040204" pitchFamily="34" charset="0"/>
                    <a:cs typeface="Tahoma" panose="020B0604030504040204" pitchFamily="34" charset="0"/>
                  </a:rPr>
                  <a:t> portion of the equation relates to how much the vector field circulates around a closed curve (</a:t>
                </a:r>
                <a:r>
                  <a:rPr lang="en-US" sz="1000" u="sng" dirty="0">
                    <a:latin typeface="Tahoma" panose="020B0604030504040204" pitchFamily="34" charset="0"/>
                    <a:ea typeface="Tahoma" panose="020B0604030504040204" pitchFamily="34" charset="0"/>
                    <a:cs typeface="Tahoma" panose="020B0604030504040204" pitchFamily="34" charset="0"/>
                  </a:rPr>
                  <a:t>macroscopic circulation</a:t>
                </a:r>
                <a:r>
                  <a:rPr lang="en-US" sz="10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double integral </a:t>
                </a:r>
                <a:r>
                  <a:rPr lang="en-US" sz="1000" dirty="0">
                    <a:latin typeface="Tahoma" panose="020B0604030504040204" pitchFamily="34" charset="0"/>
                    <a:ea typeface="Tahoma" panose="020B0604030504040204" pitchFamily="34" charset="0"/>
                    <a:cs typeface="Tahoma" panose="020B0604030504040204" pitchFamily="34" charset="0"/>
                  </a:rPr>
                  <a:t>portion</a:t>
                </a:r>
                <a:r>
                  <a:rPr lang="en-US" sz="1000" b="1" dirty="0">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of the equation relates a summation based on the two-dimensional curl (</a:t>
                </a:r>
                <a:r>
                  <a:rPr lang="en-US" sz="1000" u="sng" dirty="0">
                    <a:latin typeface="Tahoma" panose="020B0604030504040204" pitchFamily="34" charset="0"/>
                    <a:ea typeface="Tahoma" panose="020B0604030504040204" pitchFamily="34" charset="0"/>
                    <a:cs typeface="Tahoma" panose="020B0604030504040204" pitchFamily="34" charset="0"/>
                  </a:rPr>
                  <a:t>microscopic circulation</a:t>
                </a:r>
                <a:r>
                  <a:rPr lang="en-US" sz="1000" dirty="0">
                    <a:latin typeface="Tahoma" panose="020B0604030504040204" pitchFamily="34" charset="0"/>
                    <a:ea typeface="Tahoma" panose="020B0604030504040204" pitchFamily="34" charset="0"/>
                    <a:cs typeface="Tahoma" panose="020B0604030504040204" pitchFamily="34" charset="0"/>
                  </a:rPr>
                  <a:t>)</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Recall: curl essentially measures rotation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Macroscopic Circulation = Sum of Microscopic Circulation</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Thus, we have two possible methods of calculation, given by Green’s Theorem (if we have a closed curve!)</a:t>
                </a:r>
              </a:p>
              <a:p>
                <a:pPr marL="285750" indent="-285750">
                  <a:buFont typeface="Arial" panose="020B0604020202020204" pitchFamily="34" charset="0"/>
                  <a:buChar char="•"/>
                </a:pPr>
                <a14:m>
                  <m:oMath xmlns:m="http://schemas.openxmlformats.org/officeDocument/2006/math">
                    <m:r>
                      <a:rPr lang="en-US" sz="1000" b="1" i="1" smtClean="0">
                        <a:latin typeface="Cambria Math" panose="02040503050406030204" pitchFamily="18" charset="0"/>
                      </a:rPr>
                      <m:t>𝝏</m:t>
                    </m:r>
                    <m:r>
                      <a:rPr lang="en-US" sz="1000" b="1" i="1" smtClean="0">
                        <a:latin typeface="Cambria Math" panose="02040503050406030204" pitchFamily="18" charset="0"/>
                      </a:rPr>
                      <m:t>𝑫</m:t>
                    </m:r>
                  </m:oMath>
                </a14:m>
                <a:r>
                  <a:rPr lang="en-US" sz="1000" b="1" dirty="0">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denotes the boundary of the domain (it means ‘the boundary of D’) </a:t>
                </a:r>
              </a:p>
            </p:txBody>
          </p:sp>
        </mc:Choice>
        <mc:Fallback xmlns="">
          <p:sp>
            <p:nvSpPr>
              <p:cNvPr id="14" name="TextBox 13">
                <a:extLst>
                  <a:ext uri="{FF2B5EF4-FFF2-40B4-BE49-F238E27FC236}">
                    <a16:creationId xmlns:a16="http://schemas.microsoft.com/office/drawing/2014/main" id="{115161D5-3423-46C6-BCCF-2CC7B9FC9D6F}"/>
                  </a:ext>
                </a:extLst>
              </p:cNvPr>
              <p:cNvSpPr txBox="1">
                <a:spLocks noRot="1" noChangeAspect="1" noMove="1" noResize="1" noEditPoints="1" noAdjustHandles="1" noChangeArrowheads="1" noChangeShapeType="1" noTextEdit="1"/>
              </p:cNvSpPr>
              <p:nvPr/>
            </p:nvSpPr>
            <p:spPr>
              <a:xfrm>
                <a:off x="208508" y="353135"/>
                <a:ext cx="4191000" cy="1785104"/>
              </a:xfrm>
              <a:prstGeom prst="rect">
                <a:avLst/>
              </a:prstGeom>
              <a:blipFill>
                <a:blip r:embed="rId6"/>
                <a:stretch>
                  <a:fillRect r="-291" b="-683"/>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4C1BDB5-124C-42F1-9ABF-6F6472AB93F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65341" y="2062164"/>
            <a:ext cx="3477334" cy="385524"/>
          </a:xfrm>
          <a:prstGeom prst="rect">
            <a:avLst/>
          </a:prstGeom>
        </p:spPr>
      </p:pic>
      <p:pic>
        <p:nvPicPr>
          <p:cNvPr id="19" name="Picture 18">
            <a:extLst>
              <a:ext uri="{FF2B5EF4-FFF2-40B4-BE49-F238E27FC236}">
                <a16:creationId xmlns:a16="http://schemas.microsoft.com/office/drawing/2014/main" id="{FB8AF504-0736-4612-B03B-C2C70A0E0A31}"/>
              </a:ext>
            </a:extLst>
          </p:cNvPr>
          <p:cNvPicPr>
            <a:picLocks noChangeAspect="1"/>
          </p:cNvPicPr>
          <p:nvPr/>
        </p:nvPicPr>
        <p:blipFill>
          <a:blip r:embed="rId8"/>
          <a:stretch>
            <a:fillRect/>
          </a:stretch>
        </p:blipFill>
        <p:spPr>
          <a:xfrm>
            <a:off x="616262" y="2483970"/>
            <a:ext cx="807400" cy="784165"/>
          </a:xfrm>
          <a:prstGeom prst="rect">
            <a:avLst/>
          </a:prstGeom>
        </p:spPr>
      </p:pic>
      <p:pic>
        <p:nvPicPr>
          <p:cNvPr id="20" name="Picture 19">
            <a:extLst>
              <a:ext uri="{FF2B5EF4-FFF2-40B4-BE49-F238E27FC236}">
                <a16:creationId xmlns:a16="http://schemas.microsoft.com/office/drawing/2014/main" id="{F34BA5A1-B506-40BB-AB5F-DE0D115C4CFC}"/>
              </a:ext>
            </a:extLst>
          </p:cNvPr>
          <p:cNvPicPr>
            <a:picLocks noChangeAspect="1"/>
          </p:cNvPicPr>
          <p:nvPr/>
        </p:nvPicPr>
        <p:blipFill>
          <a:blip r:embed="rId9"/>
          <a:stretch>
            <a:fillRect/>
          </a:stretch>
        </p:blipFill>
        <p:spPr>
          <a:xfrm>
            <a:off x="1890077" y="2502252"/>
            <a:ext cx="778832" cy="784166"/>
          </a:xfrm>
          <a:prstGeom prst="rect">
            <a:avLst/>
          </a:prstGeom>
        </p:spPr>
      </p:pic>
      <p:pic>
        <p:nvPicPr>
          <p:cNvPr id="21" name="Picture 20">
            <a:extLst>
              <a:ext uri="{FF2B5EF4-FFF2-40B4-BE49-F238E27FC236}">
                <a16:creationId xmlns:a16="http://schemas.microsoft.com/office/drawing/2014/main" id="{D9B91C29-9073-4F5D-92E4-A8B1143A5A5D}"/>
              </a:ext>
            </a:extLst>
          </p:cNvPr>
          <p:cNvPicPr>
            <a:picLocks noChangeAspect="1"/>
          </p:cNvPicPr>
          <p:nvPr/>
        </p:nvPicPr>
        <p:blipFill>
          <a:blip r:embed="rId10"/>
          <a:stretch>
            <a:fillRect/>
          </a:stretch>
        </p:blipFill>
        <p:spPr>
          <a:xfrm>
            <a:off x="3066069" y="2507893"/>
            <a:ext cx="773915" cy="784166"/>
          </a:xfrm>
          <a:prstGeom prst="rect">
            <a:avLst/>
          </a:prstGeom>
        </p:spPr>
      </p:pic>
      <p:pic>
        <p:nvPicPr>
          <p:cNvPr id="25" name="Picture 24">
            <a:extLst>
              <a:ext uri="{FF2B5EF4-FFF2-40B4-BE49-F238E27FC236}">
                <a16:creationId xmlns:a16="http://schemas.microsoft.com/office/drawing/2014/main" id="{A4C7859F-44E0-4D26-8D34-17BB91D19417}"/>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526175" y="2810312"/>
            <a:ext cx="298286" cy="109714"/>
          </a:xfrm>
          <a:prstGeom prst="rect">
            <a:avLst/>
          </a:prstGeom>
        </p:spPr>
      </p:pic>
      <p:pic>
        <p:nvPicPr>
          <p:cNvPr id="28" name="Picture 27">
            <a:extLst>
              <a:ext uri="{FF2B5EF4-FFF2-40B4-BE49-F238E27FC236}">
                <a16:creationId xmlns:a16="http://schemas.microsoft.com/office/drawing/2014/main" id="{E0CA7756-359F-4F81-BBAD-067B7062ABB4}"/>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13460" y="2825449"/>
            <a:ext cx="132572" cy="45714"/>
          </a:xfrm>
          <a:prstGeom prst="rect">
            <a:avLst/>
          </a:prstGeom>
        </p:spPr>
      </p:pic>
      <p:sp>
        <p:nvSpPr>
          <p:cNvPr id="29" name="TextBox 28">
            <a:extLst>
              <a:ext uri="{FF2B5EF4-FFF2-40B4-BE49-F238E27FC236}">
                <a16:creationId xmlns:a16="http://schemas.microsoft.com/office/drawing/2014/main" id="{9CB1D6BA-319D-476F-A89C-27FE67C7481F}"/>
              </a:ext>
            </a:extLst>
          </p:cNvPr>
          <p:cNvSpPr txBox="1"/>
          <p:nvPr/>
        </p:nvSpPr>
        <p:spPr>
          <a:xfrm>
            <a:off x="2451015" y="2765165"/>
            <a:ext cx="2004021" cy="276999"/>
          </a:xfrm>
          <a:prstGeom prst="rect">
            <a:avLst/>
          </a:prstGeom>
          <a:noFill/>
        </p:spPr>
        <p:txBody>
          <a:bodyPr wrap="square" rtlCol="0">
            <a:spAutoFit/>
          </a:bodyPr>
          <a:lstStyle/>
          <a:p>
            <a:pPr algn="ctr"/>
            <a:r>
              <a:rPr lang="en-US" sz="600" b="1" dirty="0">
                <a:solidFill>
                  <a:schemeClr val="accent3"/>
                </a:solidFill>
                <a:latin typeface="Cambria" panose="02040503050406030204" pitchFamily="18" charset="0"/>
                <a:ea typeface="Cambria" panose="02040503050406030204" pitchFamily="18" charset="0"/>
              </a:rPr>
              <a:t>   </a:t>
            </a:r>
            <a:r>
              <a:rPr lang="en-US" sz="600" b="1" dirty="0">
                <a:latin typeface="Cambria" panose="02040503050406030204" pitchFamily="18" charset="0"/>
                <a:ea typeface="Cambria" panose="02040503050406030204" pitchFamily="18" charset="0"/>
              </a:rPr>
              <a:t>macroscopic </a:t>
            </a:r>
          </a:p>
          <a:p>
            <a:pPr algn="ctr"/>
            <a:r>
              <a:rPr lang="en-US" sz="600" b="1" dirty="0">
                <a:latin typeface="Cambria" panose="02040503050406030204" pitchFamily="18" charset="0"/>
                <a:ea typeface="Cambria" panose="02040503050406030204" pitchFamily="18" charset="0"/>
              </a:rPr>
              <a:t>  circulation</a:t>
            </a:r>
          </a:p>
        </p:txBody>
      </p:sp>
      <p:sp>
        <p:nvSpPr>
          <p:cNvPr id="30" name="TextBox 29">
            <a:extLst>
              <a:ext uri="{FF2B5EF4-FFF2-40B4-BE49-F238E27FC236}">
                <a16:creationId xmlns:a16="http://schemas.microsoft.com/office/drawing/2014/main" id="{28E994DC-B062-4DCD-834B-915B37CB7085}"/>
              </a:ext>
            </a:extLst>
          </p:cNvPr>
          <p:cNvSpPr txBox="1"/>
          <p:nvPr/>
        </p:nvSpPr>
        <p:spPr>
          <a:xfrm>
            <a:off x="1277483" y="3164302"/>
            <a:ext cx="2004021" cy="184666"/>
          </a:xfrm>
          <a:prstGeom prst="rect">
            <a:avLst/>
          </a:prstGeom>
          <a:noFill/>
        </p:spPr>
        <p:txBody>
          <a:bodyPr wrap="square" rtlCol="0">
            <a:spAutoFit/>
          </a:bodyPr>
          <a:lstStyle/>
          <a:p>
            <a:pPr algn="ctr"/>
            <a:r>
              <a:rPr lang="en-US" sz="600" b="1" dirty="0">
                <a:solidFill>
                  <a:schemeClr val="accent3"/>
                </a:solidFill>
                <a:latin typeface="Cambria" panose="02040503050406030204" pitchFamily="18" charset="0"/>
                <a:ea typeface="Cambria" panose="02040503050406030204" pitchFamily="18" charset="0"/>
              </a:rPr>
              <a:t>   </a:t>
            </a:r>
            <a:r>
              <a:rPr lang="en-US" sz="600" b="1" dirty="0">
                <a:latin typeface="Cambria" panose="02040503050406030204" pitchFamily="18" charset="0"/>
                <a:ea typeface="Cambria" panose="02040503050406030204" pitchFamily="18" charset="0"/>
              </a:rPr>
              <a:t>microscopic-circulation</a:t>
            </a:r>
          </a:p>
        </p:txBody>
      </p:sp>
    </p:spTree>
    <p:extLst>
      <p:ext uri="{BB962C8B-B14F-4D97-AF65-F5344CB8AC3E}">
        <p14:creationId xmlns:p14="http://schemas.microsoft.com/office/powerpoint/2010/main" val="39824493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Properties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224</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C2B84A9D-CAE7-4F60-A401-E94EC920B6A1}"/>
              </a:ext>
            </a:extLst>
          </p:cNvPr>
          <p:cNvSpPr txBox="1"/>
          <p:nvPr/>
        </p:nvSpPr>
        <p:spPr>
          <a:xfrm>
            <a:off x="208508" y="353135"/>
            <a:ext cx="4191000" cy="1938992"/>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Area via Green’s Theorem:</a:t>
            </a: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b="1" u="sng" dirty="0">
              <a:latin typeface="Tahoma" panose="020B0604030504040204" pitchFamily="34" charset="0"/>
              <a:ea typeface="Tahoma" panose="020B0604030504040204" pitchFamily="34" charset="0"/>
              <a:cs typeface="Tahoma" panose="020B0604030504040204" pitchFamily="34" charset="0"/>
            </a:endParaRPr>
          </a:p>
          <a:p>
            <a:r>
              <a:rPr lang="en-US" sz="1000" b="1" u="sng" dirty="0">
                <a:latin typeface="Tahoma" panose="020B0604030504040204" pitchFamily="34" charset="0"/>
                <a:ea typeface="Tahoma" panose="020B0604030504040204" pitchFamily="34" charset="0"/>
                <a:cs typeface="Tahoma" panose="020B0604030504040204" pitchFamily="34" charset="0"/>
              </a:rPr>
              <a:t>Additivity of Circulation:</a:t>
            </a:r>
          </a:p>
        </p:txBody>
      </p:sp>
      <p:pic>
        <p:nvPicPr>
          <p:cNvPr id="16" name="Picture 15">
            <a:extLst>
              <a:ext uri="{FF2B5EF4-FFF2-40B4-BE49-F238E27FC236}">
                <a16:creationId xmlns:a16="http://schemas.microsoft.com/office/drawing/2014/main" id="{C2268DDC-3CF6-4CEE-BBBA-B47198A62AC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68032" y="1766988"/>
            <a:ext cx="2676571" cy="274286"/>
          </a:xfrm>
          <a:prstGeom prst="rect">
            <a:avLst/>
          </a:prstGeom>
        </p:spPr>
      </p:pic>
      <p:pic>
        <p:nvPicPr>
          <p:cNvPr id="18" name="Picture 17">
            <a:extLst>
              <a:ext uri="{FF2B5EF4-FFF2-40B4-BE49-F238E27FC236}">
                <a16:creationId xmlns:a16="http://schemas.microsoft.com/office/drawing/2014/main" id="{334B31EC-0A81-47F2-8CFE-4F77E3DF0EA7}"/>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876767" y="982792"/>
            <a:ext cx="680381" cy="258286"/>
          </a:xfrm>
          <a:prstGeom prst="rect">
            <a:avLst/>
          </a:prstGeom>
        </p:spPr>
      </p:pic>
      <p:pic>
        <p:nvPicPr>
          <p:cNvPr id="19" name="Picture 18">
            <a:extLst>
              <a:ext uri="{FF2B5EF4-FFF2-40B4-BE49-F238E27FC236}">
                <a16:creationId xmlns:a16="http://schemas.microsoft.com/office/drawing/2014/main" id="{0B412377-B6BC-4DC4-B317-F0BCFBFD35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763818" y="1250554"/>
            <a:ext cx="1080380" cy="144762"/>
          </a:xfrm>
          <a:prstGeom prst="rect">
            <a:avLst/>
          </a:prstGeom>
        </p:spPr>
      </p:pic>
      <p:pic>
        <p:nvPicPr>
          <p:cNvPr id="22" name="Picture 21">
            <a:extLst>
              <a:ext uri="{FF2B5EF4-FFF2-40B4-BE49-F238E27FC236}">
                <a16:creationId xmlns:a16="http://schemas.microsoft.com/office/drawing/2014/main" id="{D2E624B9-3D74-4335-80D0-A4B9BF6E33C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44768" y="1430775"/>
            <a:ext cx="1544381" cy="307810"/>
          </a:xfrm>
          <a:prstGeom prst="rect">
            <a:avLst/>
          </a:prstGeom>
        </p:spPr>
      </p:pic>
      <p:pic>
        <p:nvPicPr>
          <p:cNvPr id="23" name="Picture 22">
            <a:extLst>
              <a:ext uri="{FF2B5EF4-FFF2-40B4-BE49-F238E27FC236}">
                <a16:creationId xmlns:a16="http://schemas.microsoft.com/office/drawing/2014/main" id="{F9E6C1AD-B828-44DF-9A2F-38516B16B04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52920" y="583254"/>
            <a:ext cx="3477334" cy="385524"/>
          </a:xfrm>
          <a:prstGeom prst="rect">
            <a:avLst/>
          </a:prstGeom>
        </p:spPr>
      </p:pic>
      <p:pic>
        <p:nvPicPr>
          <p:cNvPr id="24" name="Picture 23">
            <a:extLst>
              <a:ext uri="{FF2B5EF4-FFF2-40B4-BE49-F238E27FC236}">
                <a16:creationId xmlns:a16="http://schemas.microsoft.com/office/drawing/2014/main" id="{9CA0F33B-A1F4-4FAF-91D4-A3193935DC32}"/>
              </a:ext>
            </a:extLst>
          </p:cNvPr>
          <p:cNvPicPr>
            <a:picLocks noChangeAspect="1"/>
          </p:cNvPicPr>
          <p:nvPr/>
        </p:nvPicPr>
        <p:blipFill>
          <a:blip r:embed="rId15"/>
          <a:stretch>
            <a:fillRect/>
          </a:stretch>
        </p:blipFill>
        <p:spPr>
          <a:xfrm>
            <a:off x="163375" y="2502657"/>
            <a:ext cx="2121807" cy="601252"/>
          </a:xfrm>
          <a:prstGeom prst="rect">
            <a:avLst/>
          </a:prstGeom>
        </p:spPr>
      </p:pic>
      <p:pic>
        <p:nvPicPr>
          <p:cNvPr id="25" name="Picture 24">
            <a:extLst>
              <a:ext uri="{FF2B5EF4-FFF2-40B4-BE49-F238E27FC236}">
                <a16:creationId xmlns:a16="http://schemas.microsoft.com/office/drawing/2014/main" id="{83134FFB-4D5B-4836-BA32-BE5BF13E19E6}"/>
              </a:ext>
            </a:extLst>
          </p:cNvPr>
          <p:cNvPicPr>
            <a:picLocks noChangeAspect="1"/>
          </p:cNvPicPr>
          <p:nvPr/>
        </p:nvPicPr>
        <p:blipFill>
          <a:blip r:embed="rId16"/>
          <a:stretch>
            <a:fillRect/>
          </a:stretch>
        </p:blipFill>
        <p:spPr>
          <a:xfrm>
            <a:off x="3322408" y="2497970"/>
            <a:ext cx="791243" cy="539650"/>
          </a:xfrm>
          <a:prstGeom prst="rect">
            <a:avLst/>
          </a:prstGeom>
        </p:spPr>
      </p:pic>
      <p:pic>
        <p:nvPicPr>
          <p:cNvPr id="27" name="Picture 26">
            <a:extLst>
              <a:ext uri="{FF2B5EF4-FFF2-40B4-BE49-F238E27FC236}">
                <a16:creationId xmlns:a16="http://schemas.microsoft.com/office/drawing/2014/main" id="{411D8598-A233-4B6B-85A5-FDB54793EAA0}"/>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179745" y="2314624"/>
            <a:ext cx="1076571" cy="117333"/>
          </a:xfrm>
          <a:prstGeom prst="rect">
            <a:avLst/>
          </a:prstGeom>
        </p:spPr>
      </p:pic>
      <p:pic>
        <p:nvPicPr>
          <p:cNvPr id="29" name="Picture 28">
            <a:extLst>
              <a:ext uri="{FF2B5EF4-FFF2-40B4-BE49-F238E27FC236}">
                <a16:creationId xmlns:a16="http://schemas.microsoft.com/office/drawing/2014/main" id="{A813BEA7-38CD-4DEA-82B6-31E6984FEF1F}"/>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08508" y="2307162"/>
            <a:ext cx="2031543" cy="176457"/>
          </a:xfrm>
          <a:prstGeom prst="rect">
            <a:avLst/>
          </a:prstGeom>
        </p:spPr>
      </p:pic>
      <p:pic>
        <p:nvPicPr>
          <p:cNvPr id="17" name="Picture 16">
            <a:extLst>
              <a:ext uri="{FF2B5EF4-FFF2-40B4-BE49-F238E27FC236}">
                <a16:creationId xmlns:a16="http://schemas.microsoft.com/office/drawing/2014/main" id="{BEA30AAD-A0EE-468F-BED3-87DB7332052B}"/>
              </a:ext>
            </a:extLst>
          </p:cNvPr>
          <p:cNvPicPr>
            <a:picLocks noChangeAspect="1"/>
          </p:cNvPicPr>
          <p:nvPr/>
        </p:nvPicPr>
        <p:blipFill>
          <a:blip r:embed="rId19">
            <a:duotone>
              <a:schemeClr val="accent5">
                <a:shade val="45000"/>
                <a:satMod val="135000"/>
              </a:schemeClr>
              <a:prstClr val="white"/>
            </a:duotone>
          </a:blip>
          <a:stretch>
            <a:fillRect/>
          </a:stretch>
        </p:blipFill>
        <p:spPr>
          <a:xfrm>
            <a:off x="3905250" y="3036412"/>
            <a:ext cx="111190" cy="108014"/>
          </a:xfrm>
          <a:prstGeom prst="rect">
            <a:avLst/>
          </a:prstGeom>
        </p:spPr>
      </p:pic>
      <p:sp>
        <p:nvSpPr>
          <p:cNvPr id="28" name="TextBox 27">
            <a:extLst>
              <a:ext uri="{FF2B5EF4-FFF2-40B4-BE49-F238E27FC236}">
                <a16:creationId xmlns:a16="http://schemas.microsoft.com/office/drawing/2014/main" id="{E1CBD194-AC10-4F15-9284-550769C6C9A0}"/>
              </a:ext>
            </a:extLst>
          </p:cNvPr>
          <p:cNvSpPr txBox="1"/>
          <p:nvPr/>
        </p:nvSpPr>
        <p:spPr>
          <a:xfrm>
            <a:off x="3362942" y="2989277"/>
            <a:ext cx="1306995" cy="169277"/>
          </a:xfrm>
          <a:prstGeom prst="rect">
            <a:avLst/>
          </a:prstGeom>
          <a:noFill/>
        </p:spPr>
        <p:txBody>
          <a:bodyPr wrap="square" rtlCol="0">
            <a:spAutoFit/>
          </a:bodyPr>
          <a:lstStyle/>
          <a:p>
            <a:r>
              <a:rPr lang="en-US" sz="500" b="1" dirty="0">
                <a:latin typeface="Cambria" panose="02040503050406030204" pitchFamily="18" charset="0"/>
                <a:ea typeface="Cambria" panose="02040503050406030204" pitchFamily="18" charset="0"/>
              </a:rPr>
              <a:t>Right-Foot-Rule</a:t>
            </a:r>
            <a:endParaRPr lang="en-US" sz="500" dirty="0">
              <a:latin typeface="Cambria" panose="02040503050406030204" pitchFamily="18" charset="0"/>
              <a:ea typeface="Cambria" panose="02040503050406030204" pitchFamily="18" charset="0"/>
            </a:endParaRPr>
          </a:p>
        </p:txBody>
      </p:sp>
      <p:sp>
        <p:nvSpPr>
          <p:cNvPr id="31" name="TextBox 30">
            <a:extLst>
              <a:ext uri="{FF2B5EF4-FFF2-40B4-BE49-F238E27FC236}">
                <a16:creationId xmlns:a16="http://schemas.microsoft.com/office/drawing/2014/main" id="{93F9FDB9-1334-403D-8AD5-6AD860B7DEE5}"/>
              </a:ext>
            </a:extLst>
          </p:cNvPr>
          <p:cNvSpPr txBox="1"/>
          <p:nvPr/>
        </p:nvSpPr>
        <p:spPr>
          <a:xfrm>
            <a:off x="3328373" y="3063710"/>
            <a:ext cx="1306995" cy="153888"/>
          </a:xfrm>
          <a:prstGeom prst="rect">
            <a:avLst/>
          </a:prstGeom>
          <a:noFill/>
        </p:spPr>
        <p:txBody>
          <a:bodyPr wrap="square" rtlCol="0">
            <a:spAutoFit/>
          </a:bodyPr>
          <a:lstStyle/>
          <a:p>
            <a:r>
              <a:rPr lang="en-US" sz="400" b="1" dirty="0">
                <a:latin typeface="Cambria" panose="02040503050406030204" pitchFamily="18" charset="0"/>
                <a:ea typeface="Cambria" panose="02040503050406030204" pitchFamily="18" charset="0"/>
              </a:rPr>
              <a:t>Right foot on the curve</a:t>
            </a:r>
            <a:endParaRPr lang="en-US" sz="400" dirty="0">
              <a:latin typeface="Cambria" panose="02040503050406030204" pitchFamily="18" charset="0"/>
              <a:ea typeface="Cambria" panose="02040503050406030204" pitchFamily="18" charset="0"/>
            </a:endParaRPr>
          </a:p>
        </p:txBody>
      </p:sp>
      <p:pic>
        <p:nvPicPr>
          <p:cNvPr id="30" name="Picture 29">
            <a:extLst>
              <a:ext uri="{FF2B5EF4-FFF2-40B4-BE49-F238E27FC236}">
                <a16:creationId xmlns:a16="http://schemas.microsoft.com/office/drawing/2014/main" id="{2A6CC97D-3B32-487A-8029-1DBE7A6DFAF6}"/>
              </a:ext>
            </a:extLst>
          </p:cNvPr>
          <p:cNvPicPr>
            <a:picLocks noChangeAspect="1"/>
          </p:cNvPicPr>
          <p:nvPr/>
        </p:nvPicPr>
        <p:blipFill>
          <a:blip r:embed="rId20">
            <a:duotone>
              <a:srgbClr val="4BACC6">
                <a:shade val="45000"/>
                <a:satMod val="135000"/>
              </a:srgbClr>
              <a:prstClr val="white"/>
            </a:duotone>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14997910">
            <a:off x="3729050" y="2539127"/>
            <a:ext cx="86357" cy="83890"/>
          </a:xfrm>
          <a:prstGeom prst="rect">
            <a:avLst/>
          </a:prstGeom>
        </p:spPr>
      </p:pic>
      <p:pic>
        <p:nvPicPr>
          <p:cNvPr id="32" name="Picture 31">
            <a:extLst>
              <a:ext uri="{FF2B5EF4-FFF2-40B4-BE49-F238E27FC236}">
                <a16:creationId xmlns:a16="http://schemas.microsoft.com/office/drawing/2014/main" id="{C8CA26CE-FB0C-49DF-AB31-1EB3AEFF51BB}"/>
              </a:ext>
            </a:extLst>
          </p:cNvPr>
          <p:cNvPicPr>
            <a:picLocks noChangeAspect="1"/>
          </p:cNvPicPr>
          <p:nvPr/>
        </p:nvPicPr>
        <p:blipFill>
          <a:blip r:embed="rId20">
            <a:duotone>
              <a:srgbClr val="4BACC6">
                <a:shade val="45000"/>
                <a:satMod val="135000"/>
              </a:srgbClr>
              <a:prstClr val="white"/>
            </a:duotone>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14355882">
            <a:off x="3859545" y="2678880"/>
            <a:ext cx="86357" cy="83890"/>
          </a:xfrm>
          <a:prstGeom prst="rect">
            <a:avLst/>
          </a:prstGeom>
        </p:spPr>
      </p:pic>
      <p:pic>
        <p:nvPicPr>
          <p:cNvPr id="33" name="Picture 32">
            <a:extLst>
              <a:ext uri="{FF2B5EF4-FFF2-40B4-BE49-F238E27FC236}">
                <a16:creationId xmlns:a16="http://schemas.microsoft.com/office/drawing/2014/main" id="{F763A54C-B0CF-4C5D-8D61-D360D9626F45}"/>
              </a:ext>
            </a:extLst>
          </p:cNvPr>
          <p:cNvPicPr>
            <a:picLocks noChangeAspect="1"/>
          </p:cNvPicPr>
          <p:nvPr/>
        </p:nvPicPr>
        <p:blipFill>
          <a:blip r:embed="rId20">
            <a:duotone>
              <a:srgbClr val="4BACC6">
                <a:shade val="45000"/>
                <a:satMod val="135000"/>
              </a:srgbClr>
              <a:prstClr val="white"/>
            </a:duotone>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2490356">
            <a:off x="3416277" y="2681462"/>
            <a:ext cx="86357" cy="83890"/>
          </a:xfrm>
          <a:prstGeom prst="rect">
            <a:avLst/>
          </a:prstGeom>
        </p:spPr>
      </p:pic>
      <p:sp>
        <p:nvSpPr>
          <p:cNvPr id="15" name="TextBox 14">
            <a:extLst>
              <a:ext uri="{FF2B5EF4-FFF2-40B4-BE49-F238E27FC236}">
                <a16:creationId xmlns:a16="http://schemas.microsoft.com/office/drawing/2014/main" id="{2E342178-8F52-47BF-9173-556CB1F221C4}"/>
              </a:ext>
            </a:extLst>
          </p:cNvPr>
          <p:cNvSpPr txBox="1"/>
          <p:nvPr/>
        </p:nvSpPr>
        <p:spPr>
          <a:xfrm>
            <a:off x="2633817" y="2601027"/>
            <a:ext cx="807596" cy="400110"/>
          </a:xfrm>
          <a:prstGeom prst="rect">
            <a:avLst/>
          </a:prstGeom>
          <a:noFill/>
        </p:spPr>
        <p:txBody>
          <a:bodyPr wrap="square" rtlCol="0">
            <a:spAutoFit/>
          </a:bodyPr>
          <a:lstStyle/>
          <a:p>
            <a:pPr algn="ctr"/>
            <a:r>
              <a:rPr lang="en-US" sz="400" b="1" i="1" u="none" strike="noStrike" baseline="0" dirty="0">
                <a:latin typeface="Tahoma" panose="020B0604030504040204" pitchFamily="34" charset="0"/>
                <a:ea typeface="Tahoma" panose="020B0604030504040204" pitchFamily="34" charset="0"/>
                <a:cs typeface="Tahoma" panose="020B0604030504040204" pitchFamily="34" charset="0"/>
              </a:rPr>
              <a:t>the region lies to the left as the curve is traversed in the direction specified by the orientation</a:t>
            </a:r>
            <a:endParaRPr lang="en-US" sz="400"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A17000B-9712-4A93-A6D2-3868E11BFDD5}"/>
                  </a:ext>
                </a:extLst>
              </p:cNvPr>
              <p:cNvSpPr txBox="1"/>
              <p:nvPr/>
            </p:nvSpPr>
            <p:spPr>
              <a:xfrm>
                <a:off x="3328372" y="3116556"/>
                <a:ext cx="1306995" cy="153888"/>
              </a:xfrm>
              <a:prstGeom prst="rect">
                <a:avLst/>
              </a:prstGeom>
              <a:noFill/>
            </p:spPr>
            <p:txBody>
              <a:bodyPr wrap="square" rtlCol="0">
                <a:spAutoFit/>
              </a:bodyPr>
              <a:lstStyle/>
              <a:p>
                <a14:m>
                  <m:oMath xmlns:m="http://schemas.openxmlformats.org/officeDocument/2006/math">
                    <m:r>
                      <a:rPr lang="en-US" sz="400" b="1" i="1">
                        <a:latin typeface="Cambria Math" panose="02040503050406030204" pitchFamily="18" charset="0"/>
                      </a:rPr>
                      <m:t>𝑫</m:t>
                    </m:r>
                  </m:oMath>
                </a14:m>
                <a:r>
                  <a:rPr lang="en-US" sz="400" dirty="0">
                    <a:latin typeface="Cambria" panose="02040503050406030204" pitchFamily="18" charset="0"/>
                    <a:ea typeface="Cambria" panose="02040503050406030204" pitchFamily="18" charset="0"/>
                  </a:rPr>
                  <a:t> </a:t>
                </a:r>
                <a:r>
                  <a:rPr lang="en-US" sz="400" b="1" dirty="0">
                    <a:latin typeface="Cambria" panose="02040503050406030204" pitchFamily="18" charset="0"/>
                    <a:ea typeface="Cambria" panose="02040503050406030204" pitchFamily="18" charset="0"/>
                  </a:rPr>
                  <a:t>should be on your left</a:t>
                </a:r>
              </a:p>
            </p:txBody>
          </p:sp>
        </mc:Choice>
        <mc:Fallback xmlns="">
          <p:sp>
            <p:nvSpPr>
              <p:cNvPr id="34" name="TextBox 33">
                <a:extLst>
                  <a:ext uri="{FF2B5EF4-FFF2-40B4-BE49-F238E27FC236}">
                    <a16:creationId xmlns:a16="http://schemas.microsoft.com/office/drawing/2014/main" id="{0A17000B-9712-4A93-A6D2-3868E11BFDD5}"/>
                  </a:ext>
                </a:extLst>
              </p:cNvPr>
              <p:cNvSpPr txBox="1">
                <a:spLocks noRot="1" noChangeAspect="1" noMove="1" noResize="1" noEditPoints="1" noAdjustHandles="1" noChangeArrowheads="1" noChangeShapeType="1" noTextEdit="1"/>
              </p:cNvSpPr>
              <p:nvPr/>
            </p:nvSpPr>
            <p:spPr>
              <a:xfrm>
                <a:off x="3328372" y="3116556"/>
                <a:ext cx="1306995" cy="153888"/>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FFDA5B-60DE-428A-B1DF-91D2CFAA254D}"/>
                  </a:ext>
                </a:extLst>
              </p:cNvPr>
              <p:cNvSpPr txBox="1"/>
              <p:nvPr/>
            </p:nvSpPr>
            <p:spPr>
              <a:xfrm>
                <a:off x="1586553" y="1342059"/>
                <a:ext cx="1306995"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 b="1" i="0" smtClean="0">
                          <a:latin typeface="Cambria Math" panose="02040503050406030204" pitchFamily="18" charset="0"/>
                          <a:ea typeface="Cambria" panose="02040503050406030204" pitchFamily="18" charset="0"/>
                        </a:rPr>
                        <m:t>𝐈𝐧𝐭𝐞𝐠𝐫𝐚𝐧𝐝</m:t>
                      </m:r>
                      <m:r>
                        <a:rPr lang="en-US" sz="400" b="1" i="0" smtClean="0">
                          <a:latin typeface="Cambria Math" panose="02040503050406030204" pitchFamily="18" charset="0"/>
                          <a:ea typeface="Cambria" panose="02040503050406030204" pitchFamily="18" charset="0"/>
                        </a:rPr>
                        <m:t>=</m:t>
                      </m:r>
                      <m:r>
                        <a:rPr lang="en-US" sz="400" b="1" i="0" smtClean="0">
                          <a:latin typeface="Cambria Math" panose="02040503050406030204" pitchFamily="18" charset="0"/>
                          <a:ea typeface="Cambria" panose="02040503050406030204" pitchFamily="18" charset="0"/>
                        </a:rPr>
                        <m:t>𝟏</m:t>
                      </m:r>
                    </m:oMath>
                  </m:oMathPara>
                </a14:m>
                <a:endParaRPr lang="en-US" sz="400" b="1" dirty="0">
                  <a:latin typeface="Cambria" panose="02040503050406030204" pitchFamily="18" charset="0"/>
                  <a:ea typeface="Cambria" panose="02040503050406030204" pitchFamily="18" charset="0"/>
                </a:endParaRPr>
              </a:p>
            </p:txBody>
          </p:sp>
        </mc:Choice>
        <mc:Fallback xmlns="">
          <p:sp>
            <p:nvSpPr>
              <p:cNvPr id="35" name="TextBox 34">
                <a:extLst>
                  <a:ext uri="{FF2B5EF4-FFF2-40B4-BE49-F238E27FC236}">
                    <a16:creationId xmlns:a16="http://schemas.microsoft.com/office/drawing/2014/main" id="{32FFDA5B-60DE-428A-B1DF-91D2CFAA254D}"/>
                  </a:ext>
                </a:extLst>
              </p:cNvPr>
              <p:cNvSpPr txBox="1">
                <a:spLocks noRot="1" noChangeAspect="1" noMove="1" noResize="1" noEditPoints="1" noAdjustHandles="1" noChangeArrowheads="1" noChangeShapeType="1" noTextEdit="1"/>
              </p:cNvSpPr>
              <p:nvPr/>
            </p:nvSpPr>
            <p:spPr>
              <a:xfrm>
                <a:off x="1586553" y="1342059"/>
                <a:ext cx="1306995" cy="153888"/>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5657886"/>
      </p:ext>
    </p:extLst>
  </p:cSld>
  <p:clrMapOvr>
    <a:masterClrMapping/>
  </p:clrMapOvr>
  <p:transition>
    <p:cut/>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Form of Green’s Theorem </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225</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28888B3E-8808-465E-ADF8-A7D13ABF382E}"/>
              </a:ext>
            </a:extLst>
          </p:cNvPr>
          <p:cNvSpPr txBox="1"/>
          <p:nvPr/>
        </p:nvSpPr>
        <p:spPr>
          <a:xfrm>
            <a:off x="9668" y="378408"/>
            <a:ext cx="4555173" cy="1477328"/>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the </a:t>
            </a:r>
            <a:r>
              <a:rPr lang="en-US" sz="1000" b="1" dirty="0">
                <a:latin typeface="Tahoma" panose="020B0604030504040204" pitchFamily="34" charset="0"/>
                <a:ea typeface="Tahoma" panose="020B0604030504040204" pitchFamily="34" charset="0"/>
                <a:cs typeface="Tahoma" panose="020B0604030504040204" pitchFamily="34" charset="0"/>
              </a:rPr>
              <a:t>vector form</a:t>
            </a:r>
            <a:r>
              <a:rPr lang="en-US" sz="1000" dirty="0">
                <a:latin typeface="Tahoma" panose="020B0604030504040204" pitchFamily="34" charset="0"/>
                <a:ea typeface="Tahoma" panose="020B0604030504040204" pitchFamily="34" charset="0"/>
                <a:cs typeface="Tahoma" panose="020B0604030504040204" pitchFamily="34" charset="0"/>
              </a:rPr>
              <a:t>, we are integrating over the </a:t>
            </a:r>
            <a:r>
              <a:rPr lang="en-US" sz="1000" b="1" dirty="0">
                <a:latin typeface="Tahoma" panose="020B0604030504040204" pitchFamily="34" charset="0"/>
                <a:ea typeface="Tahoma" panose="020B0604030504040204" pitchFamily="34" charset="0"/>
                <a:cs typeface="Tahoma" panose="020B0604030504040204" pitchFamily="34" charset="0"/>
              </a:rPr>
              <a:t>normal component       </a:t>
            </a:r>
            <a:r>
              <a:rPr lang="en-US" sz="1000" dirty="0">
                <a:latin typeface="Tahoma" panose="020B0604030504040204" pitchFamily="34" charset="0"/>
                <a:ea typeface="Tahoma" panose="020B0604030504040204" pitchFamily="34" charset="0"/>
                <a:cs typeface="Tahoma" panose="020B0604030504040204" pitchFamily="34" charset="0"/>
              </a:rPr>
              <a:t>(</a:t>
            </a:r>
            <a:r>
              <a:rPr lang="en-US" sz="10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1000" i="0" strike="noStrike" baseline="0" dirty="0">
                <a:latin typeface="Tahoma" panose="020B0604030504040204" pitchFamily="34" charset="0"/>
                <a:ea typeface="Tahoma" panose="020B0604030504040204" pitchFamily="34" charset="0"/>
                <a:cs typeface="Tahoma" panose="020B0604030504040204" pitchFamily="34" charset="0"/>
              </a:rPr>
              <a:t> • </a:t>
            </a:r>
            <a:r>
              <a:rPr lang="en-US" sz="1000" b="1" i="0" strike="noStrike" baseline="0" dirty="0">
                <a:latin typeface="Tahoma" panose="020B0604030504040204" pitchFamily="34" charset="0"/>
                <a:ea typeface="Tahoma" panose="020B0604030504040204" pitchFamily="34" charset="0"/>
                <a:cs typeface="Tahoma" panose="020B0604030504040204" pitchFamily="34" charset="0"/>
              </a:rPr>
              <a:t>n</a:t>
            </a:r>
            <a:r>
              <a:rPr lang="en-US" sz="1000" dirty="0">
                <a:latin typeface="Tahoma" panose="020B0604030504040204" pitchFamily="34" charset="0"/>
                <a:ea typeface="Tahoma" panose="020B0604030504040204" pitchFamily="34" charset="0"/>
                <a:cs typeface="Tahoma" panose="020B0604030504040204" pitchFamily="34" charset="0"/>
              </a:rPr>
              <a:t>) instead of the </a:t>
            </a:r>
            <a:r>
              <a:rPr lang="en-US" sz="1000" i="1" dirty="0">
                <a:latin typeface="Tahoma" panose="020B0604030504040204" pitchFamily="34" charset="0"/>
                <a:ea typeface="Tahoma" panose="020B0604030504040204" pitchFamily="34" charset="0"/>
                <a:cs typeface="Tahoma" panose="020B0604030504040204" pitchFamily="34" charset="0"/>
              </a:rPr>
              <a:t>tangential component </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1000" i="0" strike="noStrike" baseline="0" dirty="0">
                <a:latin typeface="Tahoma" panose="020B0604030504040204" pitchFamily="34" charset="0"/>
                <a:ea typeface="Tahoma" panose="020B0604030504040204" pitchFamily="34" charset="0"/>
                <a:cs typeface="Tahoma" panose="020B0604030504040204" pitchFamily="34" charset="0"/>
              </a:rPr>
              <a:t> • </a:t>
            </a:r>
            <a:r>
              <a:rPr lang="en-US" sz="1000" b="1" dirty="0">
                <a:latin typeface="Tahoma" panose="020B0604030504040204" pitchFamily="34" charset="0"/>
                <a:ea typeface="Tahoma" panose="020B0604030504040204" pitchFamily="34" charset="0"/>
                <a:cs typeface="Tahoma" panose="020B0604030504040204" pitchFamily="34" charset="0"/>
              </a:rPr>
              <a:t>T</a:t>
            </a:r>
            <a:r>
              <a:rPr lang="en-US" sz="1000" dirty="0">
                <a:latin typeface="Tahoma" panose="020B0604030504040204" pitchFamily="34" charset="0"/>
                <a:ea typeface="Tahoma" panose="020B0604030504040204" pitchFamily="34" charset="0"/>
                <a:cs typeface="Tahoma" panose="020B0604030504040204" pitchFamily="34" charset="0"/>
              </a:rPr>
              <a:t> from </a:t>
            </a:r>
            <a:r>
              <a:rPr lang="en-US" sz="1000" i="1" dirty="0">
                <a:latin typeface="Tahoma" panose="020B0604030504040204" pitchFamily="34" charset="0"/>
                <a:ea typeface="Tahoma" panose="020B0604030504040204" pitchFamily="34" charset="0"/>
                <a:cs typeface="Tahoma" panose="020B0604030504040204" pitchFamily="34" charset="0"/>
              </a:rPr>
              <a:t>scalar form</a:t>
            </a:r>
            <a:r>
              <a:rPr lang="en-US" sz="10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vector form </a:t>
            </a:r>
            <a:r>
              <a:rPr lang="en-US" sz="1000" dirty="0">
                <a:latin typeface="Tahoma" panose="020B0604030504040204" pitchFamily="34" charset="0"/>
                <a:ea typeface="Tahoma" panose="020B0604030504040204" pitchFamily="34" charset="0"/>
                <a:cs typeface="Tahoma" panose="020B0604030504040204" pitchFamily="34" charset="0"/>
              </a:rPr>
              <a:t>relates to the </a:t>
            </a:r>
            <a:r>
              <a:rPr lang="en-US" sz="1000" b="1" dirty="0">
                <a:latin typeface="Tahoma" panose="020B0604030504040204" pitchFamily="34" charset="0"/>
                <a:ea typeface="Tahoma" panose="020B0604030504040204" pitchFamily="34" charset="0"/>
                <a:cs typeface="Tahoma" panose="020B0604030504040204" pitchFamily="34" charset="0"/>
              </a:rPr>
              <a:t>divergence </a:t>
            </a:r>
            <a:r>
              <a:rPr lang="en-US" sz="1000" dirty="0">
                <a:latin typeface="Tahoma" panose="020B0604030504040204" pitchFamily="34" charset="0"/>
                <a:ea typeface="Tahoma" panose="020B0604030504040204" pitchFamily="34" charset="0"/>
                <a:cs typeface="Tahoma" panose="020B0604030504040204" pitchFamily="34" charset="0"/>
              </a:rPr>
              <a:t>of a vector field (div(</a:t>
            </a:r>
            <a:r>
              <a:rPr lang="en-US" sz="1000" b="1" dirty="0">
                <a:latin typeface="Tahoma" panose="020B0604030504040204" pitchFamily="34" charset="0"/>
                <a:ea typeface="Tahoma" panose="020B0604030504040204" pitchFamily="34" charset="0"/>
                <a:cs typeface="Tahoma" panose="020B0604030504040204" pitchFamily="34" charset="0"/>
              </a:rPr>
              <a:t>F</a:t>
            </a:r>
            <a:r>
              <a:rPr lang="en-US" sz="1000" dirty="0">
                <a:latin typeface="Tahoma" panose="020B0604030504040204" pitchFamily="34" charset="0"/>
                <a:ea typeface="Tahoma" panose="020B0604030504040204" pitchFamily="34" charset="0"/>
                <a:cs typeface="Tahoma" panose="020B0604030504040204" pitchFamily="34" charset="0"/>
              </a:rPr>
              <a:t>)), instead of the two-dimensional </a:t>
            </a:r>
            <a:r>
              <a:rPr lang="en-US" sz="1000" i="1" dirty="0">
                <a:latin typeface="Tahoma" panose="020B0604030504040204" pitchFamily="34" charset="0"/>
                <a:ea typeface="Tahoma" panose="020B0604030504040204" pitchFamily="34" charset="0"/>
                <a:cs typeface="Tahoma" panose="020B0604030504040204" pitchFamily="34" charset="0"/>
              </a:rPr>
              <a:t>curl</a:t>
            </a:r>
            <a:r>
              <a:rPr lang="en-US" sz="1000" dirty="0">
                <a:latin typeface="Tahoma" panose="020B0604030504040204" pitchFamily="34" charset="0"/>
                <a:ea typeface="Tahoma" panose="020B0604030504040204" pitchFamily="34" charset="0"/>
                <a:cs typeface="Tahoma" panose="020B0604030504040204" pitchFamily="34" charset="0"/>
              </a:rPr>
              <a:t> of a vector field (curl(</a:t>
            </a:r>
            <a:r>
              <a:rPr lang="en-US" sz="1000" b="1" dirty="0">
                <a:latin typeface="Tahoma" panose="020B0604030504040204" pitchFamily="34" charset="0"/>
                <a:ea typeface="Tahoma" panose="020B0604030504040204" pitchFamily="34" charset="0"/>
                <a:cs typeface="Tahoma" panose="020B0604030504040204" pitchFamily="34" charset="0"/>
              </a:rPr>
              <a:t>F</a:t>
            </a:r>
            <a:r>
              <a:rPr lang="en-US" sz="1000" dirty="0">
                <a:latin typeface="Tahoma" panose="020B0604030504040204" pitchFamily="34" charset="0"/>
                <a:ea typeface="Tahoma" panose="020B0604030504040204" pitchFamily="34" charset="0"/>
                <a:cs typeface="Tahoma" panose="020B0604030504040204" pitchFamily="34" charset="0"/>
              </a:rPr>
              <a:t>)) from the </a:t>
            </a:r>
            <a:r>
              <a:rPr lang="en-US" sz="1000" i="1" dirty="0">
                <a:latin typeface="Tahoma" panose="020B0604030504040204" pitchFamily="34" charset="0"/>
                <a:ea typeface="Tahoma" panose="020B0604030504040204" pitchFamily="34" charset="0"/>
                <a:cs typeface="Tahoma" panose="020B0604030504040204" pitchFamily="34" charset="0"/>
              </a:rPr>
              <a:t>scalar form</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vector form </a:t>
            </a:r>
            <a:r>
              <a:rPr lang="en-US" sz="1000" dirty="0">
                <a:latin typeface="Tahoma" panose="020B0604030504040204" pitchFamily="34" charset="0"/>
                <a:ea typeface="Tahoma" panose="020B0604030504040204" pitchFamily="34" charset="0"/>
                <a:cs typeface="Tahoma" panose="020B0604030504040204" pitchFamily="34" charset="0"/>
              </a:rPr>
              <a:t>is based on the outward or inward </a:t>
            </a:r>
            <a:r>
              <a:rPr lang="en-US" sz="1000" b="1" dirty="0">
                <a:latin typeface="Tahoma" panose="020B0604030504040204" pitchFamily="34" charset="0"/>
                <a:ea typeface="Tahoma" panose="020B0604030504040204" pitchFamily="34" charset="0"/>
                <a:cs typeface="Tahoma" panose="020B0604030504040204" pitchFamily="34" charset="0"/>
              </a:rPr>
              <a:t>flux</a:t>
            </a:r>
            <a:r>
              <a:rPr lang="en-US" sz="1000" dirty="0">
                <a:latin typeface="Tahoma" panose="020B0604030504040204" pitchFamily="34" charset="0"/>
                <a:ea typeface="Tahoma" panose="020B0604030504040204" pitchFamily="34" charset="0"/>
                <a:cs typeface="Tahoma" panose="020B0604030504040204" pitchFamily="34" charset="0"/>
              </a:rPr>
              <a:t> given by the line integral, instead of the </a:t>
            </a:r>
            <a:r>
              <a:rPr lang="en-US" sz="1000" i="1" dirty="0">
                <a:latin typeface="Tahoma" panose="020B0604030504040204" pitchFamily="34" charset="0"/>
                <a:ea typeface="Tahoma" panose="020B0604030504040204" pitchFamily="34" charset="0"/>
                <a:cs typeface="Tahoma" panose="020B0604030504040204" pitchFamily="34" charset="0"/>
              </a:rPr>
              <a:t>circulation</a:t>
            </a:r>
            <a:r>
              <a:rPr lang="en-US" sz="1000" dirty="0">
                <a:latin typeface="Tahoma" panose="020B0604030504040204" pitchFamily="34" charset="0"/>
                <a:ea typeface="Tahoma" panose="020B0604030504040204" pitchFamily="34" charset="0"/>
                <a:cs typeface="Tahoma" panose="020B0604030504040204" pitchFamily="34" charset="0"/>
              </a:rPr>
              <a:t> from the line integral via the </a:t>
            </a:r>
            <a:r>
              <a:rPr lang="en-US" sz="1000" i="1" dirty="0">
                <a:latin typeface="Tahoma" panose="020B0604030504040204" pitchFamily="34" charset="0"/>
                <a:ea typeface="Tahoma" panose="020B0604030504040204" pitchFamily="34" charset="0"/>
                <a:cs typeface="Tahoma" panose="020B0604030504040204" pitchFamily="34" charset="0"/>
              </a:rPr>
              <a:t>scalar form</a:t>
            </a: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CE163A85-5028-4CD6-B278-9577C74035E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300" y="1822729"/>
            <a:ext cx="2456381" cy="1338667"/>
          </a:xfrm>
          <a:prstGeom prst="rect">
            <a:avLst/>
          </a:prstGeom>
        </p:spPr>
      </p:pic>
      <p:pic>
        <p:nvPicPr>
          <p:cNvPr id="26" name="Picture 25">
            <a:extLst>
              <a:ext uri="{FF2B5EF4-FFF2-40B4-BE49-F238E27FC236}">
                <a16:creationId xmlns:a16="http://schemas.microsoft.com/office/drawing/2014/main" id="{C0BBDF86-9044-43F4-B3A7-3D9D2F68AC9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26367" y="1859687"/>
            <a:ext cx="873904" cy="259048"/>
          </a:xfrm>
          <a:prstGeom prst="rect">
            <a:avLst/>
          </a:prstGeom>
        </p:spPr>
      </p:pic>
      <p:pic>
        <p:nvPicPr>
          <p:cNvPr id="22" name="Picture 21">
            <a:extLst>
              <a:ext uri="{FF2B5EF4-FFF2-40B4-BE49-F238E27FC236}">
                <a16:creationId xmlns:a16="http://schemas.microsoft.com/office/drawing/2014/main" id="{6A2EFA4B-3E38-449B-B26B-D3CAD3313675}"/>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026367" y="2186539"/>
            <a:ext cx="1338667" cy="305524"/>
          </a:xfrm>
          <a:prstGeom prst="rect">
            <a:avLst/>
          </a:prstGeom>
        </p:spPr>
      </p:pic>
      <p:pic>
        <p:nvPicPr>
          <p:cNvPr id="24" name="Picture 23">
            <a:extLst>
              <a:ext uri="{FF2B5EF4-FFF2-40B4-BE49-F238E27FC236}">
                <a16:creationId xmlns:a16="http://schemas.microsoft.com/office/drawing/2014/main" id="{1D5EF01A-7879-4F6A-9DAC-1AC606C93237}"/>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032136" y="2527752"/>
            <a:ext cx="911238" cy="258286"/>
          </a:xfrm>
          <a:prstGeom prst="rect">
            <a:avLst/>
          </a:prstGeom>
        </p:spPr>
      </p:pic>
    </p:spTree>
    <p:extLst>
      <p:ext uri="{BB962C8B-B14F-4D97-AF65-F5344CB8AC3E}">
        <p14:creationId xmlns:p14="http://schemas.microsoft.com/office/powerpoint/2010/main" val="189738957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226</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1" cstate="print">
              <a:duotone>
                <a:prstClr val="black"/>
                <a:schemeClr val="accent6">
                  <a:tint val="45000"/>
                  <a:satMod val="400000"/>
                </a:schemeClr>
              </a:duotone>
              <a:extLst>
                <a:ext uri="{BEBA8EAE-BF5A-486C-A8C5-ECC9F3942E4B}">
                  <a14:imgProps xmlns:a14="http://schemas.microsoft.com/office/drawing/2010/main">
                    <a14:imgLayer r:embed="rId12">
                      <a14:imgEffect>
                        <a14:artisticChalkSketch/>
                      </a14:imgEffect>
                    </a14:imgLayer>
                  </a14:imgProps>
                </a:ext>
              </a:extLst>
            </a:blip>
            <a:stretch>
              <a:fillRect/>
            </a:stretch>
          </a:blipFill>
        </p:spPr>
        <p:txBody>
          <a:bodyPr wrap="square" lIns="0" tIns="0" rIns="0" bIns="0" rtlCol="0"/>
          <a:lstStyle/>
          <a:p>
            <a:endParaRPr dirty="0"/>
          </a:p>
        </p:txBody>
      </p:sp>
      <p:pic>
        <p:nvPicPr>
          <p:cNvPr id="14" name="Picture 13">
            <a:extLst>
              <a:ext uri="{FF2B5EF4-FFF2-40B4-BE49-F238E27FC236}">
                <a16:creationId xmlns:a16="http://schemas.microsoft.com/office/drawing/2014/main" id="{7779B6F6-10D4-4B27-BCDA-75450FDB3A5A}"/>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472581" y="998272"/>
            <a:ext cx="1488762" cy="156190"/>
          </a:xfrm>
          <a:prstGeom prst="rect">
            <a:avLst/>
          </a:prstGeom>
        </p:spPr>
      </p:pic>
      <p:pic>
        <p:nvPicPr>
          <p:cNvPr id="22" name="Picture 21">
            <a:extLst>
              <a:ext uri="{FF2B5EF4-FFF2-40B4-BE49-F238E27FC236}">
                <a16:creationId xmlns:a16="http://schemas.microsoft.com/office/drawing/2014/main" id="{8EBEC306-54AE-4C6B-9841-28F54A80110F}"/>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300" y="441846"/>
            <a:ext cx="3284724" cy="102400"/>
          </a:xfrm>
          <a:prstGeom prst="rect">
            <a:avLst/>
          </a:prstGeom>
        </p:spPr>
      </p:pic>
      <p:pic>
        <p:nvPicPr>
          <p:cNvPr id="32" name="Picture 31">
            <a:extLst>
              <a:ext uri="{FF2B5EF4-FFF2-40B4-BE49-F238E27FC236}">
                <a16:creationId xmlns:a16="http://schemas.microsoft.com/office/drawing/2014/main" id="{15F33CD6-C170-4144-960E-D7FF60F75F1B}"/>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300" y="574827"/>
            <a:ext cx="3158552" cy="102400"/>
          </a:xfrm>
          <a:prstGeom prst="rect">
            <a:avLst/>
          </a:prstGeom>
        </p:spPr>
      </p:pic>
      <p:pic>
        <p:nvPicPr>
          <p:cNvPr id="87" name="Picture 86">
            <a:extLst>
              <a:ext uri="{FF2B5EF4-FFF2-40B4-BE49-F238E27FC236}">
                <a16:creationId xmlns:a16="http://schemas.microsoft.com/office/drawing/2014/main" id="{D865D7D2-E7C9-4944-8988-D40087732F4E}"/>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300" y="696802"/>
            <a:ext cx="3336533" cy="103010"/>
          </a:xfrm>
          <a:prstGeom prst="rect">
            <a:avLst/>
          </a:prstGeom>
        </p:spPr>
      </p:pic>
      <p:pic>
        <p:nvPicPr>
          <p:cNvPr id="103" name="Picture 102">
            <a:extLst>
              <a:ext uri="{FF2B5EF4-FFF2-40B4-BE49-F238E27FC236}">
                <a16:creationId xmlns:a16="http://schemas.microsoft.com/office/drawing/2014/main" id="{EA469AC3-5092-4337-87AC-D767BEA20DBF}"/>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302" y="808093"/>
            <a:ext cx="2891580" cy="107886"/>
          </a:xfrm>
          <a:prstGeom prst="rect">
            <a:avLst/>
          </a:prstGeom>
        </p:spPr>
      </p:pic>
      <p:pic>
        <p:nvPicPr>
          <p:cNvPr id="69" name="Picture 68">
            <a:extLst>
              <a:ext uri="{FF2B5EF4-FFF2-40B4-BE49-F238E27FC236}">
                <a16:creationId xmlns:a16="http://schemas.microsoft.com/office/drawing/2014/main" id="{8ED6FF60-12E1-4E02-98C5-B339E1F19B67}"/>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480497" y="696803"/>
            <a:ext cx="785676" cy="75581"/>
          </a:xfrm>
          <a:prstGeom prst="rect">
            <a:avLst/>
          </a:prstGeom>
        </p:spPr>
      </p:pic>
      <p:pic>
        <p:nvPicPr>
          <p:cNvPr id="81" name="Picture 80">
            <a:extLst>
              <a:ext uri="{FF2B5EF4-FFF2-40B4-BE49-F238E27FC236}">
                <a16:creationId xmlns:a16="http://schemas.microsoft.com/office/drawing/2014/main" id="{32466FAB-9705-467E-98AC-011890564077}"/>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3021929" y="813579"/>
            <a:ext cx="716190" cy="102400"/>
          </a:xfrm>
          <a:prstGeom prst="rect">
            <a:avLst/>
          </a:prstGeom>
        </p:spPr>
      </p:pic>
      <p:pic>
        <p:nvPicPr>
          <p:cNvPr id="100" name="Picture 99">
            <a:extLst>
              <a:ext uri="{FF2B5EF4-FFF2-40B4-BE49-F238E27FC236}">
                <a16:creationId xmlns:a16="http://schemas.microsoft.com/office/drawing/2014/main" id="{8C746572-997F-4433-84CB-10CA2C60B049}"/>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423542" y="449529"/>
            <a:ext cx="462019" cy="79238"/>
          </a:xfrm>
          <a:prstGeom prst="rect">
            <a:avLst/>
          </a:prstGeom>
        </p:spPr>
      </p:pic>
      <p:sp>
        <p:nvSpPr>
          <p:cNvPr id="101" name="TextBox 100">
            <a:extLst>
              <a:ext uri="{FF2B5EF4-FFF2-40B4-BE49-F238E27FC236}">
                <a16:creationId xmlns:a16="http://schemas.microsoft.com/office/drawing/2014/main" id="{B335C118-6512-4739-BF82-068D31D8EA43}"/>
              </a:ext>
            </a:extLst>
          </p:cNvPr>
          <p:cNvSpPr txBox="1"/>
          <p:nvPr/>
        </p:nvSpPr>
        <p:spPr>
          <a:xfrm>
            <a:off x="1443798" y="2583374"/>
            <a:ext cx="2045512" cy="738664"/>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Answer Choices:</a:t>
            </a:r>
            <a:endParaRPr lang="en-US" sz="7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0</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k! + 1</a:t>
            </a:r>
          </a:p>
          <a:p>
            <a:pPr marL="685800" lvl="1" indent="-228600">
              <a:buFont typeface="+mj-lt"/>
              <a:buAutoNum type="alphaUcPeriod"/>
            </a:pPr>
            <a:r>
              <a:rPr lang="en-US" sz="700" dirty="0">
                <a:latin typeface="Cambria" panose="02040503050406030204" pitchFamily="18" charset="0"/>
                <a:ea typeface="Cambria" panose="02040503050406030204" pitchFamily="18" charset="0"/>
              </a:rPr>
              <a:t>2(k-n)! + 2 </a:t>
            </a:r>
            <a:endParaRPr lang="en-US" sz="7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(k-n-1)! +1</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It cannot be determined.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609ECA3-F80C-44BB-939A-6B5F36928123}"/>
                  </a:ext>
                </a:extLst>
              </p:cNvPr>
              <p:cNvSpPr txBox="1"/>
              <p:nvPr/>
            </p:nvSpPr>
            <p:spPr>
              <a:xfrm>
                <a:off x="-2336600" y="1440165"/>
                <a:ext cx="596124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700" i="1" smtClean="0">
                          <a:latin typeface="Cambria Math" panose="02040503050406030204" pitchFamily="18" charset="0"/>
                        </a:rPr>
                        <m:t>𝑛</m:t>
                      </m:r>
                      <m:r>
                        <a:rPr lang="pt-BR" sz="700" i="1" smtClean="0">
                          <a:latin typeface="Cambria Math" panose="02040503050406030204" pitchFamily="18" charset="0"/>
                        </a:rPr>
                        <m:t> !=</m:t>
                      </m:r>
                      <m:r>
                        <a:rPr lang="pt-BR" sz="700" i="1" smtClean="0">
                          <a:latin typeface="Cambria Math" panose="02040503050406030204" pitchFamily="18" charset="0"/>
                        </a:rPr>
                        <m:t>𝑛</m:t>
                      </m:r>
                      <m:d>
                        <m:dPr>
                          <m:ctrlPr>
                            <a:rPr lang="pt-BR" sz="700" i="1">
                              <a:latin typeface="Cambria Math" panose="02040503050406030204" pitchFamily="18" charset="0"/>
                            </a:rPr>
                          </m:ctrlPr>
                        </m:dPr>
                        <m:e>
                          <m:r>
                            <a:rPr lang="pt-BR" sz="700" i="1">
                              <a:latin typeface="Cambria Math" panose="02040503050406030204" pitchFamily="18" charset="0"/>
                            </a:rPr>
                            <m:t>𝑛</m:t>
                          </m:r>
                          <m:r>
                            <a:rPr lang="pt-BR" sz="700" i="1">
                              <a:latin typeface="Cambria Math" panose="02040503050406030204" pitchFamily="18" charset="0"/>
                            </a:rPr>
                            <m:t>−1</m:t>
                          </m:r>
                        </m:e>
                      </m:d>
                      <m:d>
                        <m:dPr>
                          <m:ctrlPr>
                            <a:rPr lang="pt-BR" sz="700" i="1">
                              <a:latin typeface="Cambria Math" panose="02040503050406030204" pitchFamily="18" charset="0"/>
                            </a:rPr>
                          </m:ctrlPr>
                        </m:dPr>
                        <m:e>
                          <m:r>
                            <a:rPr lang="pt-BR" sz="700" i="1">
                              <a:latin typeface="Cambria Math" panose="02040503050406030204" pitchFamily="18" charset="0"/>
                            </a:rPr>
                            <m:t>𝑛</m:t>
                          </m:r>
                          <m:r>
                            <a:rPr lang="pt-BR" sz="700" i="1">
                              <a:latin typeface="Cambria Math" panose="02040503050406030204" pitchFamily="18" charset="0"/>
                            </a:rPr>
                            <m:t>−2</m:t>
                          </m:r>
                        </m:e>
                      </m:d>
                      <m:r>
                        <a:rPr lang="pt-BR" sz="700" i="1" smtClean="0">
                          <a:latin typeface="Cambria Math" panose="02040503050406030204" pitchFamily="18" charset="0"/>
                        </a:rPr>
                        <m:t>…</m:t>
                      </m:r>
                      <m:d>
                        <m:dPr>
                          <m:ctrlPr>
                            <a:rPr lang="pt-BR" sz="700" i="1">
                              <a:latin typeface="Cambria Math" panose="02040503050406030204" pitchFamily="18" charset="0"/>
                            </a:rPr>
                          </m:ctrlPr>
                        </m:dPr>
                        <m:e>
                          <m:r>
                            <a:rPr lang="pt-BR" sz="700" i="1">
                              <a:latin typeface="Cambria Math" panose="02040503050406030204" pitchFamily="18" charset="0"/>
                            </a:rPr>
                            <m:t>2</m:t>
                          </m:r>
                        </m:e>
                      </m:d>
                      <m:d>
                        <m:dPr>
                          <m:ctrlPr>
                            <a:rPr lang="pt-BR" sz="700" i="1">
                              <a:latin typeface="Cambria Math" panose="02040503050406030204" pitchFamily="18" charset="0"/>
                            </a:rPr>
                          </m:ctrlPr>
                        </m:dPr>
                        <m:e>
                          <m:r>
                            <a:rPr lang="pt-BR" sz="700" i="1">
                              <a:latin typeface="Cambria Math" panose="02040503050406030204" pitchFamily="18" charset="0"/>
                            </a:rPr>
                            <m:t>1</m:t>
                          </m:r>
                        </m:e>
                      </m:d>
                    </m:oMath>
                  </m:oMathPara>
                </a14:m>
                <a:endParaRPr lang="en-US" sz="700" dirty="0"/>
              </a:p>
              <a:p>
                <a:endParaRPr lang="en-US" dirty="0"/>
              </a:p>
            </p:txBody>
          </p:sp>
        </mc:Choice>
        <mc:Fallback xmlns="">
          <p:sp>
            <p:nvSpPr>
              <p:cNvPr id="106" name="TextBox 105">
                <a:extLst>
                  <a:ext uri="{FF2B5EF4-FFF2-40B4-BE49-F238E27FC236}">
                    <a16:creationId xmlns:a16="http://schemas.microsoft.com/office/drawing/2014/main" id="{7609ECA3-F80C-44BB-939A-6B5F36928123}"/>
                  </a:ext>
                </a:extLst>
              </p:cNvPr>
              <p:cNvSpPr txBox="1">
                <a:spLocks noRot="1" noChangeAspect="1" noMove="1" noResize="1" noEditPoints="1" noAdjustHandles="1" noChangeArrowheads="1" noChangeShapeType="1" noTextEdit="1"/>
              </p:cNvSpPr>
              <p:nvPr/>
            </p:nvSpPr>
            <p:spPr>
              <a:xfrm>
                <a:off x="-2336600" y="1440165"/>
                <a:ext cx="5961247" cy="384721"/>
              </a:xfrm>
              <a:prstGeom prst="rect">
                <a:avLst/>
              </a:prstGeom>
              <a:blipFill>
                <a:blip r:embed="rId21"/>
                <a:stretch>
                  <a:fillRect/>
                </a:stretch>
              </a:blipFill>
            </p:spPr>
            <p:txBody>
              <a:bodyPr/>
              <a:lstStyle/>
              <a:p>
                <a:r>
                  <a:rPr lang="en-US">
                    <a:noFill/>
                  </a:rPr>
                  <a:t> </a:t>
                </a:r>
              </a:p>
            </p:txBody>
          </p:sp>
        </mc:Fallback>
      </mc:AlternateContent>
      <p:sp>
        <p:nvSpPr>
          <p:cNvPr id="107" name="TextBox 106">
            <a:extLst>
              <a:ext uri="{FF2B5EF4-FFF2-40B4-BE49-F238E27FC236}">
                <a16:creationId xmlns:a16="http://schemas.microsoft.com/office/drawing/2014/main" id="{45CCDD43-6040-43D3-812E-77B734CD4D00}"/>
              </a:ext>
            </a:extLst>
          </p:cNvPr>
          <p:cNvSpPr txBox="1"/>
          <p:nvPr/>
        </p:nvSpPr>
        <p:spPr>
          <a:xfrm>
            <a:off x="387874" y="1269598"/>
            <a:ext cx="1046034" cy="200055"/>
          </a:xfrm>
          <a:prstGeom prst="rect">
            <a:avLst/>
          </a:prstGeom>
          <a:noFill/>
        </p:spPr>
        <p:txBody>
          <a:bodyPr wrap="square" rtlCol="0">
            <a:spAutoFit/>
          </a:bodyPr>
          <a:lstStyle/>
          <a:p>
            <a:r>
              <a:rPr lang="en-US" sz="700" b="1" u="sng" dirty="0">
                <a:latin typeface="Cambria" panose="02040503050406030204" pitchFamily="18" charset="0"/>
                <a:ea typeface="Cambria" panose="02040503050406030204" pitchFamily="18" charset="0"/>
              </a:rPr>
              <a:t>Recall:</a:t>
            </a:r>
          </a:p>
        </p:txBody>
      </p:sp>
      <p:pic>
        <p:nvPicPr>
          <p:cNvPr id="6146" name="Picture 2" descr="Pythagoras tree - File Exchange - MATLAB Central">
            <a:extLst>
              <a:ext uri="{FF2B5EF4-FFF2-40B4-BE49-F238E27FC236}">
                <a16:creationId xmlns:a16="http://schemas.microsoft.com/office/drawing/2014/main" id="{C62DCC4F-058A-48A4-9647-7BBC41B43D2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250934" y="1156510"/>
            <a:ext cx="1932056" cy="14463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a:extLst>
              <a:ext uri="{FF2B5EF4-FFF2-40B4-BE49-F238E27FC236}">
                <a16:creationId xmlns:a16="http://schemas.microsoft.com/office/drawing/2014/main" id="{01C60222-6F7A-4E28-BFA1-FE4FEA2D5FA7}"/>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1965493" y="2433067"/>
            <a:ext cx="677029" cy="76800"/>
          </a:xfrm>
          <a:prstGeom prst="rect">
            <a:avLst/>
          </a:prstGeom>
        </p:spPr>
      </p:pic>
    </p:spTree>
    <p:extLst>
      <p:ext uri="{BB962C8B-B14F-4D97-AF65-F5344CB8AC3E}">
        <p14:creationId xmlns:p14="http://schemas.microsoft.com/office/powerpoint/2010/main" val="1561711325"/>
      </p:ext>
    </p:extLst>
  </p:cSld>
  <p:clrMapOvr>
    <a:masterClrMapping/>
  </p:clrMapOvr>
  <p:transition>
    <p:cut/>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227</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ChalkSketch/>
                      </a14:imgEffect>
                    </a14:imgLayer>
                  </a14:imgProps>
                </a:ext>
              </a:extLst>
            </a:blip>
            <a:stretch>
              <a:fillRect/>
            </a:stretch>
          </a:blipFill>
        </p:spPr>
        <p:txBody>
          <a:bodyPr wrap="square" lIns="0" tIns="0" rIns="0" bIns="0" rtlCol="0"/>
          <a:lstStyle/>
          <a:p>
            <a:endParaRPr dirty="0"/>
          </a:p>
        </p:txBody>
      </p:sp>
      <p:pic>
        <p:nvPicPr>
          <p:cNvPr id="34" name="Picture 33">
            <a:extLst>
              <a:ext uri="{FF2B5EF4-FFF2-40B4-BE49-F238E27FC236}">
                <a16:creationId xmlns:a16="http://schemas.microsoft.com/office/drawing/2014/main" id="{F9FCDBE4-1031-42E7-82A0-C4C4645652C5}"/>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1621455" y="950009"/>
            <a:ext cx="1191010" cy="124952"/>
          </a:xfrm>
          <a:prstGeom prst="rect">
            <a:avLst/>
          </a:prstGeom>
        </p:spPr>
      </p:pic>
      <p:pic>
        <p:nvPicPr>
          <p:cNvPr id="22" name="Picture 21">
            <a:extLst>
              <a:ext uri="{FF2B5EF4-FFF2-40B4-BE49-F238E27FC236}">
                <a16:creationId xmlns:a16="http://schemas.microsoft.com/office/drawing/2014/main" id="{8EBEC306-54AE-4C6B-9841-28F54A80110F}"/>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95300" y="441846"/>
            <a:ext cx="3284724" cy="102400"/>
          </a:xfrm>
          <a:prstGeom prst="rect">
            <a:avLst/>
          </a:prstGeom>
        </p:spPr>
      </p:pic>
      <p:pic>
        <p:nvPicPr>
          <p:cNvPr id="26" name="Picture 25">
            <a:extLst>
              <a:ext uri="{FF2B5EF4-FFF2-40B4-BE49-F238E27FC236}">
                <a16:creationId xmlns:a16="http://schemas.microsoft.com/office/drawing/2014/main" id="{0A2856EB-D6AC-4FCA-8CB2-70892C41982E}"/>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3423542" y="449529"/>
            <a:ext cx="462019" cy="79238"/>
          </a:xfrm>
          <a:prstGeom prst="rect">
            <a:avLst/>
          </a:prstGeom>
        </p:spPr>
      </p:pic>
      <p:pic>
        <p:nvPicPr>
          <p:cNvPr id="32" name="Picture 31">
            <a:extLst>
              <a:ext uri="{FF2B5EF4-FFF2-40B4-BE49-F238E27FC236}">
                <a16:creationId xmlns:a16="http://schemas.microsoft.com/office/drawing/2014/main" id="{15F33CD6-C170-4144-960E-D7FF60F75F1B}"/>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95300" y="574827"/>
            <a:ext cx="3158552" cy="102400"/>
          </a:xfrm>
          <a:prstGeom prst="rect">
            <a:avLst/>
          </a:prstGeom>
        </p:spPr>
      </p:pic>
      <p:pic>
        <p:nvPicPr>
          <p:cNvPr id="57" name="Picture 56">
            <a:extLst>
              <a:ext uri="{FF2B5EF4-FFF2-40B4-BE49-F238E27FC236}">
                <a16:creationId xmlns:a16="http://schemas.microsoft.com/office/drawing/2014/main" id="{069B957A-1D35-42BF-97F3-45F82E973C3E}"/>
              </a:ext>
            </a:extLst>
          </p:cNvPr>
          <p:cNvPicPr>
            <a:picLocks noChangeAspect="1"/>
          </p:cNvPicPr>
          <p:nvPr/>
        </p:nvPicPr>
        <p:blipFill>
          <a:blip r:embed="rId23"/>
          <a:stretch>
            <a:fillRect/>
          </a:stretch>
        </p:blipFill>
        <p:spPr>
          <a:xfrm>
            <a:off x="0" y="2527470"/>
            <a:ext cx="980270" cy="826895"/>
          </a:xfrm>
          <a:prstGeom prst="rect">
            <a:avLst/>
          </a:prstGeom>
        </p:spPr>
      </p:pic>
      <p:sp>
        <p:nvSpPr>
          <p:cNvPr id="73" name="TextBox 72">
            <a:extLst>
              <a:ext uri="{FF2B5EF4-FFF2-40B4-BE49-F238E27FC236}">
                <a16:creationId xmlns:a16="http://schemas.microsoft.com/office/drawing/2014/main" id="{DD39ECD2-E2AA-4A9F-849E-061A3EECADCB}"/>
              </a:ext>
            </a:extLst>
          </p:cNvPr>
          <p:cNvSpPr txBox="1"/>
          <p:nvPr/>
        </p:nvSpPr>
        <p:spPr>
          <a:xfrm>
            <a:off x="1443798" y="2583374"/>
            <a:ext cx="2045512" cy="738664"/>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Answer Choices:</a:t>
            </a:r>
            <a:endParaRPr lang="en-US" sz="7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0</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k! + 1</a:t>
            </a:r>
          </a:p>
          <a:p>
            <a:pPr marL="685800" lvl="1" indent="-228600">
              <a:buFont typeface="+mj-lt"/>
              <a:buAutoNum type="alphaUcPeriod"/>
            </a:pPr>
            <a:r>
              <a:rPr lang="en-US" sz="700" b="1" dirty="0">
                <a:solidFill>
                  <a:srgbClr val="FF0000"/>
                </a:solidFill>
                <a:latin typeface="Cambria" panose="02040503050406030204" pitchFamily="18" charset="0"/>
                <a:ea typeface="Cambria" panose="02040503050406030204" pitchFamily="18" charset="0"/>
              </a:rPr>
              <a:t>2(k-n)! + 2 (correct answer)</a:t>
            </a:r>
            <a:endParaRPr lang="en-US" sz="700" b="1" dirty="0">
              <a:solidFill>
                <a:srgbClr val="FF0000"/>
              </a:solidFill>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(k-n-1)! +1</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It cannot be determined.</a:t>
            </a:r>
          </a:p>
        </p:txBody>
      </p:sp>
      <p:pic>
        <p:nvPicPr>
          <p:cNvPr id="18" name="Picture 17">
            <a:extLst>
              <a:ext uri="{FF2B5EF4-FFF2-40B4-BE49-F238E27FC236}">
                <a16:creationId xmlns:a16="http://schemas.microsoft.com/office/drawing/2014/main" id="{1F9290DC-C32E-4C2D-8F47-271B7F7E36D5}"/>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1313645" y="1096486"/>
            <a:ext cx="1806629" cy="244419"/>
          </a:xfrm>
          <a:prstGeom prst="rect">
            <a:avLst/>
          </a:prstGeom>
        </p:spPr>
      </p:pic>
      <p:pic>
        <p:nvPicPr>
          <p:cNvPr id="23" name="Picture 22">
            <a:extLst>
              <a:ext uri="{FF2B5EF4-FFF2-40B4-BE49-F238E27FC236}">
                <a16:creationId xmlns:a16="http://schemas.microsoft.com/office/drawing/2014/main" id="{CBA79F39-2599-45DC-B6D4-05CB31B8F782}"/>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838216" y="1376424"/>
            <a:ext cx="2757486" cy="244419"/>
          </a:xfrm>
          <a:prstGeom prst="rect">
            <a:avLst/>
          </a:prstGeom>
        </p:spPr>
      </p:pic>
      <p:pic>
        <p:nvPicPr>
          <p:cNvPr id="25" name="Picture 24">
            <a:extLst>
              <a:ext uri="{FF2B5EF4-FFF2-40B4-BE49-F238E27FC236}">
                <a16:creationId xmlns:a16="http://schemas.microsoft.com/office/drawing/2014/main" id="{BA2920C6-6291-43B0-B144-CFC277208B80}"/>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1596150" y="1758994"/>
            <a:ext cx="1220877" cy="207238"/>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87B6B62-5560-4FF8-A37C-E80C492717AE}"/>
                  </a:ext>
                </a:extLst>
              </p:cNvPr>
              <p:cNvSpPr txBox="1"/>
              <p:nvPr/>
            </p:nvSpPr>
            <p:spPr>
              <a:xfrm>
                <a:off x="536098" y="2117701"/>
                <a:ext cx="3659130" cy="553998"/>
              </a:xfrm>
              <a:prstGeom prst="rect">
                <a:avLst/>
              </a:prstGeom>
              <a:noFill/>
            </p:spPr>
            <p:txBody>
              <a:bodyPr wrap="square" rtlCol="0">
                <a:spAutoFit/>
              </a:bodyPr>
              <a:lstStyle/>
              <a:p>
                <a:r>
                  <a:rPr lang="en-US" sz="500" b="1" u="sng" dirty="0">
                    <a:latin typeface="Cambria" panose="02040503050406030204" pitchFamily="18" charset="0"/>
                    <a:ea typeface="Cambria" panose="02040503050406030204" pitchFamily="18" charset="0"/>
                    <a:cs typeface="Tahoma" panose="020B0604030504040204" pitchFamily="34" charset="0"/>
                  </a:rPr>
                  <a:t>Reasoning: </a:t>
                </a:r>
                <a:r>
                  <a:rPr lang="en-US" sz="500" dirty="0">
                    <a:latin typeface="Cambria" panose="02040503050406030204" pitchFamily="18" charset="0"/>
                    <a:ea typeface="Cambria" panose="02040503050406030204" pitchFamily="18" charset="0"/>
                    <a:cs typeface="Tahoma" panose="020B0604030504040204" pitchFamily="34" charset="0"/>
                  </a:rPr>
                  <a:t>We can apply Green’s Theorem since the </a:t>
                </a:r>
                <a14:m>
                  <m:oMath xmlns:m="http://schemas.openxmlformats.org/officeDocument/2006/math">
                    <m:r>
                      <m:rPr>
                        <m:sty m:val="p"/>
                      </m:rPr>
                      <a:rPr lang="en-US" sz="500" b="0" i="1" smtClean="0">
                        <a:latin typeface="Cambria Math" panose="02040503050406030204" pitchFamily="18" charset="0"/>
                        <a:ea typeface="Cambria" panose="02040503050406030204" pitchFamily="18" charset="0"/>
                        <a:cs typeface="Tahoma" panose="020B0604030504040204" pitchFamily="34" charset="0"/>
                      </a:rPr>
                      <m:t>α</m:t>
                    </m:r>
                  </m:oMath>
                </a14:m>
                <a:r>
                  <a:rPr lang="en-US" sz="500" dirty="0">
                    <a:latin typeface="Cambria" panose="02040503050406030204" pitchFamily="18" charset="0"/>
                    <a:ea typeface="Cambria" panose="02040503050406030204" pitchFamily="18" charset="0"/>
                    <a:cs typeface="Tahoma" panose="020B0604030504040204" pitchFamily="34" charset="0"/>
                  </a:rPr>
                  <a:t> square boundaries form a simple, closed curve regardless of the generation, size, or iteration (although some squares will overlap in future generations, regardless we still will have a closed curve on the boundary). Conceptually, a constant curl means that the ‘rotation’ is the same regardless of location.  </a:t>
                </a:r>
              </a:p>
              <a:p>
                <a:r>
                  <a:rPr lang="en-US" sz="500" b="1" u="sng" dirty="0">
                    <a:latin typeface="Cambria" panose="02040503050406030204" pitchFamily="18" charset="0"/>
                    <a:ea typeface="Cambria" panose="02040503050406030204" pitchFamily="18" charset="0"/>
                    <a:cs typeface="Tahoma" panose="020B0604030504040204" pitchFamily="34" charset="0"/>
                  </a:rPr>
                  <a:t>Extra Info:</a:t>
                </a:r>
                <a:r>
                  <a:rPr lang="en-US" sz="500" b="1" dirty="0">
                    <a:latin typeface="Cambria" panose="02040503050406030204" pitchFamily="18" charset="0"/>
                    <a:ea typeface="Cambria" panose="02040503050406030204" pitchFamily="18" charset="0"/>
                    <a:cs typeface="Tahoma" panose="020B0604030504040204" pitchFamily="34" charset="0"/>
                  </a:rPr>
                  <a:t> </a:t>
                </a:r>
                <a:r>
                  <a:rPr lang="en-US" sz="500" dirty="0">
                    <a:latin typeface="Cambria" panose="02040503050406030204" pitchFamily="18" charset="0"/>
                    <a:ea typeface="Cambria" panose="02040503050406030204" pitchFamily="18" charset="0"/>
                    <a:cs typeface="Tahoma" panose="020B0604030504040204" pitchFamily="34" charset="0"/>
                  </a:rPr>
                  <a:t>In generation 2, we have added 4 new squares which together have area 1 so that the tree now has area 3. In generation 3, we have added 8 squares of total area 1 so that the generation tree has area 4. The picture to the far-right shows generation 7. Its area of all its (partly overlapping) leaves is 8. </a:t>
                </a:r>
              </a:p>
            </p:txBody>
          </p:sp>
        </mc:Choice>
        <mc:Fallback xmlns="">
          <p:sp>
            <p:nvSpPr>
              <p:cNvPr id="27" name="TextBox 26">
                <a:extLst>
                  <a:ext uri="{FF2B5EF4-FFF2-40B4-BE49-F238E27FC236}">
                    <a16:creationId xmlns:a16="http://schemas.microsoft.com/office/drawing/2014/main" id="{387B6B62-5560-4FF8-A37C-E80C492717AE}"/>
                  </a:ext>
                </a:extLst>
              </p:cNvPr>
              <p:cNvSpPr txBox="1">
                <a:spLocks noRot="1" noChangeAspect="1" noMove="1" noResize="1" noEditPoints="1" noAdjustHandles="1" noChangeArrowheads="1" noChangeShapeType="1" noTextEdit="1"/>
              </p:cNvSpPr>
              <p:nvPr/>
            </p:nvSpPr>
            <p:spPr>
              <a:xfrm>
                <a:off x="536098" y="2117701"/>
                <a:ext cx="3659130" cy="553998"/>
              </a:xfrm>
              <a:prstGeom prst="rect">
                <a:avLst/>
              </a:prstGeom>
              <a:blipFill>
                <a:blip r:embed="rId27"/>
                <a:stretch>
                  <a:fillRect/>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E0207AB-C531-4456-B896-EB8867FEFA65}"/>
              </a:ext>
            </a:extLst>
          </p:cNvPr>
          <p:cNvPicPr>
            <a:picLocks noChangeAspect="1"/>
          </p:cNvPicPr>
          <p:nvPr/>
        </p:nvPicPr>
        <p:blipFill>
          <a:blip r:embed="rId28"/>
          <a:stretch>
            <a:fillRect/>
          </a:stretch>
        </p:blipFill>
        <p:spPr>
          <a:xfrm>
            <a:off x="3839984" y="2674089"/>
            <a:ext cx="729726" cy="542617"/>
          </a:xfrm>
          <a:prstGeom prst="rect">
            <a:avLst/>
          </a:prstGeom>
        </p:spPr>
      </p:pic>
      <p:sp>
        <p:nvSpPr>
          <p:cNvPr id="29" name="Rectangle 28">
            <a:extLst>
              <a:ext uri="{FF2B5EF4-FFF2-40B4-BE49-F238E27FC236}">
                <a16:creationId xmlns:a16="http://schemas.microsoft.com/office/drawing/2014/main" id="{9BA1A14C-1216-47F3-97A8-A01F439E9B1B}"/>
              </a:ext>
            </a:extLst>
          </p:cNvPr>
          <p:cNvSpPr/>
          <p:nvPr/>
        </p:nvSpPr>
        <p:spPr>
          <a:xfrm>
            <a:off x="3964558" y="3022209"/>
            <a:ext cx="418704" cy="200055"/>
          </a:xfrm>
          <a:prstGeom prst="rect">
            <a:avLst/>
          </a:prstGeom>
          <a:noFill/>
        </p:spPr>
        <p:txBody>
          <a:bodyPr wrap="none" lIns="91440" tIns="45720" rIns="91440" bIns="45720">
            <a:spAutoFit/>
          </a:bodyPr>
          <a:lstStyle/>
          <a:p>
            <a:pPr algn="ctr"/>
            <a:r>
              <a:rPr lang="en-US" sz="7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Gen. 7</a:t>
            </a:r>
          </a:p>
        </p:txBody>
      </p:sp>
      <p:pic>
        <p:nvPicPr>
          <p:cNvPr id="41" name="Picture 40">
            <a:extLst>
              <a:ext uri="{FF2B5EF4-FFF2-40B4-BE49-F238E27FC236}">
                <a16:creationId xmlns:a16="http://schemas.microsoft.com/office/drawing/2014/main" id="{26E1078C-0471-487E-A826-D916165C3CBB}"/>
              </a:ext>
            </a:extLst>
          </p:cNvPr>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3480497" y="696803"/>
            <a:ext cx="785676" cy="75581"/>
          </a:xfrm>
          <a:prstGeom prst="rect">
            <a:avLst/>
          </a:prstGeom>
        </p:spPr>
      </p:pic>
      <p:pic>
        <p:nvPicPr>
          <p:cNvPr id="36" name="Picture 35">
            <a:extLst>
              <a:ext uri="{FF2B5EF4-FFF2-40B4-BE49-F238E27FC236}">
                <a16:creationId xmlns:a16="http://schemas.microsoft.com/office/drawing/2014/main" id="{C777F826-729A-4AFB-99B4-12DCF7C872FF}"/>
              </a:ext>
            </a:extLst>
          </p:cNvPr>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1770330" y="1650808"/>
            <a:ext cx="893257" cy="74057"/>
          </a:xfrm>
          <a:prstGeom prst="rect">
            <a:avLst/>
          </a:prstGeom>
        </p:spPr>
      </p:pic>
      <p:pic>
        <p:nvPicPr>
          <p:cNvPr id="78" name="Picture 77">
            <a:extLst>
              <a:ext uri="{FF2B5EF4-FFF2-40B4-BE49-F238E27FC236}">
                <a16:creationId xmlns:a16="http://schemas.microsoft.com/office/drawing/2014/main" id="{FC9C251C-B7BB-4EAA-A303-C5EBCCE1EB4C}"/>
              </a:ext>
            </a:extLst>
          </p:cNvPr>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1737663" y="1957569"/>
            <a:ext cx="2144307" cy="206628"/>
          </a:xfrm>
          <a:prstGeom prst="rect">
            <a:avLst/>
          </a:prstGeom>
        </p:spPr>
      </p:pic>
      <p:pic>
        <p:nvPicPr>
          <p:cNvPr id="55" name="Picture 54">
            <a:extLst>
              <a:ext uri="{FF2B5EF4-FFF2-40B4-BE49-F238E27FC236}">
                <a16:creationId xmlns:a16="http://schemas.microsoft.com/office/drawing/2014/main" id="{18044E6D-4F4B-4CB1-BC73-505FEDB32648}"/>
              </a:ext>
            </a:extLst>
          </p:cNvPr>
          <p:cNvPicPr>
            <a:picLocks noChangeAspect="1"/>
          </p:cNvPicPr>
          <p:nvPr>
            <p:custDataLst>
              <p:tags r:id="rId11"/>
            </p:custDataLst>
          </p:nvPr>
        </p:nvPicPr>
        <p:blipFill>
          <a:blip r:embed="rId32" cstate="print">
            <a:extLst>
              <a:ext uri="{28A0092B-C50C-407E-A947-70E740481C1C}">
                <a14:useLocalDpi xmlns:a14="http://schemas.microsoft.com/office/drawing/2010/main" val="0"/>
              </a:ext>
            </a:extLst>
          </a:blip>
          <a:stretch>
            <a:fillRect/>
          </a:stretch>
        </p:blipFill>
        <p:spPr>
          <a:xfrm>
            <a:off x="95300" y="696802"/>
            <a:ext cx="3336533" cy="103010"/>
          </a:xfrm>
          <a:prstGeom prst="rect">
            <a:avLst/>
          </a:prstGeom>
        </p:spPr>
      </p:pic>
      <p:pic>
        <p:nvPicPr>
          <p:cNvPr id="67" name="Picture 66">
            <a:extLst>
              <a:ext uri="{FF2B5EF4-FFF2-40B4-BE49-F238E27FC236}">
                <a16:creationId xmlns:a16="http://schemas.microsoft.com/office/drawing/2014/main" id="{6DB00A26-52E7-4A28-9C69-C0A8D6B49AB8}"/>
              </a:ext>
            </a:extLst>
          </p:cNvPr>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49545" y="1934491"/>
            <a:ext cx="1207467" cy="206629"/>
          </a:xfrm>
          <a:prstGeom prst="rect">
            <a:avLst/>
          </a:prstGeom>
        </p:spPr>
      </p:pic>
      <p:pic>
        <p:nvPicPr>
          <p:cNvPr id="74" name="Picture 73">
            <a:extLst>
              <a:ext uri="{FF2B5EF4-FFF2-40B4-BE49-F238E27FC236}">
                <a16:creationId xmlns:a16="http://schemas.microsoft.com/office/drawing/2014/main" id="{F12632D0-8BA4-4498-A1FC-935389591587}"/>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397126" y="1821133"/>
            <a:ext cx="443123" cy="80457"/>
          </a:xfrm>
          <a:prstGeom prst="rect">
            <a:avLst/>
          </a:prstGeom>
        </p:spPr>
      </p:pic>
      <p:pic>
        <p:nvPicPr>
          <p:cNvPr id="75" name="Picture 74">
            <a:extLst>
              <a:ext uri="{FF2B5EF4-FFF2-40B4-BE49-F238E27FC236}">
                <a16:creationId xmlns:a16="http://schemas.microsoft.com/office/drawing/2014/main" id="{304C7A18-A2A7-4FF3-8715-2F5D2B8D0A85}"/>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3021929" y="813579"/>
            <a:ext cx="716190" cy="102400"/>
          </a:xfrm>
          <a:prstGeom prst="rect">
            <a:avLst/>
          </a:prstGeom>
        </p:spPr>
      </p:pic>
      <p:pic>
        <p:nvPicPr>
          <p:cNvPr id="76" name="Picture 75">
            <a:extLst>
              <a:ext uri="{FF2B5EF4-FFF2-40B4-BE49-F238E27FC236}">
                <a16:creationId xmlns:a16="http://schemas.microsoft.com/office/drawing/2014/main" id="{338CBF51-48F7-47D7-B418-5F8DE55A16E8}"/>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95302" y="808093"/>
            <a:ext cx="2891580" cy="107886"/>
          </a:xfrm>
          <a:prstGeom prst="rect">
            <a:avLst/>
          </a:prstGeom>
        </p:spPr>
      </p:pic>
      <p:sp>
        <p:nvSpPr>
          <p:cNvPr id="79" name="Rectangle 78">
            <a:extLst>
              <a:ext uri="{FF2B5EF4-FFF2-40B4-BE49-F238E27FC236}">
                <a16:creationId xmlns:a16="http://schemas.microsoft.com/office/drawing/2014/main" id="{E8D92964-B486-4EC2-91CE-A607B701BE4A}"/>
              </a:ext>
            </a:extLst>
          </p:cNvPr>
          <p:cNvSpPr/>
          <p:nvPr/>
        </p:nvSpPr>
        <p:spPr>
          <a:xfrm>
            <a:off x="199983" y="3075744"/>
            <a:ext cx="418704" cy="200055"/>
          </a:xfrm>
          <a:prstGeom prst="rect">
            <a:avLst/>
          </a:prstGeom>
          <a:noFill/>
        </p:spPr>
        <p:txBody>
          <a:bodyPr wrap="none" lIns="91440" tIns="45720" rIns="91440" bIns="45720">
            <a:spAutoFit/>
          </a:bodyPr>
          <a:lstStyle/>
          <a:p>
            <a:pPr algn="ctr"/>
            <a:r>
              <a:rPr lang="en-US" sz="7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Gen. 4</a:t>
            </a:r>
          </a:p>
        </p:txBody>
      </p:sp>
    </p:spTree>
    <p:extLst>
      <p:ext uri="{BB962C8B-B14F-4D97-AF65-F5344CB8AC3E}">
        <p14:creationId xmlns:p14="http://schemas.microsoft.com/office/powerpoint/2010/main" val="56139840"/>
      </p:ext>
    </p:extLst>
  </p:cSld>
  <p:clrMapOvr>
    <a:masterClrMapping/>
  </p:clrMapOvr>
  <p:transition>
    <p:cut/>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228</a:t>
            </a:fld>
            <a:r>
              <a:rPr spc="-55" dirty="0"/>
              <a:t> </a:t>
            </a:r>
            <a:r>
              <a:rPr spc="35" dirty="0"/>
              <a:t>/</a:t>
            </a:r>
            <a:r>
              <a:rPr spc="-15" dirty="0"/>
              <a:t> </a:t>
            </a:r>
            <a:r>
              <a:rPr lang="en-US" spc="-55" dirty="0"/>
              <a:t>11</a:t>
            </a:r>
            <a:endParaRPr spc="-55" dirty="0"/>
          </a:p>
        </p:txBody>
      </p:sp>
      <p:pic>
        <p:nvPicPr>
          <p:cNvPr id="18" name="Picture 17">
            <a:extLst>
              <a:ext uri="{FF2B5EF4-FFF2-40B4-BE49-F238E27FC236}">
                <a16:creationId xmlns:a16="http://schemas.microsoft.com/office/drawing/2014/main" id="{DDC8898E-5B30-4822-9B9E-1D7DB5C8695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6105" y="417675"/>
            <a:ext cx="3821714" cy="207848"/>
          </a:xfrm>
          <a:prstGeom prst="rect">
            <a:avLst/>
          </a:prstGeom>
        </p:spPr>
      </p:pic>
      <p:pic>
        <p:nvPicPr>
          <p:cNvPr id="2050" name="Picture 2">
            <a:extLst>
              <a:ext uri="{FF2B5EF4-FFF2-40B4-BE49-F238E27FC236}">
                <a16:creationId xmlns:a16="http://schemas.microsoft.com/office/drawing/2014/main" id="{BEBA31A2-1CCD-4864-810B-271165BF9E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184" y="664738"/>
            <a:ext cx="1425648" cy="250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606150"/>
      </p:ext>
    </p:extLst>
  </p:cSld>
  <p:clrMapOvr>
    <a:masterClrMapping/>
  </p:clrMapOvr>
  <p:transition>
    <p:cut/>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229</a:t>
            </a:fld>
            <a:r>
              <a:rPr spc="-55" dirty="0"/>
              <a:t> </a:t>
            </a:r>
            <a:r>
              <a:rPr spc="35" dirty="0"/>
              <a:t>/</a:t>
            </a:r>
            <a:r>
              <a:rPr spc="-15" dirty="0"/>
              <a:t> </a:t>
            </a:r>
            <a:r>
              <a:rPr lang="en-US" spc="-55" dirty="0"/>
              <a:t>11</a:t>
            </a:r>
            <a:endParaRPr spc="-55" dirty="0"/>
          </a:p>
        </p:txBody>
      </p:sp>
      <p:pic>
        <p:nvPicPr>
          <p:cNvPr id="18" name="Picture 17">
            <a:extLst>
              <a:ext uri="{FF2B5EF4-FFF2-40B4-BE49-F238E27FC236}">
                <a16:creationId xmlns:a16="http://schemas.microsoft.com/office/drawing/2014/main" id="{DDC8898E-5B30-4822-9B9E-1D7DB5C8695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306105" y="417675"/>
            <a:ext cx="3821714" cy="207848"/>
          </a:xfrm>
          <a:prstGeom prst="rect">
            <a:avLst/>
          </a:prstGeom>
        </p:spPr>
      </p:pic>
      <p:pic>
        <p:nvPicPr>
          <p:cNvPr id="23" name="Picture 22">
            <a:extLst>
              <a:ext uri="{FF2B5EF4-FFF2-40B4-BE49-F238E27FC236}">
                <a16:creationId xmlns:a16="http://schemas.microsoft.com/office/drawing/2014/main" id="{D72A768E-44FF-4F4C-9D77-5ABC71EF77DE}"/>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59542" y="652658"/>
            <a:ext cx="4169905" cy="119619"/>
          </a:xfrm>
          <a:prstGeom prst="rect">
            <a:avLst/>
          </a:prstGeom>
        </p:spPr>
      </p:pic>
      <p:pic>
        <p:nvPicPr>
          <p:cNvPr id="20" name="Picture 19">
            <a:extLst>
              <a:ext uri="{FF2B5EF4-FFF2-40B4-BE49-F238E27FC236}">
                <a16:creationId xmlns:a16="http://schemas.microsoft.com/office/drawing/2014/main" id="{974D8B8B-A328-48C0-8697-5F5F9F3D627D}"/>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59542" y="835721"/>
            <a:ext cx="1652571" cy="128000"/>
          </a:xfrm>
          <a:prstGeom prst="rect">
            <a:avLst/>
          </a:prstGeom>
        </p:spPr>
      </p:pic>
      <p:pic>
        <p:nvPicPr>
          <p:cNvPr id="27" name="Picture 26">
            <a:extLst>
              <a:ext uri="{FF2B5EF4-FFF2-40B4-BE49-F238E27FC236}">
                <a16:creationId xmlns:a16="http://schemas.microsoft.com/office/drawing/2014/main" id="{3084BC8D-62AD-4BB4-BB43-B1F5254ECEAE}"/>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59542" y="990003"/>
            <a:ext cx="4221714" cy="128000"/>
          </a:xfrm>
          <a:prstGeom prst="rect">
            <a:avLst/>
          </a:prstGeom>
        </p:spPr>
      </p:pic>
      <p:pic>
        <p:nvPicPr>
          <p:cNvPr id="29" name="Picture 28">
            <a:extLst>
              <a:ext uri="{FF2B5EF4-FFF2-40B4-BE49-F238E27FC236}">
                <a16:creationId xmlns:a16="http://schemas.microsoft.com/office/drawing/2014/main" id="{69F1BDB8-A600-4BC1-BE86-FF02DCABB0C7}"/>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13637" y="1132354"/>
            <a:ext cx="3313524" cy="343619"/>
          </a:xfrm>
          <a:prstGeom prst="rect">
            <a:avLst/>
          </a:prstGeom>
        </p:spPr>
      </p:pic>
      <p:pic>
        <p:nvPicPr>
          <p:cNvPr id="33" name="Picture 32">
            <a:extLst>
              <a:ext uri="{FF2B5EF4-FFF2-40B4-BE49-F238E27FC236}">
                <a16:creationId xmlns:a16="http://schemas.microsoft.com/office/drawing/2014/main" id="{E05B6270-7BE1-4732-90FF-8ACFCEA8574E}"/>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37032" y="1534109"/>
            <a:ext cx="3271619" cy="128000"/>
          </a:xfrm>
          <a:prstGeom prst="rect">
            <a:avLst/>
          </a:prstGeom>
        </p:spPr>
      </p:pic>
      <p:pic>
        <p:nvPicPr>
          <p:cNvPr id="35" name="Picture 34">
            <a:extLst>
              <a:ext uri="{FF2B5EF4-FFF2-40B4-BE49-F238E27FC236}">
                <a16:creationId xmlns:a16="http://schemas.microsoft.com/office/drawing/2014/main" id="{18E95DAE-5D9F-443D-B2D0-B90C9A86A3E6}"/>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3350212" y="1534109"/>
            <a:ext cx="1232762" cy="128000"/>
          </a:xfrm>
          <a:prstGeom prst="rect">
            <a:avLst/>
          </a:prstGeom>
        </p:spPr>
      </p:pic>
      <p:pic>
        <p:nvPicPr>
          <p:cNvPr id="37" name="Picture 36">
            <a:extLst>
              <a:ext uri="{FF2B5EF4-FFF2-40B4-BE49-F238E27FC236}">
                <a16:creationId xmlns:a16="http://schemas.microsoft.com/office/drawing/2014/main" id="{2D39D70B-8D93-422A-860B-95C3AC41CED2}"/>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1533666" y="1687657"/>
            <a:ext cx="1538286" cy="343619"/>
          </a:xfrm>
          <a:prstGeom prst="rect">
            <a:avLst/>
          </a:prstGeom>
        </p:spPr>
      </p:pic>
      <p:pic>
        <p:nvPicPr>
          <p:cNvPr id="39" name="Picture 38">
            <a:extLst>
              <a:ext uri="{FF2B5EF4-FFF2-40B4-BE49-F238E27FC236}">
                <a16:creationId xmlns:a16="http://schemas.microsoft.com/office/drawing/2014/main" id="{9877BD8C-95F0-47C6-B026-EA99871B6714}"/>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1431571" y="2048516"/>
            <a:ext cx="1742476" cy="153905"/>
          </a:xfrm>
          <a:prstGeom prst="rect">
            <a:avLst/>
          </a:prstGeom>
        </p:spPr>
      </p:pic>
      <p:pic>
        <p:nvPicPr>
          <p:cNvPr id="41" name="Picture 40">
            <a:extLst>
              <a:ext uri="{FF2B5EF4-FFF2-40B4-BE49-F238E27FC236}">
                <a16:creationId xmlns:a16="http://schemas.microsoft.com/office/drawing/2014/main" id="{38F31626-DA3F-46DD-9EA9-FFC6672707D6}"/>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891589" y="2328304"/>
            <a:ext cx="3540571" cy="343619"/>
          </a:xfrm>
          <a:prstGeom prst="rect">
            <a:avLst/>
          </a:prstGeom>
        </p:spPr>
      </p:pic>
      <p:pic>
        <p:nvPicPr>
          <p:cNvPr id="43" name="Picture 42">
            <a:extLst>
              <a:ext uri="{FF2B5EF4-FFF2-40B4-BE49-F238E27FC236}">
                <a16:creationId xmlns:a16="http://schemas.microsoft.com/office/drawing/2014/main" id="{0E977977-5102-44AC-90E5-8DD620A26EE8}"/>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616714" y="2219661"/>
            <a:ext cx="1372190" cy="128000"/>
          </a:xfrm>
          <a:prstGeom prst="rect">
            <a:avLst/>
          </a:prstGeom>
        </p:spPr>
      </p:pic>
      <p:pic>
        <p:nvPicPr>
          <p:cNvPr id="45" name="Picture 44">
            <a:extLst>
              <a:ext uri="{FF2B5EF4-FFF2-40B4-BE49-F238E27FC236}">
                <a16:creationId xmlns:a16="http://schemas.microsoft.com/office/drawing/2014/main" id="{AAFE738C-255D-41C0-ABB5-4285CA99DD99}"/>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1140328" y="2684425"/>
            <a:ext cx="2828952" cy="133333"/>
          </a:xfrm>
          <a:prstGeom prst="rect">
            <a:avLst/>
          </a:prstGeom>
        </p:spPr>
      </p:pic>
      <p:pic>
        <p:nvPicPr>
          <p:cNvPr id="47" name="Picture 46">
            <a:extLst>
              <a:ext uri="{FF2B5EF4-FFF2-40B4-BE49-F238E27FC236}">
                <a16:creationId xmlns:a16="http://schemas.microsoft.com/office/drawing/2014/main" id="{479F9BA0-F910-432D-A223-DD5557B93D2D}"/>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2152899" y="2846122"/>
            <a:ext cx="803810" cy="393905"/>
          </a:xfrm>
          <a:prstGeom prst="rect">
            <a:avLst/>
          </a:prstGeom>
        </p:spPr>
      </p:pic>
      <p:pic>
        <p:nvPicPr>
          <p:cNvPr id="49" name="Picture 2">
            <a:extLst>
              <a:ext uri="{FF2B5EF4-FFF2-40B4-BE49-F238E27FC236}">
                <a16:creationId xmlns:a16="http://schemas.microsoft.com/office/drawing/2014/main" id="{A433FDBA-6AAA-43FB-810B-3AEF2426193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7221" y="1752895"/>
            <a:ext cx="912088" cy="160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871048"/>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2743151" cy="232756"/>
          </a:xfrm>
          <a:prstGeom prst="rect">
            <a:avLst/>
          </a:prstGeom>
        </p:spPr>
        <p:txBody>
          <a:bodyPr vert="horz" wrap="square" lIns="0" tIns="17145" rIns="0" bIns="0" rtlCol="0">
            <a:spAutoFit/>
          </a:bodyPr>
          <a:lstStyle/>
          <a:p>
            <a:pPr algn="l"/>
            <a:r>
              <a:rPr lang="en-US" sz="140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Elliptic Paraboloid</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23</a:t>
            </a:fld>
            <a:r>
              <a:rPr spc="-55" dirty="0"/>
              <a:t> </a:t>
            </a:r>
            <a:r>
              <a:rPr spc="35" dirty="0"/>
              <a:t>/</a:t>
            </a:r>
            <a:endParaRPr spc="-55" dirty="0"/>
          </a:p>
        </p:txBody>
      </p:sp>
      <p:pic>
        <p:nvPicPr>
          <p:cNvPr id="22" name="Picture 21">
            <a:extLst>
              <a:ext uri="{FF2B5EF4-FFF2-40B4-BE49-F238E27FC236}">
                <a16:creationId xmlns:a16="http://schemas.microsoft.com/office/drawing/2014/main" id="{2DA4037D-4105-4237-8481-07D640574B3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67176" y="727275"/>
            <a:ext cx="2940800" cy="2288533"/>
          </a:xfrm>
          <a:prstGeom prst="rect">
            <a:avLst/>
          </a:prstGeom>
        </p:spPr>
      </p:pic>
      <p:pic>
        <p:nvPicPr>
          <p:cNvPr id="9218" name="Picture 2" descr="This graph has a standard 3D coordinate system.  The positive z-axis is straight up, the positive x-axis moves off to the left and slightly downward and positive y-axis move off the right and slightly downward.  This is a cup shaped object that is centered on the z-axis, starts at the origin and opens upward.">
            <a:extLst>
              <a:ext uri="{FF2B5EF4-FFF2-40B4-BE49-F238E27FC236}">
                <a16:creationId xmlns:a16="http://schemas.microsoft.com/office/drawing/2014/main" id="{6F63530E-CDD2-44A6-AE92-04AE1C11BE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67" y="1008540"/>
            <a:ext cx="1478609" cy="17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902223"/>
      </p:ext>
    </p:extLst>
  </p:cSld>
  <p:clrMapOvr>
    <a:masterClrMapping/>
  </p:clrMapOvr>
  <p:transition>
    <p:cut/>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1, 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230</a:t>
            </a:fld>
            <a:r>
              <a:rPr spc="-55" dirty="0"/>
              <a:t> </a:t>
            </a:r>
            <a:r>
              <a:rPr spc="35" dirty="0"/>
              <a:t>/</a:t>
            </a:r>
            <a:r>
              <a:rPr spc="-15" dirty="0"/>
              <a:t> </a:t>
            </a:r>
            <a:r>
              <a:rPr lang="en-US" spc="-55" dirty="0"/>
              <a:t>11</a:t>
            </a:r>
            <a:endParaRPr spc="-55" dirty="0"/>
          </a:p>
        </p:txBody>
      </p:sp>
      <p:pic>
        <p:nvPicPr>
          <p:cNvPr id="18" name="Picture 17">
            <a:extLst>
              <a:ext uri="{FF2B5EF4-FFF2-40B4-BE49-F238E27FC236}">
                <a16:creationId xmlns:a16="http://schemas.microsoft.com/office/drawing/2014/main" id="{DDC8898E-5B30-4822-9B9E-1D7DB5C8695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6105" y="417675"/>
            <a:ext cx="3821714" cy="207848"/>
          </a:xfrm>
          <a:prstGeom prst="rect">
            <a:avLst/>
          </a:prstGeom>
        </p:spPr>
      </p:pic>
      <p:pic>
        <p:nvPicPr>
          <p:cNvPr id="16" name="Picture 2">
            <a:extLst>
              <a:ext uri="{FF2B5EF4-FFF2-40B4-BE49-F238E27FC236}">
                <a16:creationId xmlns:a16="http://schemas.microsoft.com/office/drawing/2014/main" id="{E1EF19FA-4197-4D4D-997B-77BD8198691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21" y="1752895"/>
            <a:ext cx="912088" cy="16023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6B904FD-77CD-4181-A1A7-95DB7B84541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6009" y="642752"/>
            <a:ext cx="2681905" cy="1899429"/>
          </a:xfrm>
          <a:prstGeom prst="rect">
            <a:avLst/>
          </a:prstGeom>
        </p:spPr>
      </p:pic>
      <p:pic>
        <p:nvPicPr>
          <p:cNvPr id="19" name="Picture 18">
            <a:extLst>
              <a:ext uri="{FF2B5EF4-FFF2-40B4-BE49-F238E27FC236}">
                <a16:creationId xmlns:a16="http://schemas.microsoft.com/office/drawing/2014/main" id="{B473834E-BEAD-4FA9-B8D1-3A8DDA2F3C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67589" y="2731423"/>
            <a:ext cx="3677714" cy="343619"/>
          </a:xfrm>
          <a:prstGeom prst="rect">
            <a:avLst/>
          </a:prstGeom>
        </p:spPr>
      </p:pic>
      <p:pic>
        <p:nvPicPr>
          <p:cNvPr id="23" name="Picture 22">
            <a:extLst>
              <a:ext uri="{FF2B5EF4-FFF2-40B4-BE49-F238E27FC236}">
                <a16:creationId xmlns:a16="http://schemas.microsoft.com/office/drawing/2014/main" id="{0346B4AE-541A-4B2F-B395-12FF2D69C97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8446" y="2591343"/>
            <a:ext cx="3451428" cy="128000"/>
          </a:xfrm>
          <a:prstGeom prst="rect">
            <a:avLst/>
          </a:prstGeom>
        </p:spPr>
      </p:pic>
    </p:spTree>
    <p:extLst>
      <p:ext uri="{BB962C8B-B14F-4D97-AF65-F5344CB8AC3E}">
        <p14:creationId xmlns:p14="http://schemas.microsoft.com/office/powerpoint/2010/main" val="4259566716"/>
      </p:ext>
    </p:extLst>
  </p:cSld>
  <p:clrMapOvr>
    <a:masterClrMapping/>
  </p:clrMapOvr>
  <p:transition>
    <p:cut/>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231</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A5E091B0-AB20-419C-8FF4-6877D68C85A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3913" y="439092"/>
            <a:ext cx="3660190" cy="153905"/>
          </a:xfrm>
          <a:prstGeom prst="rect">
            <a:avLst/>
          </a:prstGeom>
        </p:spPr>
      </p:pic>
      <p:pic>
        <p:nvPicPr>
          <p:cNvPr id="17" name="Picture 16">
            <a:extLst>
              <a:ext uri="{FF2B5EF4-FFF2-40B4-BE49-F238E27FC236}">
                <a16:creationId xmlns:a16="http://schemas.microsoft.com/office/drawing/2014/main" id="{6A59F77D-5BB4-401D-9AC1-78B72C832AC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74767" y="592997"/>
            <a:ext cx="3283048" cy="128000"/>
          </a:xfrm>
          <a:prstGeom prst="rect">
            <a:avLst/>
          </a:prstGeom>
        </p:spPr>
      </p:pic>
    </p:spTree>
    <p:extLst>
      <p:ext uri="{BB962C8B-B14F-4D97-AF65-F5344CB8AC3E}">
        <p14:creationId xmlns:p14="http://schemas.microsoft.com/office/powerpoint/2010/main" val="2559466394"/>
      </p:ext>
    </p:extLst>
  </p:cSld>
  <p:clrMapOvr>
    <a:masterClrMapping/>
  </p:clrMapOvr>
  <p:transition>
    <p:cut/>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232</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A5E091B0-AB20-419C-8FF4-6877D68C85A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3913" y="439092"/>
            <a:ext cx="3660190" cy="153905"/>
          </a:xfrm>
          <a:prstGeom prst="rect">
            <a:avLst/>
          </a:prstGeom>
        </p:spPr>
      </p:pic>
      <p:pic>
        <p:nvPicPr>
          <p:cNvPr id="17" name="Picture 16">
            <a:extLst>
              <a:ext uri="{FF2B5EF4-FFF2-40B4-BE49-F238E27FC236}">
                <a16:creationId xmlns:a16="http://schemas.microsoft.com/office/drawing/2014/main" id="{6A59F77D-5BB4-401D-9AC1-78B72C832AC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74767" y="592997"/>
            <a:ext cx="3283048" cy="128000"/>
          </a:xfrm>
          <a:prstGeom prst="rect">
            <a:avLst/>
          </a:prstGeom>
        </p:spPr>
      </p:pic>
      <p:pic>
        <p:nvPicPr>
          <p:cNvPr id="16" name="Picture 15">
            <a:extLst>
              <a:ext uri="{FF2B5EF4-FFF2-40B4-BE49-F238E27FC236}">
                <a16:creationId xmlns:a16="http://schemas.microsoft.com/office/drawing/2014/main" id="{56D8AF30-FCC2-4ADD-BD2F-E36C9563CCB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776428" y="874902"/>
            <a:ext cx="1047619" cy="153905"/>
          </a:xfrm>
          <a:prstGeom prst="rect">
            <a:avLst/>
          </a:prstGeom>
        </p:spPr>
      </p:pic>
      <p:pic>
        <p:nvPicPr>
          <p:cNvPr id="19" name="Picture 18">
            <a:extLst>
              <a:ext uri="{FF2B5EF4-FFF2-40B4-BE49-F238E27FC236}">
                <a16:creationId xmlns:a16="http://schemas.microsoft.com/office/drawing/2014/main" id="{F8F1D4DB-C886-4E81-9F79-73B189B1D5A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26958" y="1090165"/>
            <a:ext cx="1830857" cy="300190"/>
          </a:xfrm>
          <a:prstGeom prst="rect">
            <a:avLst/>
          </a:prstGeom>
        </p:spPr>
      </p:pic>
      <p:pic>
        <p:nvPicPr>
          <p:cNvPr id="23" name="Picture 22">
            <a:extLst>
              <a:ext uri="{FF2B5EF4-FFF2-40B4-BE49-F238E27FC236}">
                <a16:creationId xmlns:a16="http://schemas.microsoft.com/office/drawing/2014/main" id="{8A65751D-5361-404C-8C93-CF21926EF0E8}"/>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1952" y="1502441"/>
            <a:ext cx="3236572" cy="288762"/>
          </a:xfrm>
          <a:prstGeom prst="rect">
            <a:avLst/>
          </a:prstGeom>
        </p:spPr>
      </p:pic>
      <p:pic>
        <p:nvPicPr>
          <p:cNvPr id="25" name="Picture 24">
            <a:extLst>
              <a:ext uri="{FF2B5EF4-FFF2-40B4-BE49-F238E27FC236}">
                <a16:creationId xmlns:a16="http://schemas.microsoft.com/office/drawing/2014/main" id="{E74BDA7D-FF06-49EB-8BC9-F2D193167E0B}"/>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857250" y="1191904"/>
            <a:ext cx="1047619" cy="96000"/>
          </a:xfrm>
          <a:prstGeom prst="rect">
            <a:avLst/>
          </a:prstGeom>
        </p:spPr>
      </p:pic>
      <p:pic>
        <p:nvPicPr>
          <p:cNvPr id="27" name="Picture 26">
            <a:extLst>
              <a:ext uri="{FF2B5EF4-FFF2-40B4-BE49-F238E27FC236}">
                <a16:creationId xmlns:a16="http://schemas.microsoft.com/office/drawing/2014/main" id="{DD7FA2E2-5F1A-4FF5-B28B-D753B292B699}"/>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12429" y="1940039"/>
            <a:ext cx="3175619" cy="288762"/>
          </a:xfrm>
          <a:prstGeom prst="rect">
            <a:avLst/>
          </a:prstGeom>
        </p:spPr>
      </p:pic>
      <p:sp>
        <p:nvSpPr>
          <p:cNvPr id="29" name="TextBox 28">
            <a:extLst>
              <a:ext uri="{FF2B5EF4-FFF2-40B4-BE49-F238E27FC236}">
                <a16:creationId xmlns:a16="http://schemas.microsoft.com/office/drawing/2014/main" id="{82FAD9EC-C1E8-45CF-A495-5E0AA9E68864}"/>
              </a:ext>
            </a:extLst>
          </p:cNvPr>
          <p:cNvSpPr txBox="1"/>
          <p:nvPr/>
        </p:nvSpPr>
        <p:spPr>
          <a:xfrm>
            <a:off x="177074" y="2236874"/>
            <a:ext cx="4185376" cy="1015663"/>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Remarks:</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 can apply Green’s Theorem since it is a closed curve</a:t>
            </a:r>
          </a:p>
          <a:p>
            <a:pPr marL="171450" indent="-1714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Calculating the flux with a line integral would take four integrations, one for each side of the square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By using a double integral instead a line integral, we can simplify calculations</a:t>
            </a:r>
          </a:p>
        </p:txBody>
      </p:sp>
    </p:spTree>
    <p:extLst>
      <p:ext uri="{BB962C8B-B14F-4D97-AF65-F5344CB8AC3E}">
        <p14:creationId xmlns:p14="http://schemas.microsoft.com/office/powerpoint/2010/main" val="258644791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233</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pic>
        <p:nvPicPr>
          <p:cNvPr id="21" name="Picture 20">
            <a:extLst>
              <a:ext uri="{FF2B5EF4-FFF2-40B4-BE49-F238E27FC236}">
                <a16:creationId xmlns:a16="http://schemas.microsoft.com/office/drawing/2014/main" id="{DE1D3F8A-96C5-499B-A0EB-80F50FFC1C52}"/>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6424" y="442184"/>
            <a:ext cx="4129524" cy="128000"/>
          </a:xfrm>
          <a:prstGeom prst="rect">
            <a:avLst/>
          </a:prstGeom>
        </p:spPr>
      </p:pic>
      <p:pic>
        <p:nvPicPr>
          <p:cNvPr id="23" name="Picture 22">
            <a:extLst>
              <a:ext uri="{FF2B5EF4-FFF2-40B4-BE49-F238E27FC236}">
                <a16:creationId xmlns:a16="http://schemas.microsoft.com/office/drawing/2014/main" id="{374B87FA-FA3F-49B3-AACE-5D97DDC4AC4D}"/>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6424" y="581588"/>
            <a:ext cx="1065905" cy="128000"/>
          </a:xfrm>
          <a:prstGeom prst="rect">
            <a:avLst/>
          </a:prstGeom>
        </p:spPr>
      </p:pic>
      <p:pic>
        <p:nvPicPr>
          <p:cNvPr id="31" name="Picture 30">
            <a:extLst>
              <a:ext uri="{FF2B5EF4-FFF2-40B4-BE49-F238E27FC236}">
                <a16:creationId xmlns:a16="http://schemas.microsoft.com/office/drawing/2014/main" id="{71DEDAC4-D21D-4D0E-9F2C-B3B8F436B3A9}"/>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128483" y="582327"/>
            <a:ext cx="3335619" cy="128000"/>
          </a:xfrm>
          <a:prstGeom prst="rect">
            <a:avLst/>
          </a:prstGeom>
        </p:spPr>
      </p:pic>
      <p:pic>
        <p:nvPicPr>
          <p:cNvPr id="35" name="Picture 34">
            <a:extLst>
              <a:ext uri="{FF2B5EF4-FFF2-40B4-BE49-F238E27FC236}">
                <a16:creationId xmlns:a16="http://schemas.microsoft.com/office/drawing/2014/main" id="{834DFFDD-02FE-4E99-8E7C-CA2B9BDB26AF}"/>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33931" y="738228"/>
            <a:ext cx="3356190" cy="128000"/>
          </a:xfrm>
          <a:prstGeom prst="rect">
            <a:avLst/>
          </a:prstGeom>
        </p:spPr>
      </p:pic>
      <p:pic>
        <p:nvPicPr>
          <p:cNvPr id="33" name="Picture 32">
            <a:extLst>
              <a:ext uri="{FF2B5EF4-FFF2-40B4-BE49-F238E27FC236}">
                <a16:creationId xmlns:a16="http://schemas.microsoft.com/office/drawing/2014/main" id="{1469A906-3223-469F-9FED-A3EEDC571942}"/>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424" y="738228"/>
            <a:ext cx="1185524" cy="94476"/>
          </a:xfrm>
          <a:prstGeom prst="rect">
            <a:avLst/>
          </a:prstGeom>
        </p:spPr>
      </p:pic>
      <p:pic>
        <p:nvPicPr>
          <p:cNvPr id="37" name="Picture 36">
            <a:extLst>
              <a:ext uri="{FF2B5EF4-FFF2-40B4-BE49-F238E27FC236}">
                <a16:creationId xmlns:a16="http://schemas.microsoft.com/office/drawing/2014/main" id="{F47F16FC-46D1-4E91-831A-A7237A0BF332}"/>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6424" y="848094"/>
            <a:ext cx="3578667" cy="128000"/>
          </a:xfrm>
          <a:prstGeom prst="rect">
            <a:avLst/>
          </a:prstGeom>
        </p:spPr>
      </p:pic>
      <p:pic>
        <p:nvPicPr>
          <p:cNvPr id="38" name="Picture 37">
            <a:extLst>
              <a:ext uri="{FF2B5EF4-FFF2-40B4-BE49-F238E27FC236}">
                <a16:creationId xmlns:a16="http://schemas.microsoft.com/office/drawing/2014/main" id="{D72DD8F8-4A07-4271-A93C-2D159872F2EF}"/>
              </a:ext>
            </a:extLst>
          </p:cNvPr>
          <p:cNvPicPr>
            <a:picLocks noChangeAspect="1"/>
          </p:cNvPicPr>
          <p:nvPr/>
        </p:nvPicPr>
        <p:blipFill>
          <a:blip r:embed="rId17"/>
          <a:stretch>
            <a:fillRect/>
          </a:stretch>
        </p:blipFill>
        <p:spPr>
          <a:xfrm>
            <a:off x="537852" y="978010"/>
            <a:ext cx="3517771" cy="958275"/>
          </a:xfrm>
          <a:prstGeom prst="rect">
            <a:avLst/>
          </a:prstGeom>
        </p:spPr>
      </p:pic>
      <p:pic>
        <p:nvPicPr>
          <p:cNvPr id="5" name="Picture 4">
            <a:extLst>
              <a:ext uri="{FF2B5EF4-FFF2-40B4-BE49-F238E27FC236}">
                <a16:creationId xmlns:a16="http://schemas.microsoft.com/office/drawing/2014/main" id="{1DCD12CF-D30E-48B4-90B8-0934A8D94B25}"/>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243299" y="1968227"/>
            <a:ext cx="2152838" cy="670476"/>
          </a:xfrm>
          <a:prstGeom prst="rect">
            <a:avLst/>
          </a:prstGeom>
        </p:spPr>
      </p:pic>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24" name="Rectangle 23">
            <a:extLst>
              <a:ext uri="{FF2B5EF4-FFF2-40B4-BE49-F238E27FC236}">
                <a16:creationId xmlns:a16="http://schemas.microsoft.com/office/drawing/2014/main" id="{572CAC08-876E-4372-8518-2A5B6C2049B0}"/>
              </a:ext>
            </a:extLst>
          </p:cNvPr>
          <p:cNvSpPr/>
          <p:nvPr/>
        </p:nvSpPr>
        <p:spPr>
          <a:xfrm>
            <a:off x="827199" y="1367239"/>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25" name="Rectangle 24">
            <a:extLst>
              <a:ext uri="{FF2B5EF4-FFF2-40B4-BE49-F238E27FC236}">
                <a16:creationId xmlns:a16="http://schemas.microsoft.com/office/drawing/2014/main" id="{1A2152D8-1FFD-45CD-86DA-72B670F8B329}"/>
              </a:ext>
            </a:extLst>
          </p:cNvPr>
          <p:cNvSpPr/>
          <p:nvPr/>
        </p:nvSpPr>
        <p:spPr>
          <a:xfrm>
            <a:off x="1535976" y="1371226"/>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26" name="Rectangle 25">
            <a:extLst>
              <a:ext uri="{FF2B5EF4-FFF2-40B4-BE49-F238E27FC236}">
                <a16:creationId xmlns:a16="http://schemas.microsoft.com/office/drawing/2014/main" id="{92567AD4-74C2-42BF-9AD3-E5EBACDFE545}"/>
              </a:ext>
            </a:extLst>
          </p:cNvPr>
          <p:cNvSpPr/>
          <p:nvPr/>
        </p:nvSpPr>
        <p:spPr>
          <a:xfrm>
            <a:off x="2172883" y="1330265"/>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27" name="Rectangle 26">
            <a:extLst>
              <a:ext uri="{FF2B5EF4-FFF2-40B4-BE49-F238E27FC236}">
                <a16:creationId xmlns:a16="http://schemas.microsoft.com/office/drawing/2014/main" id="{3E80CB1F-A577-4032-BEA7-8E873A7E08B5}"/>
              </a:ext>
            </a:extLst>
          </p:cNvPr>
          <p:cNvSpPr/>
          <p:nvPr/>
        </p:nvSpPr>
        <p:spPr>
          <a:xfrm>
            <a:off x="2871213" y="1378830"/>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28" name="Rectangle 27">
            <a:extLst>
              <a:ext uri="{FF2B5EF4-FFF2-40B4-BE49-F238E27FC236}">
                <a16:creationId xmlns:a16="http://schemas.microsoft.com/office/drawing/2014/main" id="{B7460D94-3338-4C43-A0BF-6415B6BA80DA}"/>
              </a:ext>
            </a:extLst>
          </p:cNvPr>
          <p:cNvSpPr/>
          <p:nvPr/>
        </p:nvSpPr>
        <p:spPr>
          <a:xfrm>
            <a:off x="3495935" y="1478066"/>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14" name="TextBox 13">
            <a:extLst>
              <a:ext uri="{FF2B5EF4-FFF2-40B4-BE49-F238E27FC236}">
                <a16:creationId xmlns:a16="http://schemas.microsoft.com/office/drawing/2014/main" id="{0C971C89-8DD3-4E29-9700-34AFDD32ECA6}"/>
              </a:ext>
            </a:extLst>
          </p:cNvPr>
          <p:cNvSpPr txBox="1"/>
          <p:nvPr/>
        </p:nvSpPr>
        <p:spPr>
          <a:xfrm>
            <a:off x="1443798" y="2583374"/>
            <a:ext cx="2045512" cy="738664"/>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Answer Choices: (L </a:t>
            </a:r>
            <a:r>
              <a:rPr lang="en-US" sz="700" i="0" dirty="0">
                <a:effectLst/>
                <a:latin typeface="Cambria" panose="02040503050406030204" pitchFamily="18" charset="0"/>
                <a:ea typeface="Cambria" panose="02040503050406030204" pitchFamily="18" charset="0"/>
              </a:rPr>
              <a:t>→</a:t>
            </a:r>
            <a:r>
              <a:rPr lang="en-US" sz="700" dirty="0">
                <a:latin typeface="Cambria" panose="02040503050406030204" pitchFamily="18" charset="0"/>
                <a:ea typeface="Cambria" panose="02040503050406030204" pitchFamily="18" charset="0"/>
                <a:cs typeface="Tahoma" panose="020B0604030504040204" pitchFamily="34" charset="0"/>
              </a:rPr>
              <a:t> </a:t>
            </a:r>
            <a:r>
              <a:rPr lang="en-US" sz="7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2,4,3,5,1</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3,2,1,5,4</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1,4,5,2,3</a:t>
            </a:r>
          </a:p>
          <a:p>
            <a:pPr marL="685800" lvl="1" indent="-228600">
              <a:buFont typeface="+mj-lt"/>
              <a:buAutoNum type="alphaUcPeriod"/>
            </a:pPr>
            <a:r>
              <a:rPr lang="en-US" sz="700" dirty="0">
                <a:latin typeface="Cambria" panose="02040503050406030204" pitchFamily="18" charset="0"/>
                <a:ea typeface="Cambria" panose="02040503050406030204" pitchFamily="18" charset="0"/>
              </a:rPr>
              <a:t>3,4,1,5,2</a:t>
            </a:r>
            <a:endParaRPr lang="en-US" sz="7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1,2,3,4,5</a:t>
            </a:r>
          </a:p>
        </p:txBody>
      </p:sp>
      <p:cxnSp>
        <p:nvCxnSpPr>
          <p:cNvPr id="16" name="Straight Arrow Connector 15">
            <a:extLst>
              <a:ext uri="{FF2B5EF4-FFF2-40B4-BE49-F238E27FC236}">
                <a16:creationId xmlns:a16="http://schemas.microsoft.com/office/drawing/2014/main" id="{CB6B02F6-CB25-4D8C-9683-1096AFB4C326}"/>
              </a:ext>
            </a:extLst>
          </p:cNvPr>
          <p:cNvCxnSpPr/>
          <p:nvPr/>
        </p:nvCxnSpPr>
        <p:spPr>
          <a:xfrm>
            <a:off x="560832" y="1895811"/>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91A84AD9-12D8-411C-9D3A-C687967943C1}"/>
              </a:ext>
            </a:extLst>
          </p:cNvPr>
          <p:cNvSpPr txBox="1"/>
          <p:nvPr/>
        </p:nvSpPr>
        <p:spPr>
          <a:xfrm>
            <a:off x="1642896" y="1781356"/>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spTree>
    <p:extLst>
      <p:ext uri="{BB962C8B-B14F-4D97-AF65-F5344CB8AC3E}">
        <p14:creationId xmlns:p14="http://schemas.microsoft.com/office/powerpoint/2010/main" val="1069101419"/>
      </p:ext>
    </p:extLst>
  </p:cSld>
  <p:clrMapOvr>
    <a:masterClrMapping/>
  </p:clrMapOvr>
  <p:transition>
    <p:cut/>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E7E20566-B5CF-4A3C-A573-5CD89C9F490C}"/>
              </a:ext>
            </a:extLst>
          </p:cNvPr>
          <p:cNvPicPr>
            <a:picLocks noChangeAspect="1"/>
          </p:cNvPicPr>
          <p:nvPr/>
        </p:nvPicPr>
        <p:blipFill>
          <a:blip r:embed="rId9"/>
          <a:stretch>
            <a:fillRect/>
          </a:stretch>
        </p:blipFill>
        <p:spPr>
          <a:xfrm>
            <a:off x="537852" y="978010"/>
            <a:ext cx="3517771" cy="958275"/>
          </a:xfrm>
          <a:prstGeom prst="rect">
            <a:avLst/>
          </a:prstGeom>
        </p:spPr>
      </p:pic>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234</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0" cstate="print">
              <a:duotone>
                <a:prstClr val="black"/>
                <a:schemeClr val="accent6">
                  <a:tint val="45000"/>
                  <a:satMod val="400000"/>
                </a:schemeClr>
              </a:duotone>
              <a:extLst>
                <a:ext uri="{BEBA8EAE-BF5A-486C-A8C5-ECC9F3942E4B}">
                  <a14:imgProps xmlns:a14="http://schemas.microsoft.com/office/drawing/2010/main">
                    <a14:imgLayer r:embed="rId11">
                      <a14:imgEffect>
                        <a14:artisticChalkSketch/>
                      </a14:imgEffect>
                    </a14:imgLayer>
                  </a14:imgProps>
                </a:ext>
              </a:extLst>
            </a:blip>
            <a:stretch>
              <a:fillRect/>
            </a:stretch>
          </a:blipFill>
        </p:spPr>
        <p:txBody>
          <a:bodyPr wrap="square" lIns="0" tIns="0" rIns="0" bIns="0" rtlCol="0"/>
          <a:lstStyle/>
          <a:p>
            <a:endParaRPr dirty="0"/>
          </a:p>
        </p:txBody>
      </p:sp>
      <p:pic>
        <p:nvPicPr>
          <p:cNvPr id="21" name="Picture 20">
            <a:extLst>
              <a:ext uri="{FF2B5EF4-FFF2-40B4-BE49-F238E27FC236}">
                <a16:creationId xmlns:a16="http://schemas.microsoft.com/office/drawing/2014/main" id="{DE1D3F8A-96C5-499B-A0EB-80F50FFC1C52}"/>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6424" y="442184"/>
            <a:ext cx="4129524" cy="128000"/>
          </a:xfrm>
          <a:prstGeom prst="rect">
            <a:avLst/>
          </a:prstGeom>
        </p:spPr>
      </p:pic>
      <p:pic>
        <p:nvPicPr>
          <p:cNvPr id="23" name="Picture 22">
            <a:extLst>
              <a:ext uri="{FF2B5EF4-FFF2-40B4-BE49-F238E27FC236}">
                <a16:creationId xmlns:a16="http://schemas.microsoft.com/office/drawing/2014/main" id="{374B87FA-FA3F-49B3-AACE-5D97DDC4AC4D}"/>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424" y="581588"/>
            <a:ext cx="1065905" cy="128000"/>
          </a:xfrm>
          <a:prstGeom prst="rect">
            <a:avLst/>
          </a:prstGeom>
        </p:spPr>
      </p:pic>
      <p:pic>
        <p:nvPicPr>
          <p:cNvPr id="31" name="Picture 30">
            <a:extLst>
              <a:ext uri="{FF2B5EF4-FFF2-40B4-BE49-F238E27FC236}">
                <a16:creationId xmlns:a16="http://schemas.microsoft.com/office/drawing/2014/main" id="{71DEDAC4-D21D-4D0E-9F2C-B3B8F436B3A9}"/>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128483" y="582327"/>
            <a:ext cx="3335619" cy="128000"/>
          </a:xfrm>
          <a:prstGeom prst="rect">
            <a:avLst/>
          </a:prstGeom>
        </p:spPr>
      </p:pic>
      <p:pic>
        <p:nvPicPr>
          <p:cNvPr id="35" name="Picture 34">
            <a:extLst>
              <a:ext uri="{FF2B5EF4-FFF2-40B4-BE49-F238E27FC236}">
                <a16:creationId xmlns:a16="http://schemas.microsoft.com/office/drawing/2014/main" id="{834DFFDD-02FE-4E99-8E7C-CA2B9BDB26AF}"/>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233931" y="738228"/>
            <a:ext cx="3356190" cy="128000"/>
          </a:xfrm>
          <a:prstGeom prst="rect">
            <a:avLst/>
          </a:prstGeom>
        </p:spPr>
      </p:pic>
      <p:pic>
        <p:nvPicPr>
          <p:cNvPr id="33" name="Picture 32">
            <a:extLst>
              <a:ext uri="{FF2B5EF4-FFF2-40B4-BE49-F238E27FC236}">
                <a16:creationId xmlns:a16="http://schemas.microsoft.com/office/drawing/2014/main" id="{1469A906-3223-469F-9FED-A3EEDC5719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6424" y="738228"/>
            <a:ext cx="1185524" cy="94476"/>
          </a:xfrm>
          <a:prstGeom prst="rect">
            <a:avLst/>
          </a:prstGeom>
        </p:spPr>
      </p:pic>
      <p:sp>
        <p:nvSpPr>
          <p:cNvPr id="39" name="Rectangle 38">
            <a:extLst>
              <a:ext uri="{FF2B5EF4-FFF2-40B4-BE49-F238E27FC236}">
                <a16:creationId xmlns:a16="http://schemas.microsoft.com/office/drawing/2014/main" id="{D6D991CF-0681-40D4-9ED4-2C492DF26B81}"/>
              </a:ext>
            </a:extLst>
          </p:cNvPr>
          <p:cNvSpPr/>
          <p:nvPr/>
        </p:nvSpPr>
        <p:spPr>
          <a:xfrm>
            <a:off x="2155960" y="1337105"/>
            <a:ext cx="327334"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1</a:t>
            </a:r>
          </a:p>
        </p:txBody>
      </p:sp>
      <p:sp>
        <p:nvSpPr>
          <p:cNvPr id="57" name="Rectangle 56">
            <a:extLst>
              <a:ext uri="{FF2B5EF4-FFF2-40B4-BE49-F238E27FC236}">
                <a16:creationId xmlns:a16="http://schemas.microsoft.com/office/drawing/2014/main" id="{40C236FB-4411-4417-8BDF-67DE818A88B0}"/>
              </a:ext>
            </a:extLst>
          </p:cNvPr>
          <p:cNvSpPr/>
          <p:nvPr/>
        </p:nvSpPr>
        <p:spPr>
          <a:xfrm>
            <a:off x="3441424" y="1509246"/>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2</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58" name="Rectangle 57">
            <a:extLst>
              <a:ext uri="{FF2B5EF4-FFF2-40B4-BE49-F238E27FC236}">
                <a16:creationId xmlns:a16="http://schemas.microsoft.com/office/drawing/2014/main" id="{936A5AC8-90E5-43A5-8B43-530E11D4C68A}"/>
              </a:ext>
            </a:extLst>
          </p:cNvPr>
          <p:cNvSpPr/>
          <p:nvPr/>
        </p:nvSpPr>
        <p:spPr>
          <a:xfrm>
            <a:off x="2854741" y="1425117"/>
            <a:ext cx="327334"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5</a:t>
            </a:r>
          </a:p>
        </p:txBody>
      </p:sp>
      <p:sp>
        <p:nvSpPr>
          <p:cNvPr id="59" name="object 5">
            <a:extLst>
              <a:ext uri="{FF2B5EF4-FFF2-40B4-BE49-F238E27FC236}">
                <a16:creationId xmlns:a16="http://schemas.microsoft.com/office/drawing/2014/main" id="{7B5CDE18-D5FE-4172-BB28-9A54FDFD8C70}"/>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sp>
        <p:nvSpPr>
          <p:cNvPr id="60" name="Rectangle 59">
            <a:extLst>
              <a:ext uri="{FF2B5EF4-FFF2-40B4-BE49-F238E27FC236}">
                <a16:creationId xmlns:a16="http://schemas.microsoft.com/office/drawing/2014/main" id="{6D0B9574-2B80-4685-AB6E-164D5D328AD2}"/>
              </a:ext>
            </a:extLst>
          </p:cNvPr>
          <p:cNvSpPr/>
          <p:nvPr/>
        </p:nvSpPr>
        <p:spPr>
          <a:xfrm>
            <a:off x="1491825" y="1347040"/>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4</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61" name="Rectangle 60">
            <a:extLst>
              <a:ext uri="{FF2B5EF4-FFF2-40B4-BE49-F238E27FC236}">
                <a16:creationId xmlns:a16="http://schemas.microsoft.com/office/drawing/2014/main" id="{E9E2CC10-B69C-4F6E-8B3F-7B56711D9C52}"/>
              </a:ext>
            </a:extLst>
          </p:cNvPr>
          <p:cNvSpPr/>
          <p:nvPr/>
        </p:nvSpPr>
        <p:spPr>
          <a:xfrm>
            <a:off x="810367" y="1367239"/>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3</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cxnSp>
        <p:nvCxnSpPr>
          <p:cNvPr id="66" name="Straight Arrow Connector 65">
            <a:extLst>
              <a:ext uri="{FF2B5EF4-FFF2-40B4-BE49-F238E27FC236}">
                <a16:creationId xmlns:a16="http://schemas.microsoft.com/office/drawing/2014/main" id="{BF850784-F798-426C-BCA4-D631772CE057}"/>
              </a:ext>
            </a:extLst>
          </p:cNvPr>
          <p:cNvCxnSpPr/>
          <p:nvPr/>
        </p:nvCxnSpPr>
        <p:spPr>
          <a:xfrm>
            <a:off x="560832" y="1895811"/>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7" name="TextBox 66">
            <a:extLst>
              <a:ext uri="{FF2B5EF4-FFF2-40B4-BE49-F238E27FC236}">
                <a16:creationId xmlns:a16="http://schemas.microsoft.com/office/drawing/2014/main" id="{C94A03A0-F8E6-4360-BA5A-2FA0B6397741}"/>
              </a:ext>
            </a:extLst>
          </p:cNvPr>
          <p:cNvSpPr txBox="1"/>
          <p:nvPr/>
        </p:nvSpPr>
        <p:spPr>
          <a:xfrm>
            <a:off x="1642896" y="1781356"/>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sp>
        <p:nvSpPr>
          <p:cNvPr id="72" name="TextBox 71">
            <a:extLst>
              <a:ext uri="{FF2B5EF4-FFF2-40B4-BE49-F238E27FC236}">
                <a16:creationId xmlns:a16="http://schemas.microsoft.com/office/drawing/2014/main" id="{47CA9AB7-0775-4D68-BC28-32B5B49CBAF3}"/>
              </a:ext>
            </a:extLst>
          </p:cNvPr>
          <p:cNvSpPr txBox="1"/>
          <p:nvPr/>
        </p:nvSpPr>
        <p:spPr>
          <a:xfrm>
            <a:off x="-19800" y="1929551"/>
            <a:ext cx="2759441" cy="184666"/>
          </a:xfrm>
          <a:prstGeom prst="rect">
            <a:avLst/>
          </a:prstGeom>
          <a:noFill/>
        </p:spPr>
        <p:txBody>
          <a:bodyPr wrap="square" rtlCol="0">
            <a:spAutoFit/>
          </a:bodyPr>
          <a:lstStyle/>
          <a:p>
            <a:r>
              <a:rPr lang="en-US" sz="600" b="1" i="0" dirty="0">
                <a:effectLst/>
                <a:latin typeface="Cambria" panose="02040503050406030204" pitchFamily="18" charset="0"/>
                <a:ea typeface="Cambria" panose="02040503050406030204" pitchFamily="18" charset="0"/>
              </a:rPr>
              <a:t>~ Parametrization of a sphere →</a:t>
            </a:r>
            <a:endParaRPr lang="en-US" sz="6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D8B50A0-A01F-4B6A-80A5-36E7B347A20E}"/>
                  </a:ext>
                </a:extLst>
              </p:cNvPr>
              <p:cNvSpPr txBox="1"/>
              <p:nvPr/>
            </p:nvSpPr>
            <p:spPr>
              <a:xfrm>
                <a:off x="2547893" y="1936285"/>
                <a:ext cx="2759441" cy="369332"/>
              </a:xfrm>
              <a:prstGeom prst="rect">
                <a:avLst/>
              </a:prstGeom>
              <a:noFill/>
            </p:spPr>
            <p:txBody>
              <a:bodyPr wrap="square" rtlCol="0">
                <a:spAutoFit/>
              </a:bodyPr>
              <a:lstStyle/>
              <a:p>
                <a:r>
                  <a:rPr lang="en-US" dirty="0"/>
                  <a:t> </a:t>
                </a:r>
                <a:r>
                  <a:rPr lang="en-US" sz="600" dirty="0">
                    <a:latin typeface="Cambria" panose="02040503050406030204" pitchFamily="18" charset="0"/>
                    <a:ea typeface="Cambria" panose="02040503050406030204" pitchFamily="18" charset="0"/>
                  </a:rPr>
                  <a:t>← </a:t>
                </a:r>
                <a:r>
                  <a:rPr lang="en-US" sz="600" b="1" i="0" dirty="0">
                    <a:effectLst/>
                    <a:latin typeface="Cambria" panose="02040503050406030204" pitchFamily="18" charset="0"/>
                    <a:ea typeface="Cambria" panose="02040503050406030204" pitchFamily="18" charset="0"/>
                  </a:rPr>
                  <a:t>Polar/cylindrical symmetry , think </a:t>
                </a:r>
                <a14:m>
                  <m:oMath xmlns:m="http://schemas.openxmlformats.org/officeDocument/2006/math">
                    <m:sSup>
                      <m:sSupPr>
                        <m:ctrlPr>
                          <a:rPr lang="en-US" sz="600" b="1" i="1" smtClean="0">
                            <a:effectLst/>
                            <a:latin typeface="Cambria Math" panose="02040503050406030204" pitchFamily="18" charset="0"/>
                            <a:ea typeface="Cambria" panose="02040503050406030204" pitchFamily="18" charset="0"/>
                          </a:rPr>
                        </m:ctrlPr>
                      </m:sSupPr>
                      <m:e>
                        <m:r>
                          <a:rPr lang="en-US" sz="600" b="1" i="1" smtClean="0">
                            <a:effectLst/>
                            <a:latin typeface="Cambria Math" panose="02040503050406030204" pitchFamily="18" charset="0"/>
                            <a:ea typeface="Cambria" panose="02040503050406030204" pitchFamily="18" charset="0"/>
                          </a:rPr>
                          <m:t>𝒓</m:t>
                        </m:r>
                      </m:e>
                      <m:sup>
                        <m:r>
                          <a:rPr lang="en-US" sz="600" b="1" i="1" smtClean="0">
                            <a:effectLst/>
                            <a:latin typeface="Cambria Math" panose="02040503050406030204" pitchFamily="18" charset="0"/>
                            <a:ea typeface="Cambria" panose="02040503050406030204" pitchFamily="18" charset="0"/>
                          </a:rPr>
                          <m:t>𝟐</m:t>
                        </m:r>
                      </m:sup>
                    </m:sSup>
                    <m:r>
                      <a:rPr lang="en-US" sz="600" b="1" i="1" smtClean="0">
                        <a:effectLst/>
                        <a:latin typeface="Cambria Math" panose="02040503050406030204" pitchFamily="18" charset="0"/>
                        <a:ea typeface="Cambria" panose="02040503050406030204" pitchFamily="18" charset="0"/>
                      </a:rPr>
                      <m:t>=</m:t>
                    </m:r>
                    <m:sSup>
                      <m:sSupPr>
                        <m:ctrlPr>
                          <a:rPr lang="en-US" sz="600" b="1" i="1" smtClean="0">
                            <a:effectLst/>
                            <a:latin typeface="Cambria Math" panose="02040503050406030204" pitchFamily="18" charset="0"/>
                            <a:ea typeface="Cambria" panose="02040503050406030204" pitchFamily="18" charset="0"/>
                          </a:rPr>
                        </m:ctrlPr>
                      </m:sSupPr>
                      <m:e>
                        <m:r>
                          <a:rPr lang="en-US" sz="600" b="1" i="1" smtClean="0">
                            <a:effectLst/>
                            <a:latin typeface="Cambria Math" panose="02040503050406030204" pitchFamily="18" charset="0"/>
                            <a:ea typeface="Cambria" panose="02040503050406030204" pitchFamily="18" charset="0"/>
                          </a:rPr>
                          <m:t>𝒙</m:t>
                        </m:r>
                      </m:e>
                      <m:sup>
                        <m:r>
                          <a:rPr lang="en-US" sz="600" b="1" i="1" smtClean="0">
                            <a:effectLst/>
                            <a:latin typeface="Cambria Math" panose="02040503050406030204" pitchFamily="18" charset="0"/>
                            <a:ea typeface="Cambria" panose="02040503050406030204" pitchFamily="18" charset="0"/>
                          </a:rPr>
                          <m:t>𝟐</m:t>
                        </m:r>
                      </m:sup>
                    </m:sSup>
                    <m:r>
                      <a:rPr lang="en-US" sz="600" b="1" i="1" smtClean="0">
                        <a:effectLst/>
                        <a:latin typeface="Cambria Math" panose="02040503050406030204" pitchFamily="18" charset="0"/>
                        <a:ea typeface="Cambria" panose="02040503050406030204" pitchFamily="18" charset="0"/>
                      </a:rPr>
                      <m:t>+</m:t>
                    </m:r>
                    <m:sSup>
                      <m:sSupPr>
                        <m:ctrlPr>
                          <a:rPr lang="en-US" sz="600" b="1" i="1" smtClean="0">
                            <a:effectLst/>
                            <a:latin typeface="Cambria Math" panose="02040503050406030204" pitchFamily="18" charset="0"/>
                            <a:ea typeface="Cambria" panose="02040503050406030204" pitchFamily="18" charset="0"/>
                          </a:rPr>
                        </m:ctrlPr>
                      </m:sSupPr>
                      <m:e>
                        <m:r>
                          <a:rPr lang="en-US" sz="600" b="1" i="1" smtClean="0">
                            <a:effectLst/>
                            <a:latin typeface="Cambria Math" panose="02040503050406030204" pitchFamily="18" charset="0"/>
                            <a:ea typeface="Cambria" panose="02040503050406030204" pitchFamily="18" charset="0"/>
                          </a:rPr>
                          <m:t>𝒚</m:t>
                        </m:r>
                      </m:e>
                      <m:sup>
                        <m:r>
                          <a:rPr lang="en-US" sz="600" b="1" i="1" smtClean="0">
                            <a:effectLst/>
                            <a:latin typeface="Cambria Math" panose="02040503050406030204" pitchFamily="18" charset="0"/>
                            <a:ea typeface="Cambria" panose="02040503050406030204" pitchFamily="18" charset="0"/>
                          </a:rPr>
                          <m:t>𝟐</m:t>
                        </m:r>
                      </m:sup>
                    </m:sSup>
                  </m:oMath>
                </a14:m>
                <a:endParaRPr lang="en-US" sz="600" b="1" dirty="0">
                  <a:latin typeface="Cambria" panose="02040503050406030204" pitchFamily="18" charset="0"/>
                  <a:ea typeface="Cambria" panose="02040503050406030204" pitchFamily="18" charset="0"/>
                </a:endParaRPr>
              </a:p>
            </p:txBody>
          </p:sp>
        </mc:Choice>
        <mc:Fallback xmlns="">
          <p:sp>
            <p:nvSpPr>
              <p:cNvPr id="73" name="TextBox 72">
                <a:extLst>
                  <a:ext uri="{FF2B5EF4-FFF2-40B4-BE49-F238E27FC236}">
                    <a16:creationId xmlns:a16="http://schemas.microsoft.com/office/drawing/2014/main" id="{BD8B50A0-A01F-4B6A-80A5-36E7B347A20E}"/>
                  </a:ext>
                </a:extLst>
              </p:cNvPr>
              <p:cNvSpPr txBox="1">
                <a:spLocks noRot="1" noChangeAspect="1" noMove="1" noResize="1" noEditPoints="1" noAdjustHandles="1" noChangeArrowheads="1" noChangeShapeType="1" noTextEdit="1"/>
              </p:cNvSpPr>
              <p:nvPr/>
            </p:nvSpPr>
            <p:spPr>
              <a:xfrm>
                <a:off x="2547893" y="1936285"/>
                <a:ext cx="2759441" cy="369332"/>
              </a:xfrm>
              <a:prstGeom prst="rect">
                <a:avLst/>
              </a:prstGeom>
              <a:blipFill>
                <a:blip r:embed="rId18"/>
                <a:stretch>
                  <a:fillRect/>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9E539FA1-A487-4FC3-9374-88FF68C6DCA3}"/>
              </a:ext>
            </a:extLst>
          </p:cNvPr>
          <p:cNvSpPr txBox="1"/>
          <p:nvPr/>
        </p:nvSpPr>
        <p:spPr>
          <a:xfrm>
            <a:off x="2304008" y="2472602"/>
            <a:ext cx="2759441" cy="184666"/>
          </a:xfrm>
          <a:prstGeom prst="rect">
            <a:avLst/>
          </a:prstGeom>
          <a:noFill/>
        </p:spPr>
        <p:txBody>
          <a:bodyPr wrap="square" rtlCol="0">
            <a:spAutoFit/>
          </a:bodyPr>
          <a:lstStyle/>
          <a:p>
            <a:r>
              <a:rPr lang="en-US" sz="600" dirty="0">
                <a:latin typeface="Cambria" panose="02040503050406030204" pitchFamily="18" charset="0"/>
                <a:ea typeface="Cambria" panose="02040503050406030204" pitchFamily="18" charset="0"/>
              </a:rPr>
              <a:t>←  </a:t>
            </a:r>
            <a:r>
              <a:rPr lang="en-US" sz="600" b="1" i="0" dirty="0">
                <a:effectLst/>
                <a:latin typeface="Cambria" panose="02040503050406030204" pitchFamily="18" charset="0"/>
                <a:ea typeface="Cambria" panose="02040503050406030204" pitchFamily="18" charset="0"/>
              </a:rPr>
              <a:t>Constant function in the 3</a:t>
            </a:r>
            <a:r>
              <a:rPr lang="en-US" sz="600" b="1" i="0" baseline="30000" dirty="0">
                <a:effectLst/>
                <a:latin typeface="Cambria" panose="02040503050406030204" pitchFamily="18" charset="0"/>
                <a:ea typeface="Cambria" panose="02040503050406030204" pitchFamily="18" charset="0"/>
              </a:rPr>
              <a:t>rd</a:t>
            </a:r>
            <a:r>
              <a:rPr lang="en-US" sz="600" b="1" i="0" dirty="0">
                <a:effectLst/>
                <a:latin typeface="Cambria" panose="02040503050406030204" pitchFamily="18" charset="0"/>
                <a:ea typeface="Cambria" panose="02040503050406030204" pitchFamily="18" charset="0"/>
              </a:rPr>
              <a:t> comp. , think z = 1 </a:t>
            </a:r>
            <a:endParaRPr lang="en-US" sz="600" b="1" dirty="0">
              <a:latin typeface="Cambria" panose="02040503050406030204" pitchFamily="18" charset="0"/>
              <a:ea typeface="Cambria" panose="02040503050406030204" pitchFamily="18" charset="0"/>
            </a:endParaRPr>
          </a:p>
        </p:txBody>
      </p:sp>
      <p:sp>
        <p:nvSpPr>
          <p:cNvPr id="75" name="TextBox 74">
            <a:extLst>
              <a:ext uri="{FF2B5EF4-FFF2-40B4-BE49-F238E27FC236}">
                <a16:creationId xmlns:a16="http://schemas.microsoft.com/office/drawing/2014/main" id="{2C7AFC53-6FB3-4F75-845D-EF908B27FDE8}"/>
              </a:ext>
            </a:extLst>
          </p:cNvPr>
          <p:cNvSpPr txBox="1"/>
          <p:nvPr/>
        </p:nvSpPr>
        <p:spPr>
          <a:xfrm>
            <a:off x="-49543" y="2343322"/>
            <a:ext cx="2759441" cy="184666"/>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 P</a:t>
            </a:r>
            <a:r>
              <a:rPr lang="en-US" sz="600" b="1" i="0" dirty="0">
                <a:effectLst/>
                <a:latin typeface="Cambria" panose="02040503050406030204" pitchFamily="18" charset="0"/>
                <a:ea typeface="Cambria" panose="02040503050406030204" pitchFamily="18" charset="0"/>
              </a:rPr>
              <a:t>arametrization of a cylinder  →</a:t>
            </a:r>
            <a:endParaRPr lang="en-US" sz="600" b="1" dirty="0">
              <a:latin typeface="Cambria" panose="02040503050406030204" pitchFamily="18" charset="0"/>
              <a:ea typeface="Cambria" panose="02040503050406030204" pitchFamily="18" charset="0"/>
            </a:endParaRPr>
          </a:p>
        </p:txBody>
      </p:sp>
      <p:sp>
        <p:nvSpPr>
          <p:cNvPr id="76" name="TextBox 75">
            <a:extLst>
              <a:ext uri="{FF2B5EF4-FFF2-40B4-BE49-F238E27FC236}">
                <a16:creationId xmlns:a16="http://schemas.microsoft.com/office/drawing/2014/main" id="{E280F31B-B942-4322-AB66-2C1DCA3915A9}"/>
              </a:ext>
            </a:extLst>
          </p:cNvPr>
          <p:cNvSpPr txBox="1"/>
          <p:nvPr/>
        </p:nvSpPr>
        <p:spPr>
          <a:xfrm>
            <a:off x="3185121" y="2229157"/>
            <a:ext cx="2759441" cy="169277"/>
          </a:xfrm>
          <a:prstGeom prst="rect">
            <a:avLst/>
          </a:prstGeom>
          <a:noFill/>
        </p:spPr>
        <p:txBody>
          <a:bodyPr wrap="square" rtlCol="0">
            <a:spAutoFit/>
          </a:bodyPr>
          <a:lstStyle/>
          <a:p>
            <a:r>
              <a:rPr lang="en-US" sz="500" b="1" dirty="0">
                <a:latin typeface="Cambria" panose="02040503050406030204" pitchFamily="18" charset="0"/>
                <a:ea typeface="Cambria" panose="02040503050406030204" pitchFamily="18" charset="0"/>
              </a:rPr>
              <a:t>←  </a:t>
            </a:r>
            <a:r>
              <a:rPr lang="en-US" sz="500" b="1" i="0" dirty="0">
                <a:effectLst/>
                <a:latin typeface="Cambria" panose="02040503050406030204" pitchFamily="18" charset="0"/>
                <a:ea typeface="Cambria" panose="02040503050406030204" pitchFamily="18" charset="0"/>
              </a:rPr>
              <a:t>Process of Elimination or plug (</a:t>
            </a:r>
            <a:r>
              <a:rPr lang="en-US" sz="500" b="1" i="0" dirty="0" err="1">
                <a:effectLst/>
                <a:latin typeface="Cambria" panose="02040503050406030204" pitchFamily="18" charset="0"/>
                <a:ea typeface="Cambria" panose="02040503050406030204" pitchFamily="18" charset="0"/>
              </a:rPr>
              <a:t>u,v</a:t>
            </a:r>
            <a:r>
              <a:rPr lang="en-US" sz="500" b="1" i="0" dirty="0">
                <a:effectLst/>
                <a:latin typeface="Cambria" panose="02040503050406030204" pitchFamily="18" charset="0"/>
                <a:ea typeface="Cambria" panose="02040503050406030204" pitchFamily="18" charset="0"/>
              </a:rPr>
              <a:t>)=(0,0)</a:t>
            </a:r>
            <a:endParaRPr lang="en-US" sz="500" b="1" dirty="0">
              <a:latin typeface="Cambria" panose="02040503050406030204" pitchFamily="18" charset="0"/>
              <a:ea typeface="Cambria" panose="02040503050406030204" pitchFamily="18" charset="0"/>
            </a:endParaRPr>
          </a:p>
        </p:txBody>
      </p:sp>
      <p:pic>
        <p:nvPicPr>
          <p:cNvPr id="78" name="Picture 77">
            <a:extLst>
              <a:ext uri="{FF2B5EF4-FFF2-40B4-BE49-F238E27FC236}">
                <a16:creationId xmlns:a16="http://schemas.microsoft.com/office/drawing/2014/main" id="{7DB8641C-88FE-4270-9119-3C3061034122}"/>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6424" y="848094"/>
            <a:ext cx="3578667" cy="128000"/>
          </a:xfrm>
          <a:prstGeom prst="rect">
            <a:avLst/>
          </a:prstGeom>
        </p:spPr>
      </p:pic>
      <p:sp>
        <p:nvSpPr>
          <p:cNvPr id="79" name="TextBox 78">
            <a:extLst>
              <a:ext uri="{FF2B5EF4-FFF2-40B4-BE49-F238E27FC236}">
                <a16:creationId xmlns:a16="http://schemas.microsoft.com/office/drawing/2014/main" id="{C31DB706-8617-49A2-9F27-AFDB65A5A412}"/>
              </a:ext>
            </a:extLst>
          </p:cNvPr>
          <p:cNvSpPr txBox="1"/>
          <p:nvPr/>
        </p:nvSpPr>
        <p:spPr>
          <a:xfrm>
            <a:off x="1443798" y="2583374"/>
            <a:ext cx="2045512" cy="738664"/>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Answer Choices: (L </a:t>
            </a:r>
            <a:r>
              <a:rPr lang="en-US" sz="700" i="0" dirty="0">
                <a:effectLst/>
                <a:latin typeface="Cambria" panose="02040503050406030204" pitchFamily="18" charset="0"/>
                <a:ea typeface="Cambria" panose="02040503050406030204" pitchFamily="18" charset="0"/>
              </a:rPr>
              <a:t>→</a:t>
            </a:r>
            <a:r>
              <a:rPr lang="en-US" sz="700" dirty="0">
                <a:latin typeface="Cambria" panose="02040503050406030204" pitchFamily="18" charset="0"/>
                <a:ea typeface="Cambria" panose="02040503050406030204" pitchFamily="18" charset="0"/>
                <a:cs typeface="Tahoma" panose="020B0604030504040204" pitchFamily="34" charset="0"/>
              </a:rPr>
              <a:t> </a:t>
            </a:r>
            <a:r>
              <a:rPr lang="en-US" sz="7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2,4,3,5,1</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3,2,1,5,4</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1,4,5,2,3</a:t>
            </a:r>
          </a:p>
          <a:p>
            <a:pPr marL="685800" lvl="1" indent="-228600">
              <a:buFont typeface="+mj-lt"/>
              <a:buAutoNum type="alphaUcPeriod"/>
            </a:pPr>
            <a:r>
              <a:rPr lang="en-US" sz="700" b="1" dirty="0">
                <a:solidFill>
                  <a:srgbClr val="FF0000"/>
                </a:solidFill>
                <a:latin typeface="Cambria" panose="02040503050406030204" pitchFamily="18" charset="0"/>
                <a:ea typeface="Cambria" panose="02040503050406030204" pitchFamily="18" charset="0"/>
              </a:rPr>
              <a:t>3,4,1,5,2 (correct answer)</a:t>
            </a:r>
            <a:endParaRPr lang="en-US" sz="700" b="1" dirty="0">
              <a:solidFill>
                <a:srgbClr val="FF0000"/>
              </a:solidFill>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1,2,3,4,5</a:t>
            </a:r>
          </a:p>
        </p:txBody>
      </p:sp>
      <p:pic>
        <p:nvPicPr>
          <p:cNvPr id="34" name="Picture 33">
            <a:extLst>
              <a:ext uri="{FF2B5EF4-FFF2-40B4-BE49-F238E27FC236}">
                <a16:creationId xmlns:a16="http://schemas.microsoft.com/office/drawing/2014/main" id="{A55539A5-4671-4A69-AFDA-183C4A506B3E}"/>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243299" y="1968227"/>
            <a:ext cx="2152838" cy="670476"/>
          </a:xfrm>
          <a:prstGeom prst="rect">
            <a:avLst/>
          </a:prstGeom>
        </p:spPr>
      </p:pic>
    </p:spTree>
    <p:extLst>
      <p:ext uri="{BB962C8B-B14F-4D97-AF65-F5344CB8AC3E}">
        <p14:creationId xmlns:p14="http://schemas.microsoft.com/office/powerpoint/2010/main" val="758717308"/>
      </p:ext>
    </p:extLst>
  </p:cSld>
  <p:clrMapOvr>
    <a:masterClrMapping/>
  </p:clrMapOvr>
  <p:transition>
    <p:cut/>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235</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pic>
        <p:nvPicPr>
          <p:cNvPr id="68" name="Picture 67">
            <a:extLst>
              <a:ext uri="{FF2B5EF4-FFF2-40B4-BE49-F238E27FC236}">
                <a16:creationId xmlns:a16="http://schemas.microsoft.com/office/drawing/2014/main" id="{8D2B93EC-CD10-4B8E-ADBB-F6DD4B021922}"/>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82047" y="1879299"/>
            <a:ext cx="2439924" cy="798477"/>
          </a:xfrm>
          <a:prstGeom prst="rect">
            <a:avLst/>
          </a:prstGeom>
        </p:spPr>
      </p:pic>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cxnSp>
        <p:nvCxnSpPr>
          <p:cNvPr id="16" name="Straight Arrow Connector 15">
            <a:extLst>
              <a:ext uri="{FF2B5EF4-FFF2-40B4-BE49-F238E27FC236}">
                <a16:creationId xmlns:a16="http://schemas.microsoft.com/office/drawing/2014/main" id="{CB6B02F6-CB25-4D8C-9683-1096AFB4C326}"/>
              </a:ext>
            </a:extLst>
          </p:cNvPr>
          <p:cNvCxnSpPr/>
          <p:nvPr/>
        </p:nvCxnSpPr>
        <p:spPr>
          <a:xfrm>
            <a:off x="554313" y="1823360"/>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91A84AD9-12D8-411C-9D3A-C687967943C1}"/>
              </a:ext>
            </a:extLst>
          </p:cNvPr>
          <p:cNvSpPr txBox="1"/>
          <p:nvPr/>
        </p:nvSpPr>
        <p:spPr>
          <a:xfrm>
            <a:off x="1642896" y="1713440"/>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pic>
        <p:nvPicPr>
          <p:cNvPr id="2" name="Picture 1">
            <a:extLst>
              <a:ext uri="{FF2B5EF4-FFF2-40B4-BE49-F238E27FC236}">
                <a16:creationId xmlns:a16="http://schemas.microsoft.com/office/drawing/2014/main" id="{E977DA3F-2BCD-40B2-B010-318BD8648518}"/>
              </a:ext>
            </a:extLst>
          </p:cNvPr>
          <p:cNvPicPr>
            <a:picLocks noChangeAspect="1"/>
          </p:cNvPicPr>
          <p:nvPr/>
        </p:nvPicPr>
        <p:blipFill>
          <a:blip r:embed="rId12"/>
          <a:stretch>
            <a:fillRect/>
          </a:stretch>
        </p:blipFill>
        <p:spPr>
          <a:xfrm>
            <a:off x="36091" y="1097040"/>
            <a:ext cx="486970" cy="593935"/>
          </a:xfrm>
          <a:prstGeom prst="rect">
            <a:avLst/>
          </a:prstGeom>
        </p:spPr>
      </p:pic>
      <p:pic>
        <p:nvPicPr>
          <p:cNvPr id="5" name="Picture 4">
            <a:extLst>
              <a:ext uri="{FF2B5EF4-FFF2-40B4-BE49-F238E27FC236}">
                <a16:creationId xmlns:a16="http://schemas.microsoft.com/office/drawing/2014/main" id="{AB201FF4-BA34-4B45-BE05-7BE93CFD816F}"/>
              </a:ext>
            </a:extLst>
          </p:cNvPr>
          <p:cNvPicPr>
            <a:picLocks noChangeAspect="1"/>
          </p:cNvPicPr>
          <p:nvPr/>
        </p:nvPicPr>
        <p:blipFill>
          <a:blip r:embed="rId13"/>
          <a:stretch>
            <a:fillRect/>
          </a:stretch>
        </p:blipFill>
        <p:spPr>
          <a:xfrm>
            <a:off x="554313" y="1146954"/>
            <a:ext cx="747696" cy="586799"/>
          </a:xfrm>
          <a:prstGeom prst="rect">
            <a:avLst/>
          </a:prstGeom>
        </p:spPr>
      </p:pic>
      <p:pic>
        <p:nvPicPr>
          <p:cNvPr id="15" name="Picture 14">
            <a:extLst>
              <a:ext uri="{FF2B5EF4-FFF2-40B4-BE49-F238E27FC236}">
                <a16:creationId xmlns:a16="http://schemas.microsoft.com/office/drawing/2014/main" id="{23A5987C-272B-4701-AA20-B674C0553F83}"/>
              </a:ext>
            </a:extLst>
          </p:cNvPr>
          <p:cNvPicPr>
            <a:picLocks noChangeAspect="1"/>
          </p:cNvPicPr>
          <p:nvPr/>
        </p:nvPicPr>
        <p:blipFill rotWithShape="1">
          <a:blip r:embed="rId14"/>
          <a:srcRect t="4033" b="1"/>
          <a:stretch/>
        </p:blipFill>
        <p:spPr>
          <a:xfrm>
            <a:off x="1313338" y="1088802"/>
            <a:ext cx="751823" cy="633283"/>
          </a:xfrm>
          <a:prstGeom prst="rect">
            <a:avLst/>
          </a:prstGeom>
        </p:spPr>
      </p:pic>
      <p:pic>
        <p:nvPicPr>
          <p:cNvPr id="18" name="Picture 17">
            <a:extLst>
              <a:ext uri="{FF2B5EF4-FFF2-40B4-BE49-F238E27FC236}">
                <a16:creationId xmlns:a16="http://schemas.microsoft.com/office/drawing/2014/main" id="{393442BB-CDAF-470F-AEF3-51F1E39C6E68}"/>
              </a:ext>
            </a:extLst>
          </p:cNvPr>
          <p:cNvPicPr>
            <a:picLocks noChangeAspect="1"/>
          </p:cNvPicPr>
          <p:nvPr/>
        </p:nvPicPr>
        <p:blipFill>
          <a:blip r:embed="rId15"/>
          <a:stretch>
            <a:fillRect/>
          </a:stretch>
        </p:blipFill>
        <p:spPr>
          <a:xfrm>
            <a:off x="2038375" y="1078091"/>
            <a:ext cx="829535" cy="691934"/>
          </a:xfrm>
          <a:prstGeom prst="rect">
            <a:avLst/>
          </a:prstGeom>
        </p:spPr>
      </p:pic>
      <p:pic>
        <p:nvPicPr>
          <p:cNvPr id="19" name="Picture 18">
            <a:extLst>
              <a:ext uri="{FF2B5EF4-FFF2-40B4-BE49-F238E27FC236}">
                <a16:creationId xmlns:a16="http://schemas.microsoft.com/office/drawing/2014/main" id="{18BF0958-8430-4CE1-940C-E0D147296D10}"/>
              </a:ext>
            </a:extLst>
          </p:cNvPr>
          <p:cNvPicPr>
            <a:picLocks noChangeAspect="1"/>
          </p:cNvPicPr>
          <p:nvPr/>
        </p:nvPicPr>
        <p:blipFill>
          <a:blip r:embed="rId16"/>
          <a:stretch>
            <a:fillRect/>
          </a:stretch>
        </p:blipFill>
        <p:spPr>
          <a:xfrm>
            <a:off x="2921166" y="1088802"/>
            <a:ext cx="1012434" cy="692043"/>
          </a:xfrm>
          <a:prstGeom prst="rect">
            <a:avLst/>
          </a:prstGeom>
        </p:spPr>
      </p:pic>
      <p:pic>
        <p:nvPicPr>
          <p:cNvPr id="20" name="Picture 19">
            <a:extLst>
              <a:ext uri="{FF2B5EF4-FFF2-40B4-BE49-F238E27FC236}">
                <a16:creationId xmlns:a16="http://schemas.microsoft.com/office/drawing/2014/main" id="{40E21FF6-0CE9-47B6-B7BA-7B12895488FB}"/>
              </a:ext>
            </a:extLst>
          </p:cNvPr>
          <p:cNvPicPr>
            <a:picLocks noChangeAspect="1"/>
          </p:cNvPicPr>
          <p:nvPr/>
        </p:nvPicPr>
        <p:blipFill>
          <a:blip r:embed="rId17"/>
          <a:stretch>
            <a:fillRect/>
          </a:stretch>
        </p:blipFill>
        <p:spPr>
          <a:xfrm>
            <a:off x="3933600" y="1077233"/>
            <a:ext cx="600628" cy="684298"/>
          </a:xfrm>
          <a:prstGeom prst="rect">
            <a:avLst/>
          </a:prstGeom>
        </p:spPr>
      </p:pic>
      <p:sp>
        <p:nvSpPr>
          <p:cNvPr id="36" name="Rectangle 35">
            <a:extLst>
              <a:ext uri="{FF2B5EF4-FFF2-40B4-BE49-F238E27FC236}">
                <a16:creationId xmlns:a16="http://schemas.microsoft.com/office/drawing/2014/main" id="{16CC76A4-49C7-4AF6-9F80-41ADFCA74EF7}"/>
              </a:ext>
            </a:extLst>
          </p:cNvPr>
          <p:cNvSpPr/>
          <p:nvPr/>
        </p:nvSpPr>
        <p:spPr>
          <a:xfrm>
            <a:off x="113987" y="1321975"/>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39" name="Rectangle 38">
            <a:extLst>
              <a:ext uri="{FF2B5EF4-FFF2-40B4-BE49-F238E27FC236}">
                <a16:creationId xmlns:a16="http://schemas.microsoft.com/office/drawing/2014/main" id="{80C723F1-A119-4771-875F-51D5E7EF279D}"/>
              </a:ext>
            </a:extLst>
          </p:cNvPr>
          <p:cNvSpPr/>
          <p:nvPr/>
        </p:nvSpPr>
        <p:spPr>
          <a:xfrm>
            <a:off x="646831" y="1287208"/>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40" name="Rectangle 39">
            <a:extLst>
              <a:ext uri="{FF2B5EF4-FFF2-40B4-BE49-F238E27FC236}">
                <a16:creationId xmlns:a16="http://schemas.microsoft.com/office/drawing/2014/main" id="{A1A02D6A-0547-4892-8CF8-6BDA73BB2207}"/>
              </a:ext>
            </a:extLst>
          </p:cNvPr>
          <p:cNvSpPr/>
          <p:nvPr/>
        </p:nvSpPr>
        <p:spPr>
          <a:xfrm>
            <a:off x="1540081" y="1211124"/>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41" name="Rectangle 40">
            <a:extLst>
              <a:ext uri="{FF2B5EF4-FFF2-40B4-BE49-F238E27FC236}">
                <a16:creationId xmlns:a16="http://schemas.microsoft.com/office/drawing/2014/main" id="{C190B393-2AA8-47D1-81C9-35FFA87BB1DB}"/>
              </a:ext>
            </a:extLst>
          </p:cNvPr>
          <p:cNvSpPr/>
          <p:nvPr/>
        </p:nvSpPr>
        <p:spPr>
          <a:xfrm>
            <a:off x="2469009" y="1210741"/>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42" name="Rectangle 41">
            <a:extLst>
              <a:ext uri="{FF2B5EF4-FFF2-40B4-BE49-F238E27FC236}">
                <a16:creationId xmlns:a16="http://schemas.microsoft.com/office/drawing/2014/main" id="{6E7DEBAD-E6B4-49F1-A37C-1B1BDFA85195}"/>
              </a:ext>
            </a:extLst>
          </p:cNvPr>
          <p:cNvSpPr/>
          <p:nvPr/>
        </p:nvSpPr>
        <p:spPr>
          <a:xfrm>
            <a:off x="3215072" y="1368844"/>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43" name="Rectangle 42">
            <a:extLst>
              <a:ext uri="{FF2B5EF4-FFF2-40B4-BE49-F238E27FC236}">
                <a16:creationId xmlns:a16="http://schemas.microsoft.com/office/drawing/2014/main" id="{9D1A9083-5F55-4469-AAC5-4C589168764A}"/>
              </a:ext>
            </a:extLst>
          </p:cNvPr>
          <p:cNvSpPr/>
          <p:nvPr/>
        </p:nvSpPr>
        <p:spPr>
          <a:xfrm>
            <a:off x="4102094" y="1404006"/>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pic>
        <p:nvPicPr>
          <p:cNvPr id="96" name="Picture 95">
            <a:extLst>
              <a:ext uri="{FF2B5EF4-FFF2-40B4-BE49-F238E27FC236}">
                <a16:creationId xmlns:a16="http://schemas.microsoft.com/office/drawing/2014/main" id="{199C8AE5-5512-4C49-B68F-CFCD1185078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36091" y="415623"/>
            <a:ext cx="3759238" cy="128000"/>
          </a:xfrm>
          <a:prstGeom prst="rect">
            <a:avLst/>
          </a:prstGeom>
        </p:spPr>
      </p:pic>
      <p:pic>
        <p:nvPicPr>
          <p:cNvPr id="82" name="Picture 81">
            <a:extLst>
              <a:ext uri="{FF2B5EF4-FFF2-40B4-BE49-F238E27FC236}">
                <a16:creationId xmlns:a16="http://schemas.microsoft.com/office/drawing/2014/main" id="{AD3E549D-C8A1-45B6-9548-004CF7190F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091" y="573786"/>
            <a:ext cx="3353143" cy="128000"/>
          </a:xfrm>
          <a:prstGeom prst="rect">
            <a:avLst/>
          </a:prstGeom>
        </p:spPr>
      </p:pic>
      <p:pic>
        <p:nvPicPr>
          <p:cNvPr id="80" name="Picture 79">
            <a:extLst>
              <a:ext uri="{FF2B5EF4-FFF2-40B4-BE49-F238E27FC236}">
                <a16:creationId xmlns:a16="http://schemas.microsoft.com/office/drawing/2014/main" id="{2BFBE81F-D493-4394-8BCA-8280DC9FB6BC}"/>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825657" y="415623"/>
            <a:ext cx="708571" cy="128000"/>
          </a:xfrm>
          <a:prstGeom prst="rect">
            <a:avLst/>
          </a:prstGeom>
        </p:spPr>
      </p:pic>
      <p:pic>
        <p:nvPicPr>
          <p:cNvPr id="92" name="Picture 91">
            <a:extLst>
              <a:ext uri="{FF2B5EF4-FFF2-40B4-BE49-F238E27FC236}">
                <a16:creationId xmlns:a16="http://schemas.microsoft.com/office/drawing/2014/main" id="{02AC6E42-8611-4A8B-A50E-F3C6C756AE97}"/>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37929" y="750529"/>
            <a:ext cx="2377905" cy="128000"/>
          </a:xfrm>
          <a:prstGeom prst="rect">
            <a:avLst/>
          </a:prstGeom>
        </p:spPr>
      </p:pic>
      <p:pic>
        <p:nvPicPr>
          <p:cNvPr id="88" name="Picture 87">
            <a:extLst>
              <a:ext uri="{FF2B5EF4-FFF2-40B4-BE49-F238E27FC236}">
                <a16:creationId xmlns:a16="http://schemas.microsoft.com/office/drawing/2014/main" id="{82EB4B89-00E9-4C0A-9058-8A11FEA76416}"/>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27383" y="573786"/>
            <a:ext cx="953143" cy="128000"/>
          </a:xfrm>
          <a:prstGeom prst="rect">
            <a:avLst/>
          </a:prstGeom>
        </p:spPr>
      </p:pic>
      <p:sp>
        <p:nvSpPr>
          <p:cNvPr id="89" name="TextBox 88">
            <a:extLst>
              <a:ext uri="{FF2B5EF4-FFF2-40B4-BE49-F238E27FC236}">
                <a16:creationId xmlns:a16="http://schemas.microsoft.com/office/drawing/2014/main" id="{31730BF4-AB26-43DC-BFD5-F70115D20605}"/>
              </a:ext>
            </a:extLst>
          </p:cNvPr>
          <p:cNvSpPr txBox="1"/>
          <p:nvPr/>
        </p:nvSpPr>
        <p:spPr>
          <a:xfrm>
            <a:off x="1200250" y="2645204"/>
            <a:ext cx="2045512" cy="738664"/>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(L </a:t>
            </a:r>
            <a:r>
              <a:rPr lang="en-US" sz="600" i="0" dirty="0">
                <a:effectLst/>
                <a:latin typeface="Cambria" panose="02040503050406030204" pitchFamily="18" charset="0"/>
                <a:ea typeface="Cambria" panose="02040503050406030204" pitchFamily="18" charset="0"/>
              </a:rPr>
              <a:t>→</a:t>
            </a:r>
            <a:r>
              <a:rPr lang="en-US" sz="600" dirty="0">
                <a:latin typeface="Cambria" panose="02040503050406030204" pitchFamily="18" charset="0"/>
                <a:ea typeface="Cambria" panose="02040503050406030204" pitchFamily="18" charset="0"/>
                <a:cs typeface="Tahoma" panose="020B0604030504040204" pitchFamily="34" charset="0"/>
              </a:rPr>
              <a:t> </a:t>
            </a:r>
            <a:r>
              <a:rPr lang="en-US" sz="6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1,2,3,4,5,6</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2,5,4,3,6,1</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3,1,4,6,5,2</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1,5,3,2,6,4</a:t>
            </a:r>
          </a:p>
          <a:p>
            <a:pPr marL="685800" lvl="1" indent="-228600">
              <a:buFont typeface="+mj-lt"/>
              <a:buAutoNum type="alphaUcPeriod"/>
            </a:pPr>
            <a:r>
              <a:rPr lang="en-US" sz="600" dirty="0">
                <a:latin typeface="Cambria" panose="02040503050406030204" pitchFamily="18" charset="0"/>
                <a:ea typeface="Cambria" panose="02040503050406030204" pitchFamily="18" charset="0"/>
              </a:rPr>
              <a:t>6,2,1,3,5,4</a:t>
            </a:r>
            <a:endParaRPr lang="en-US" sz="6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2,3,5,1,4,6</a:t>
            </a:r>
          </a:p>
        </p:txBody>
      </p:sp>
      <p:pic>
        <p:nvPicPr>
          <p:cNvPr id="90" name="Picture 89">
            <a:extLst>
              <a:ext uri="{FF2B5EF4-FFF2-40B4-BE49-F238E27FC236}">
                <a16:creationId xmlns:a16="http://schemas.microsoft.com/office/drawing/2014/main" id="{0DC6E9BC-28A4-4BE8-9889-3A90E8BEE1CB}"/>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46831" y="2291811"/>
            <a:ext cx="3435276" cy="106057"/>
          </a:xfrm>
          <a:prstGeom prst="rect">
            <a:avLst/>
          </a:prstGeom>
        </p:spPr>
      </p:pic>
    </p:spTree>
    <p:extLst>
      <p:ext uri="{BB962C8B-B14F-4D97-AF65-F5344CB8AC3E}">
        <p14:creationId xmlns:p14="http://schemas.microsoft.com/office/powerpoint/2010/main" val="638355687"/>
      </p:ext>
    </p:extLst>
  </p:cSld>
  <p:clrMapOvr>
    <a:masterClrMapping/>
  </p:clrMapOvr>
  <p:transition>
    <p:cut/>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236</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pic>
        <p:nvPicPr>
          <p:cNvPr id="2" name="Picture 1">
            <a:extLst>
              <a:ext uri="{FF2B5EF4-FFF2-40B4-BE49-F238E27FC236}">
                <a16:creationId xmlns:a16="http://schemas.microsoft.com/office/drawing/2014/main" id="{E977DA3F-2BCD-40B2-B010-318BD8648518}"/>
              </a:ext>
            </a:extLst>
          </p:cNvPr>
          <p:cNvPicPr>
            <a:picLocks noChangeAspect="1"/>
          </p:cNvPicPr>
          <p:nvPr/>
        </p:nvPicPr>
        <p:blipFill>
          <a:blip r:embed="rId11"/>
          <a:stretch>
            <a:fillRect/>
          </a:stretch>
        </p:blipFill>
        <p:spPr>
          <a:xfrm>
            <a:off x="36091" y="1097040"/>
            <a:ext cx="486970" cy="593935"/>
          </a:xfrm>
          <a:prstGeom prst="rect">
            <a:avLst/>
          </a:prstGeom>
        </p:spPr>
      </p:pic>
      <p:pic>
        <p:nvPicPr>
          <p:cNvPr id="5" name="Picture 4">
            <a:extLst>
              <a:ext uri="{FF2B5EF4-FFF2-40B4-BE49-F238E27FC236}">
                <a16:creationId xmlns:a16="http://schemas.microsoft.com/office/drawing/2014/main" id="{AB201FF4-BA34-4B45-BE05-7BE93CFD816F}"/>
              </a:ext>
            </a:extLst>
          </p:cNvPr>
          <p:cNvPicPr>
            <a:picLocks noChangeAspect="1"/>
          </p:cNvPicPr>
          <p:nvPr/>
        </p:nvPicPr>
        <p:blipFill>
          <a:blip r:embed="rId12"/>
          <a:stretch>
            <a:fillRect/>
          </a:stretch>
        </p:blipFill>
        <p:spPr>
          <a:xfrm>
            <a:off x="554313" y="1146954"/>
            <a:ext cx="747696" cy="586799"/>
          </a:xfrm>
          <a:prstGeom prst="rect">
            <a:avLst/>
          </a:prstGeom>
        </p:spPr>
      </p:pic>
      <p:pic>
        <p:nvPicPr>
          <p:cNvPr id="18" name="Picture 17">
            <a:extLst>
              <a:ext uri="{FF2B5EF4-FFF2-40B4-BE49-F238E27FC236}">
                <a16:creationId xmlns:a16="http://schemas.microsoft.com/office/drawing/2014/main" id="{393442BB-CDAF-470F-AEF3-51F1E39C6E68}"/>
              </a:ext>
            </a:extLst>
          </p:cNvPr>
          <p:cNvPicPr>
            <a:picLocks noChangeAspect="1"/>
          </p:cNvPicPr>
          <p:nvPr/>
        </p:nvPicPr>
        <p:blipFill>
          <a:blip r:embed="rId13"/>
          <a:stretch>
            <a:fillRect/>
          </a:stretch>
        </p:blipFill>
        <p:spPr>
          <a:xfrm>
            <a:off x="2038375" y="1078091"/>
            <a:ext cx="829535" cy="691934"/>
          </a:xfrm>
          <a:prstGeom prst="rect">
            <a:avLst/>
          </a:prstGeom>
        </p:spPr>
      </p:pic>
      <p:pic>
        <p:nvPicPr>
          <p:cNvPr id="19" name="Picture 18">
            <a:extLst>
              <a:ext uri="{FF2B5EF4-FFF2-40B4-BE49-F238E27FC236}">
                <a16:creationId xmlns:a16="http://schemas.microsoft.com/office/drawing/2014/main" id="{18BF0958-8430-4CE1-940C-E0D147296D10}"/>
              </a:ext>
            </a:extLst>
          </p:cNvPr>
          <p:cNvPicPr>
            <a:picLocks noChangeAspect="1"/>
          </p:cNvPicPr>
          <p:nvPr/>
        </p:nvPicPr>
        <p:blipFill>
          <a:blip r:embed="rId14"/>
          <a:stretch>
            <a:fillRect/>
          </a:stretch>
        </p:blipFill>
        <p:spPr>
          <a:xfrm>
            <a:off x="2921166" y="1088802"/>
            <a:ext cx="1012434" cy="692043"/>
          </a:xfrm>
          <a:prstGeom prst="rect">
            <a:avLst/>
          </a:prstGeom>
        </p:spPr>
      </p:pic>
      <p:pic>
        <p:nvPicPr>
          <p:cNvPr id="20" name="Picture 19">
            <a:extLst>
              <a:ext uri="{FF2B5EF4-FFF2-40B4-BE49-F238E27FC236}">
                <a16:creationId xmlns:a16="http://schemas.microsoft.com/office/drawing/2014/main" id="{40E21FF6-0CE9-47B6-B7BA-7B12895488FB}"/>
              </a:ext>
            </a:extLst>
          </p:cNvPr>
          <p:cNvPicPr>
            <a:picLocks noChangeAspect="1"/>
          </p:cNvPicPr>
          <p:nvPr/>
        </p:nvPicPr>
        <p:blipFill>
          <a:blip r:embed="rId15"/>
          <a:stretch>
            <a:fillRect/>
          </a:stretch>
        </p:blipFill>
        <p:spPr>
          <a:xfrm>
            <a:off x="3933600" y="1077233"/>
            <a:ext cx="600628" cy="684298"/>
          </a:xfrm>
          <a:prstGeom prst="rect">
            <a:avLst/>
          </a:prstGeom>
        </p:spPr>
      </p:pic>
      <p:sp>
        <p:nvSpPr>
          <p:cNvPr id="36" name="Rectangle 35">
            <a:extLst>
              <a:ext uri="{FF2B5EF4-FFF2-40B4-BE49-F238E27FC236}">
                <a16:creationId xmlns:a16="http://schemas.microsoft.com/office/drawing/2014/main" id="{16CC76A4-49C7-4AF6-9F80-41ADFCA74EF7}"/>
              </a:ext>
            </a:extLst>
          </p:cNvPr>
          <p:cNvSpPr/>
          <p:nvPr/>
        </p:nvSpPr>
        <p:spPr>
          <a:xfrm>
            <a:off x="97156" y="1321975"/>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2</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39" name="Rectangle 38">
            <a:extLst>
              <a:ext uri="{FF2B5EF4-FFF2-40B4-BE49-F238E27FC236}">
                <a16:creationId xmlns:a16="http://schemas.microsoft.com/office/drawing/2014/main" id="{80C723F1-A119-4771-875F-51D5E7EF279D}"/>
              </a:ext>
            </a:extLst>
          </p:cNvPr>
          <p:cNvSpPr/>
          <p:nvPr/>
        </p:nvSpPr>
        <p:spPr>
          <a:xfrm>
            <a:off x="630000" y="1287208"/>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3</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1" name="Rectangle 40">
            <a:extLst>
              <a:ext uri="{FF2B5EF4-FFF2-40B4-BE49-F238E27FC236}">
                <a16:creationId xmlns:a16="http://schemas.microsoft.com/office/drawing/2014/main" id="{C190B393-2AA8-47D1-81C9-35FFA87BB1DB}"/>
              </a:ext>
            </a:extLst>
          </p:cNvPr>
          <p:cNvSpPr/>
          <p:nvPr/>
        </p:nvSpPr>
        <p:spPr>
          <a:xfrm>
            <a:off x="2452178" y="1210741"/>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1</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2" name="Rectangle 41">
            <a:extLst>
              <a:ext uri="{FF2B5EF4-FFF2-40B4-BE49-F238E27FC236}">
                <a16:creationId xmlns:a16="http://schemas.microsoft.com/office/drawing/2014/main" id="{6E7DEBAD-E6B4-49F1-A37C-1B1BDFA85195}"/>
              </a:ext>
            </a:extLst>
          </p:cNvPr>
          <p:cNvSpPr/>
          <p:nvPr/>
        </p:nvSpPr>
        <p:spPr>
          <a:xfrm>
            <a:off x="3198241" y="1368844"/>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4</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3" name="Rectangle 42">
            <a:extLst>
              <a:ext uri="{FF2B5EF4-FFF2-40B4-BE49-F238E27FC236}">
                <a16:creationId xmlns:a16="http://schemas.microsoft.com/office/drawing/2014/main" id="{9D1A9083-5F55-4469-AAC5-4C589168764A}"/>
              </a:ext>
            </a:extLst>
          </p:cNvPr>
          <p:cNvSpPr/>
          <p:nvPr/>
        </p:nvSpPr>
        <p:spPr>
          <a:xfrm>
            <a:off x="4085263" y="1404006"/>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6</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pic>
        <p:nvPicPr>
          <p:cNvPr id="82" name="Picture 81">
            <a:extLst>
              <a:ext uri="{FF2B5EF4-FFF2-40B4-BE49-F238E27FC236}">
                <a16:creationId xmlns:a16="http://schemas.microsoft.com/office/drawing/2014/main" id="{AD3E549D-C8A1-45B6-9548-004CF7190FE2}"/>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36091" y="573786"/>
            <a:ext cx="3353143" cy="128000"/>
          </a:xfrm>
          <a:prstGeom prst="rect">
            <a:avLst/>
          </a:prstGeom>
        </p:spPr>
      </p:pic>
      <p:pic>
        <p:nvPicPr>
          <p:cNvPr id="88" name="Picture 87">
            <a:extLst>
              <a:ext uri="{FF2B5EF4-FFF2-40B4-BE49-F238E27FC236}">
                <a16:creationId xmlns:a16="http://schemas.microsoft.com/office/drawing/2014/main" id="{82EB4B89-00E9-4C0A-9058-8A11FEA76416}"/>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3427383" y="573786"/>
            <a:ext cx="953143" cy="128000"/>
          </a:xfrm>
          <a:prstGeom prst="rect">
            <a:avLst/>
          </a:prstGeom>
        </p:spPr>
      </p:pic>
      <p:cxnSp>
        <p:nvCxnSpPr>
          <p:cNvPr id="37" name="Straight Arrow Connector 36">
            <a:extLst>
              <a:ext uri="{FF2B5EF4-FFF2-40B4-BE49-F238E27FC236}">
                <a16:creationId xmlns:a16="http://schemas.microsoft.com/office/drawing/2014/main" id="{845EBC54-3B6D-469F-B4F0-1E9FE4BE04AE}"/>
              </a:ext>
            </a:extLst>
          </p:cNvPr>
          <p:cNvCxnSpPr/>
          <p:nvPr/>
        </p:nvCxnSpPr>
        <p:spPr>
          <a:xfrm>
            <a:off x="554313" y="1823360"/>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8" name="TextBox 37">
            <a:extLst>
              <a:ext uri="{FF2B5EF4-FFF2-40B4-BE49-F238E27FC236}">
                <a16:creationId xmlns:a16="http://schemas.microsoft.com/office/drawing/2014/main" id="{D65AFB65-46E9-4EEE-B9E9-89730FBE20CE}"/>
              </a:ext>
            </a:extLst>
          </p:cNvPr>
          <p:cNvSpPr txBox="1"/>
          <p:nvPr/>
        </p:nvSpPr>
        <p:spPr>
          <a:xfrm>
            <a:off x="1642896" y="1713440"/>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pic>
        <p:nvPicPr>
          <p:cNvPr id="44" name="Picture 43">
            <a:extLst>
              <a:ext uri="{FF2B5EF4-FFF2-40B4-BE49-F238E27FC236}">
                <a16:creationId xmlns:a16="http://schemas.microsoft.com/office/drawing/2014/main" id="{A20C1809-0D1C-4BBF-AE32-FCB62412F6D3}"/>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82047" y="1879299"/>
            <a:ext cx="2439924" cy="798477"/>
          </a:xfrm>
          <a:prstGeom prst="rect">
            <a:avLst/>
          </a:prstGeom>
        </p:spPr>
      </p:pic>
      <p:pic>
        <p:nvPicPr>
          <p:cNvPr id="45" name="Picture 44">
            <a:extLst>
              <a:ext uri="{FF2B5EF4-FFF2-40B4-BE49-F238E27FC236}">
                <a16:creationId xmlns:a16="http://schemas.microsoft.com/office/drawing/2014/main" id="{29EB25FC-7016-42E7-93FF-B1225ED506AD}"/>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46831" y="2291811"/>
            <a:ext cx="3435276" cy="106057"/>
          </a:xfrm>
          <a:prstGeom prst="rect">
            <a:avLst/>
          </a:prstGeom>
        </p:spPr>
      </p:pic>
      <p:sp>
        <p:nvSpPr>
          <p:cNvPr id="46" name="TextBox 45">
            <a:extLst>
              <a:ext uri="{FF2B5EF4-FFF2-40B4-BE49-F238E27FC236}">
                <a16:creationId xmlns:a16="http://schemas.microsoft.com/office/drawing/2014/main" id="{68BE0ED6-8A8C-41C3-A960-BE86D488FD8A}"/>
              </a:ext>
            </a:extLst>
          </p:cNvPr>
          <p:cNvSpPr txBox="1"/>
          <p:nvPr/>
        </p:nvSpPr>
        <p:spPr>
          <a:xfrm>
            <a:off x="1200250" y="2645204"/>
            <a:ext cx="2045512" cy="738664"/>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(L </a:t>
            </a:r>
            <a:r>
              <a:rPr lang="en-US" sz="600" i="0" dirty="0">
                <a:effectLst/>
                <a:latin typeface="Cambria" panose="02040503050406030204" pitchFamily="18" charset="0"/>
                <a:ea typeface="Cambria" panose="02040503050406030204" pitchFamily="18" charset="0"/>
              </a:rPr>
              <a:t>→</a:t>
            </a:r>
            <a:r>
              <a:rPr lang="en-US" sz="600" dirty="0">
                <a:latin typeface="Cambria" panose="02040503050406030204" pitchFamily="18" charset="0"/>
                <a:ea typeface="Cambria" panose="02040503050406030204" pitchFamily="18" charset="0"/>
                <a:cs typeface="Tahoma" panose="020B0604030504040204" pitchFamily="34" charset="0"/>
              </a:rPr>
              <a:t> </a:t>
            </a:r>
            <a:r>
              <a:rPr lang="en-US" sz="6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1,2,3,4,5,6</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2,5,4,3,6,1</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3,1,4,6,5,2</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1,5,3,2,6,4</a:t>
            </a:r>
          </a:p>
          <a:p>
            <a:pPr marL="685800" lvl="1" indent="-228600">
              <a:buFont typeface="+mj-lt"/>
              <a:buAutoNum type="alphaUcPeriod"/>
            </a:pPr>
            <a:r>
              <a:rPr lang="en-US" sz="600" dirty="0">
                <a:latin typeface="Cambria" panose="02040503050406030204" pitchFamily="18" charset="0"/>
                <a:ea typeface="Cambria" panose="02040503050406030204" pitchFamily="18" charset="0"/>
              </a:rPr>
              <a:t>6,2,1,3,5,4</a:t>
            </a:r>
            <a:endParaRPr lang="en-US" sz="6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600" b="1" dirty="0">
                <a:solidFill>
                  <a:srgbClr val="FF0000"/>
                </a:solidFill>
                <a:latin typeface="Cambria" panose="02040503050406030204" pitchFamily="18" charset="0"/>
                <a:ea typeface="Cambria" panose="02040503050406030204" pitchFamily="18" charset="0"/>
                <a:cs typeface="Tahoma" panose="020B0604030504040204" pitchFamily="34" charset="0"/>
              </a:rPr>
              <a:t>2,3,5,1,4,6 (Correct Answer)</a:t>
            </a:r>
          </a:p>
        </p:txBody>
      </p:sp>
      <p:pic>
        <p:nvPicPr>
          <p:cNvPr id="47" name="Picture 46">
            <a:extLst>
              <a:ext uri="{FF2B5EF4-FFF2-40B4-BE49-F238E27FC236}">
                <a16:creationId xmlns:a16="http://schemas.microsoft.com/office/drawing/2014/main" id="{6E100ECB-46D5-4E85-AB88-05A3800C5BC2}"/>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36091" y="415623"/>
            <a:ext cx="3759238" cy="128000"/>
          </a:xfrm>
          <a:prstGeom prst="rect">
            <a:avLst/>
          </a:prstGeom>
        </p:spPr>
      </p:pic>
      <p:pic>
        <p:nvPicPr>
          <p:cNvPr id="48" name="Picture 47">
            <a:extLst>
              <a:ext uri="{FF2B5EF4-FFF2-40B4-BE49-F238E27FC236}">
                <a16:creationId xmlns:a16="http://schemas.microsoft.com/office/drawing/2014/main" id="{30E49E22-4F92-4758-9EFB-B228B6BCCB84}"/>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3825657" y="415623"/>
            <a:ext cx="708571" cy="128000"/>
          </a:xfrm>
          <a:prstGeom prst="rect">
            <a:avLst/>
          </a:prstGeom>
        </p:spPr>
      </p:pic>
      <p:pic>
        <p:nvPicPr>
          <p:cNvPr id="49" name="Picture 48">
            <a:extLst>
              <a:ext uri="{FF2B5EF4-FFF2-40B4-BE49-F238E27FC236}">
                <a16:creationId xmlns:a16="http://schemas.microsoft.com/office/drawing/2014/main" id="{A851DB64-A58E-42D9-A7FB-112702C80567}"/>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37929" y="750529"/>
            <a:ext cx="2377905" cy="128000"/>
          </a:xfrm>
          <a:prstGeom prst="rect">
            <a:avLst/>
          </a:prstGeom>
        </p:spPr>
      </p:pic>
      <p:pic>
        <p:nvPicPr>
          <p:cNvPr id="51" name="Picture 50">
            <a:extLst>
              <a:ext uri="{FF2B5EF4-FFF2-40B4-BE49-F238E27FC236}">
                <a16:creationId xmlns:a16="http://schemas.microsoft.com/office/drawing/2014/main" id="{7E91DA6D-8BD3-4AD9-BB61-10518191F619}"/>
              </a:ext>
            </a:extLst>
          </p:cNvPr>
          <p:cNvPicPr>
            <a:picLocks noChangeAspect="1"/>
          </p:cNvPicPr>
          <p:nvPr/>
        </p:nvPicPr>
        <p:blipFill rotWithShape="1">
          <a:blip r:embed="rId23"/>
          <a:srcRect t="4033" b="1"/>
          <a:stretch/>
        </p:blipFill>
        <p:spPr>
          <a:xfrm>
            <a:off x="1313338" y="1088802"/>
            <a:ext cx="751823" cy="633283"/>
          </a:xfrm>
          <a:prstGeom prst="rect">
            <a:avLst/>
          </a:prstGeom>
        </p:spPr>
      </p:pic>
      <p:sp>
        <p:nvSpPr>
          <p:cNvPr id="52" name="Rectangle 51">
            <a:extLst>
              <a:ext uri="{FF2B5EF4-FFF2-40B4-BE49-F238E27FC236}">
                <a16:creationId xmlns:a16="http://schemas.microsoft.com/office/drawing/2014/main" id="{DA9C083D-BA57-426A-B44F-7BD0FF3E8B4D}"/>
              </a:ext>
            </a:extLst>
          </p:cNvPr>
          <p:cNvSpPr/>
          <p:nvPr/>
        </p:nvSpPr>
        <p:spPr>
          <a:xfrm>
            <a:off x="1523250" y="1211124"/>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5</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83149204"/>
      </p:ext>
    </p:extLst>
  </p:cSld>
  <p:clrMapOvr>
    <a:masterClrMapping/>
  </p:clrMapOvr>
  <p:transition>
    <p:cut/>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237</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(Detailed Solution)</a:t>
            </a:r>
          </a:p>
        </p:txBody>
      </p:sp>
      <p:pic>
        <p:nvPicPr>
          <p:cNvPr id="2" name="Picture 1">
            <a:extLst>
              <a:ext uri="{FF2B5EF4-FFF2-40B4-BE49-F238E27FC236}">
                <a16:creationId xmlns:a16="http://schemas.microsoft.com/office/drawing/2014/main" id="{E977DA3F-2BCD-40B2-B010-318BD8648518}"/>
              </a:ext>
            </a:extLst>
          </p:cNvPr>
          <p:cNvPicPr>
            <a:picLocks noChangeAspect="1"/>
          </p:cNvPicPr>
          <p:nvPr/>
        </p:nvPicPr>
        <p:blipFill>
          <a:blip r:embed="rId11"/>
          <a:stretch>
            <a:fillRect/>
          </a:stretch>
        </p:blipFill>
        <p:spPr>
          <a:xfrm>
            <a:off x="137386" y="382203"/>
            <a:ext cx="337412" cy="411527"/>
          </a:xfrm>
          <a:prstGeom prst="rect">
            <a:avLst/>
          </a:prstGeom>
        </p:spPr>
      </p:pic>
      <p:pic>
        <p:nvPicPr>
          <p:cNvPr id="5" name="Picture 4">
            <a:extLst>
              <a:ext uri="{FF2B5EF4-FFF2-40B4-BE49-F238E27FC236}">
                <a16:creationId xmlns:a16="http://schemas.microsoft.com/office/drawing/2014/main" id="{AB201FF4-BA34-4B45-BE05-7BE93CFD816F}"/>
              </a:ext>
            </a:extLst>
          </p:cNvPr>
          <p:cNvPicPr>
            <a:picLocks noChangeAspect="1"/>
          </p:cNvPicPr>
          <p:nvPr/>
        </p:nvPicPr>
        <p:blipFill>
          <a:blip r:embed="rId12"/>
          <a:stretch>
            <a:fillRect/>
          </a:stretch>
        </p:blipFill>
        <p:spPr>
          <a:xfrm>
            <a:off x="9665" y="866756"/>
            <a:ext cx="577931" cy="453566"/>
          </a:xfrm>
          <a:prstGeom prst="rect">
            <a:avLst/>
          </a:prstGeom>
        </p:spPr>
      </p:pic>
      <p:pic>
        <p:nvPicPr>
          <p:cNvPr id="15" name="Picture 14">
            <a:extLst>
              <a:ext uri="{FF2B5EF4-FFF2-40B4-BE49-F238E27FC236}">
                <a16:creationId xmlns:a16="http://schemas.microsoft.com/office/drawing/2014/main" id="{23A5987C-272B-4701-AA20-B674C0553F83}"/>
              </a:ext>
            </a:extLst>
          </p:cNvPr>
          <p:cNvPicPr>
            <a:picLocks noChangeAspect="1"/>
          </p:cNvPicPr>
          <p:nvPr/>
        </p:nvPicPr>
        <p:blipFill>
          <a:blip r:embed="rId13"/>
          <a:stretch>
            <a:fillRect/>
          </a:stretch>
        </p:blipFill>
        <p:spPr>
          <a:xfrm>
            <a:off x="14377" y="1365974"/>
            <a:ext cx="564775" cy="495720"/>
          </a:xfrm>
          <a:prstGeom prst="rect">
            <a:avLst/>
          </a:prstGeom>
        </p:spPr>
      </p:pic>
      <p:pic>
        <p:nvPicPr>
          <p:cNvPr id="18" name="Picture 17">
            <a:extLst>
              <a:ext uri="{FF2B5EF4-FFF2-40B4-BE49-F238E27FC236}">
                <a16:creationId xmlns:a16="http://schemas.microsoft.com/office/drawing/2014/main" id="{393442BB-CDAF-470F-AEF3-51F1E39C6E68}"/>
              </a:ext>
            </a:extLst>
          </p:cNvPr>
          <p:cNvPicPr>
            <a:picLocks noChangeAspect="1"/>
          </p:cNvPicPr>
          <p:nvPr/>
        </p:nvPicPr>
        <p:blipFill>
          <a:blip r:embed="rId14"/>
          <a:stretch>
            <a:fillRect/>
          </a:stretch>
        </p:blipFill>
        <p:spPr>
          <a:xfrm>
            <a:off x="22820" y="1913067"/>
            <a:ext cx="551620" cy="460119"/>
          </a:xfrm>
          <a:prstGeom prst="rect">
            <a:avLst/>
          </a:prstGeom>
        </p:spPr>
      </p:pic>
      <p:pic>
        <p:nvPicPr>
          <p:cNvPr id="19" name="Picture 18">
            <a:extLst>
              <a:ext uri="{FF2B5EF4-FFF2-40B4-BE49-F238E27FC236}">
                <a16:creationId xmlns:a16="http://schemas.microsoft.com/office/drawing/2014/main" id="{18BF0958-8430-4CE1-940C-E0D147296D10}"/>
              </a:ext>
            </a:extLst>
          </p:cNvPr>
          <p:cNvPicPr>
            <a:picLocks noChangeAspect="1"/>
          </p:cNvPicPr>
          <p:nvPr/>
        </p:nvPicPr>
        <p:blipFill>
          <a:blip r:embed="rId15"/>
          <a:stretch>
            <a:fillRect/>
          </a:stretch>
        </p:blipFill>
        <p:spPr>
          <a:xfrm>
            <a:off x="-1869" y="2423579"/>
            <a:ext cx="633436" cy="432981"/>
          </a:xfrm>
          <a:prstGeom prst="rect">
            <a:avLst/>
          </a:prstGeom>
        </p:spPr>
      </p:pic>
      <p:pic>
        <p:nvPicPr>
          <p:cNvPr id="20" name="Picture 19">
            <a:extLst>
              <a:ext uri="{FF2B5EF4-FFF2-40B4-BE49-F238E27FC236}">
                <a16:creationId xmlns:a16="http://schemas.microsoft.com/office/drawing/2014/main" id="{40E21FF6-0CE9-47B6-B7BA-7B12895488FB}"/>
              </a:ext>
            </a:extLst>
          </p:cNvPr>
          <p:cNvPicPr>
            <a:picLocks noChangeAspect="1"/>
          </p:cNvPicPr>
          <p:nvPr/>
        </p:nvPicPr>
        <p:blipFill>
          <a:blip r:embed="rId16"/>
          <a:stretch>
            <a:fillRect/>
          </a:stretch>
        </p:blipFill>
        <p:spPr>
          <a:xfrm>
            <a:off x="141103" y="2903010"/>
            <a:ext cx="398781" cy="454332"/>
          </a:xfrm>
          <a:prstGeom prst="rect">
            <a:avLst/>
          </a:prstGeom>
        </p:spPr>
      </p:pic>
      <p:sp>
        <p:nvSpPr>
          <p:cNvPr id="36" name="Rectangle 35">
            <a:extLst>
              <a:ext uri="{FF2B5EF4-FFF2-40B4-BE49-F238E27FC236}">
                <a16:creationId xmlns:a16="http://schemas.microsoft.com/office/drawing/2014/main" id="{16CC76A4-49C7-4AF6-9F80-41ADFCA74EF7}"/>
              </a:ext>
            </a:extLst>
          </p:cNvPr>
          <p:cNvSpPr/>
          <p:nvPr/>
        </p:nvSpPr>
        <p:spPr>
          <a:xfrm>
            <a:off x="137386" y="469775"/>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2</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39" name="Rectangle 38">
            <a:extLst>
              <a:ext uri="{FF2B5EF4-FFF2-40B4-BE49-F238E27FC236}">
                <a16:creationId xmlns:a16="http://schemas.microsoft.com/office/drawing/2014/main" id="{80C723F1-A119-4771-875F-51D5E7EF279D}"/>
              </a:ext>
            </a:extLst>
          </p:cNvPr>
          <p:cNvSpPr/>
          <p:nvPr/>
        </p:nvSpPr>
        <p:spPr>
          <a:xfrm>
            <a:off x="22185" y="903517"/>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3</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0" name="Rectangle 39">
            <a:extLst>
              <a:ext uri="{FF2B5EF4-FFF2-40B4-BE49-F238E27FC236}">
                <a16:creationId xmlns:a16="http://schemas.microsoft.com/office/drawing/2014/main" id="{A1A02D6A-0547-4892-8CF8-6BDA73BB2207}"/>
              </a:ext>
            </a:extLst>
          </p:cNvPr>
          <p:cNvSpPr/>
          <p:nvPr/>
        </p:nvSpPr>
        <p:spPr>
          <a:xfrm>
            <a:off x="176828" y="1423800"/>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5</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1" name="Rectangle 40">
            <a:extLst>
              <a:ext uri="{FF2B5EF4-FFF2-40B4-BE49-F238E27FC236}">
                <a16:creationId xmlns:a16="http://schemas.microsoft.com/office/drawing/2014/main" id="{C190B393-2AA8-47D1-81C9-35FFA87BB1DB}"/>
              </a:ext>
            </a:extLst>
          </p:cNvPr>
          <p:cNvSpPr/>
          <p:nvPr/>
        </p:nvSpPr>
        <p:spPr>
          <a:xfrm>
            <a:off x="224529" y="1928264"/>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1</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2" name="Rectangle 41">
            <a:extLst>
              <a:ext uri="{FF2B5EF4-FFF2-40B4-BE49-F238E27FC236}">
                <a16:creationId xmlns:a16="http://schemas.microsoft.com/office/drawing/2014/main" id="{6E7DEBAD-E6B4-49F1-A37C-1B1BDFA85195}"/>
              </a:ext>
            </a:extLst>
          </p:cNvPr>
          <p:cNvSpPr/>
          <p:nvPr/>
        </p:nvSpPr>
        <p:spPr>
          <a:xfrm>
            <a:off x="151182" y="2496981"/>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4</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3" name="Rectangle 42">
            <a:extLst>
              <a:ext uri="{FF2B5EF4-FFF2-40B4-BE49-F238E27FC236}">
                <a16:creationId xmlns:a16="http://schemas.microsoft.com/office/drawing/2014/main" id="{9D1A9083-5F55-4469-AAC5-4C589168764A}"/>
              </a:ext>
            </a:extLst>
          </p:cNvPr>
          <p:cNvSpPr/>
          <p:nvPr/>
        </p:nvSpPr>
        <p:spPr>
          <a:xfrm>
            <a:off x="176828" y="2948548"/>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6</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cxnSp>
        <p:nvCxnSpPr>
          <p:cNvPr id="14" name="Straight Connector 13">
            <a:extLst>
              <a:ext uri="{FF2B5EF4-FFF2-40B4-BE49-F238E27FC236}">
                <a16:creationId xmlns:a16="http://schemas.microsoft.com/office/drawing/2014/main" id="{33D325E7-03DB-46E5-9683-3D68A781F5DD}"/>
              </a:ext>
            </a:extLst>
          </p:cNvPr>
          <p:cNvCxnSpPr>
            <a:cxnSpLocks/>
          </p:cNvCxnSpPr>
          <p:nvPr/>
        </p:nvCxnSpPr>
        <p:spPr>
          <a:xfrm flipH="1">
            <a:off x="-2084" y="848757"/>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F748DCA6-4BD7-4E32-A53E-B86BB7FE64CF}"/>
              </a:ext>
            </a:extLst>
          </p:cNvPr>
          <p:cNvCxnSpPr>
            <a:cxnSpLocks/>
          </p:cNvCxnSpPr>
          <p:nvPr/>
        </p:nvCxnSpPr>
        <p:spPr>
          <a:xfrm flipH="1">
            <a:off x="-2085" y="1336463"/>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3B572231-58C7-4209-974A-298004F7EDB9}"/>
              </a:ext>
            </a:extLst>
          </p:cNvPr>
          <p:cNvCxnSpPr>
            <a:cxnSpLocks/>
          </p:cNvCxnSpPr>
          <p:nvPr/>
        </p:nvCxnSpPr>
        <p:spPr>
          <a:xfrm flipH="1">
            <a:off x="0" y="1876683"/>
            <a:ext cx="4619767"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A430DEDA-A776-43AE-87A4-75B151C3E53E}"/>
              </a:ext>
            </a:extLst>
          </p:cNvPr>
          <p:cNvCxnSpPr>
            <a:cxnSpLocks/>
          </p:cNvCxnSpPr>
          <p:nvPr/>
        </p:nvCxnSpPr>
        <p:spPr>
          <a:xfrm flipH="1">
            <a:off x="0" y="2386314"/>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E3B9DB37-A2D1-4E09-A340-423AF67125EF}"/>
              </a:ext>
            </a:extLst>
          </p:cNvPr>
          <p:cNvCxnSpPr>
            <a:cxnSpLocks/>
          </p:cNvCxnSpPr>
          <p:nvPr/>
        </p:nvCxnSpPr>
        <p:spPr>
          <a:xfrm flipH="1">
            <a:off x="-4311" y="2869689"/>
            <a:ext cx="461010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232AF7-D681-4C76-B036-F0F3A5CFE54A}"/>
                  </a:ext>
                </a:extLst>
              </p:cNvPr>
              <p:cNvSpPr txBox="1"/>
              <p:nvPr/>
            </p:nvSpPr>
            <p:spPr>
              <a:xfrm>
                <a:off x="531170" y="1855270"/>
                <a:ext cx="4103360"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Looking at grid curves, if we fix v, then x and y parametrize a straight line in the plane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𝒛</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which intersects the z-axis. If u is held constant, the projection onto the </a:t>
                </a:r>
                <a:r>
                  <a:rPr lang="en-US" sz="600" b="1" dirty="0" err="1">
                    <a:latin typeface="Cambria" panose="02040503050406030204" pitchFamily="18" charset="0"/>
                    <a:ea typeface="Cambria" panose="02040503050406030204" pitchFamily="18" charset="0"/>
                  </a:rPr>
                  <a:t>xy</a:t>
                </a:r>
                <a:r>
                  <a:rPr lang="en-US" sz="600" b="1" dirty="0">
                    <a:latin typeface="Cambria" panose="02040503050406030204" pitchFamily="18" charset="0"/>
                    <a:ea typeface="Cambria" panose="02040503050406030204" pitchFamily="18" charset="0"/>
                  </a:rPr>
                  <a:t>-plane is circular; with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𝒛</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each grid is a helix. Thus the graph appears to be a spiraling ramp.                                                                                                                                  </a:t>
                </a:r>
                <a:r>
                  <a:rPr lang="en-US" sz="600" b="1" dirty="0">
                    <a:solidFill>
                      <a:srgbClr val="FF0000"/>
                    </a:solidFill>
                    <a:latin typeface="Cambria" panose="02040503050406030204" pitchFamily="18" charset="0"/>
                    <a:ea typeface="Cambria" panose="02040503050406030204" pitchFamily="18" charset="0"/>
                  </a:rPr>
                  <a:t>(Main Idea: How does the graph correspond to u = v? Do traces of the graph highlight a specific feature?)</a:t>
                </a:r>
                <a:endParaRPr lang="en-US" sz="600" b="1" dirty="0">
                  <a:latin typeface="Cambria" panose="02040503050406030204" pitchFamily="18" charset="0"/>
                  <a:ea typeface="Cambria" panose="02040503050406030204" pitchFamily="18" charset="0"/>
                </a:endParaRPr>
              </a:p>
            </p:txBody>
          </p:sp>
        </mc:Choice>
        <mc:Fallback xmlns="">
          <p:sp>
            <p:nvSpPr>
              <p:cNvPr id="24" name="TextBox 23">
                <a:extLst>
                  <a:ext uri="{FF2B5EF4-FFF2-40B4-BE49-F238E27FC236}">
                    <a16:creationId xmlns:a16="http://schemas.microsoft.com/office/drawing/2014/main" id="{A2232AF7-D681-4C76-B036-F0F3A5CFE54A}"/>
                  </a:ext>
                </a:extLst>
              </p:cNvPr>
              <p:cNvSpPr txBox="1">
                <a:spLocks noRot="1" noChangeAspect="1" noMove="1" noResize="1" noEditPoints="1" noAdjustHandles="1" noChangeArrowheads="1" noChangeShapeType="1" noTextEdit="1"/>
              </p:cNvSpPr>
              <p:nvPr/>
            </p:nvSpPr>
            <p:spPr>
              <a:xfrm>
                <a:off x="531170" y="1855270"/>
                <a:ext cx="4103360" cy="461665"/>
              </a:xfrm>
              <a:prstGeom prst="rect">
                <a:avLst/>
              </a:prstGeom>
              <a:blipFill>
                <a:blip r:embed="rId17"/>
                <a:stretch>
                  <a:fillRect/>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5D190250-86E7-46A1-B0AB-5F03B5C1FC9C}"/>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31040" y="2267837"/>
            <a:ext cx="908191" cy="78096"/>
          </a:xfrm>
          <a:prstGeom prst="rect">
            <a:avLst/>
          </a:prstGeom>
        </p:spPr>
      </p:pic>
      <p:pic>
        <p:nvPicPr>
          <p:cNvPr id="31" name="Picture 30">
            <a:extLst>
              <a:ext uri="{FF2B5EF4-FFF2-40B4-BE49-F238E27FC236}">
                <a16:creationId xmlns:a16="http://schemas.microsoft.com/office/drawing/2014/main" id="{28B43D39-8923-4639-9433-A6D8F42D6765}"/>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551863" y="749018"/>
            <a:ext cx="1451809" cy="78095"/>
          </a:xfrm>
          <a:prstGeom prst="rect">
            <a:avLst/>
          </a:prstGeom>
        </p:spPr>
      </p:pic>
      <p:pic>
        <p:nvPicPr>
          <p:cNvPr id="33" name="Picture 32">
            <a:extLst>
              <a:ext uri="{FF2B5EF4-FFF2-40B4-BE49-F238E27FC236}">
                <a16:creationId xmlns:a16="http://schemas.microsoft.com/office/drawing/2014/main" id="{BF209805-DA74-4ACD-A596-F602F09D67A6}"/>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623032" y="1228483"/>
            <a:ext cx="1249143" cy="78095"/>
          </a:xfrm>
          <a:prstGeom prst="rect">
            <a:avLst/>
          </a:prstGeom>
        </p:spPr>
      </p:pic>
      <p:pic>
        <p:nvPicPr>
          <p:cNvPr id="52" name="Picture 51">
            <a:extLst>
              <a:ext uri="{FF2B5EF4-FFF2-40B4-BE49-F238E27FC236}">
                <a16:creationId xmlns:a16="http://schemas.microsoft.com/office/drawing/2014/main" id="{F55DD0B9-0421-45BD-9EE5-1594D5EEF443}"/>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940542" y="2776002"/>
            <a:ext cx="2147048" cy="66286"/>
          </a:xfrm>
          <a:prstGeom prst="rect">
            <a:avLst/>
          </a:prstGeom>
        </p:spPr>
      </p:pic>
      <p:pic>
        <p:nvPicPr>
          <p:cNvPr id="57" name="Picture 56">
            <a:extLst>
              <a:ext uri="{FF2B5EF4-FFF2-40B4-BE49-F238E27FC236}">
                <a16:creationId xmlns:a16="http://schemas.microsoft.com/office/drawing/2014/main" id="{FA1C7DB2-9455-43D4-8CE1-6EB5CB672AB0}"/>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637746" y="2765959"/>
            <a:ext cx="260571" cy="77714"/>
          </a:xfrm>
          <a:prstGeom prst="rect">
            <a:avLst/>
          </a:prstGeom>
        </p:spPr>
      </p:pic>
      <p:pic>
        <p:nvPicPr>
          <p:cNvPr id="61" name="Picture 60">
            <a:extLst>
              <a:ext uri="{FF2B5EF4-FFF2-40B4-BE49-F238E27FC236}">
                <a16:creationId xmlns:a16="http://schemas.microsoft.com/office/drawing/2014/main" id="{B95BFE3C-2A6B-4361-8BA5-496AF78E7763}"/>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630127" y="1762586"/>
            <a:ext cx="1336381" cy="78095"/>
          </a:xfrm>
          <a:prstGeom prst="rect">
            <a:avLst/>
          </a:prstGeom>
        </p:spPr>
      </p:pic>
      <p:pic>
        <p:nvPicPr>
          <p:cNvPr id="63" name="Picture 62">
            <a:extLst>
              <a:ext uri="{FF2B5EF4-FFF2-40B4-BE49-F238E27FC236}">
                <a16:creationId xmlns:a16="http://schemas.microsoft.com/office/drawing/2014/main" id="{8793C671-AB34-4311-A8D5-077E46150B0B}"/>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623032" y="3270876"/>
            <a:ext cx="1317714" cy="78095"/>
          </a:xfrm>
          <a:prstGeom prst="rect">
            <a:avLst/>
          </a:prstGeom>
        </p:spPr>
      </p:pic>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5B1ABD5-230F-4B45-96CA-1A1121CB4FE3}"/>
                  </a:ext>
                </a:extLst>
              </p:cNvPr>
              <p:cNvSpPr txBox="1"/>
              <p:nvPr/>
            </p:nvSpPr>
            <p:spPr>
              <a:xfrm>
                <a:off x="422939" y="340385"/>
                <a:ext cx="4241419"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If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 = </m:t>
                    </m:r>
                    <m:sSub>
                      <m:sSubPr>
                        <m:ctrlPr>
                          <a:rPr lang="en-US" sz="600" b="1" i="1" dirty="0" smtClean="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𝒖</m:t>
                        </m:r>
                      </m:e>
                      <m:sub>
                        <m:r>
                          <a:rPr lang="en-US" sz="600" b="1" i="1" dirty="0" smtClean="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is held constant, then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𝒙</m:t>
                    </m:r>
                    <m:r>
                      <a:rPr lang="en-US" sz="600" b="1" i="1" dirty="0" smtClean="0">
                        <a:latin typeface="Cambria Math" panose="02040503050406030204" pitchFamily="18" charset="0"/>
                        <a:ea typeface="Cambria" panose="02040503050406030204" pitchFamily="18" charset="0"/>
                      </a:rPr>
                      <m:t> =</m:t>
                    </m:r>
                    <m:sSub>
                      <m:sSubPr>
                        <m:ctrlPr>
                          <a:rPr lang="en-US" sz="600" b="1" i="1" dirty="0">
                            <a:latin typeface="Cambria Math" panose="02040503050406030204" pitchFamily="18" charset="0"/>
                            <a:ea typeface="Cambria" panose="02040503050406030204" pitchFamily="18" charset="0"/>
                          </a:rPr>
                        </m:ctrlPr>
                      </m:sSubPr>
                      <m:e>
                        <m:r>
                          <a:rPr lang="en-US" sz="600" b="1" i="1" dirty="0" err="1">
                            <a:latin typeface="Cambria Math" panose="02040503050406030204" pitchFamily="18" charset="0"/>
                            <a:ea typeface="Cambria" panose="02040503050406030204" pitchFamily="18" charset="0"/>
                          </a:rPr>
                          <m:t>𝒖</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𝒄𝒐𝒔</m:t>
                    </m:r>
                    <m:r>
                      <a:rPr lang="en-US" sz="600" b="1" i="1" dirty="0" smtClean="0">
                        <a:latin typeface="Cambria Math" panose="02040503050406030204" pitchFamily="18" charset="0"/>
                        <a:ea typeface="Cambria" panose="02040503050406030204" pitchFamily="18" charset="0"/>
                      </a:rPr>
                      <m:t>⁡(</m:t>
                    </m:r>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m:t>
                    </m:r>
                    <m:sSub>
                      <m:sSubPr>
                        <m:ctrlPr>
                          <a:rPr lang="en-US" sz="600" b="1" i="1" dirty="0">
                            <a:latin typeface="Cambria Math" panose="02040503050406030204" pitchFamily="18" charset="0"/>
                            <a:ea typeface="Cambria" panose="02040503050406030204" pitchFamily="18" charset="0"/>
                          </a:rPr>
                        </m:ctrlPr>
                      </m:sSubPr>
                      <m:e>
                        <m:r>
                          <a:rPr lang="en-US" sz="600" b="1" i="1" dirty="0" err="1">
                            <a:latin typeface="Cambria Math" panose="02040503050406030204" pitchFamily="18" charset="0"/>
                            <a:ea typeface="Cambria" panose="02040503050406030204" pitchFamily="18" charset="0"/>
                          </a:rPr>
                          <m:t>𝒖</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𝒔𝒊𝒏</m:t>
                    </m:r>
                    <m:r>
                      <a:rPr lang="en-US" sz="600" b="1" i="1" dirty="0" smtClean="0">
                        <a:latin typeface="Cambria Math" panose="02040503050406030204" pitchFamily="18" charset="0"/>
                        <a:ea typeface="Cambria" panose="02040503050406030204" pitchFamily="18" charset="0"/>
                      </a:rPr>
                      <m:t>⁡(</m:t>
                    </m:r>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so each grid is a circle of radius </a:t>
                </a:r>
                <a14:m>
                  <m:oMath xmlns:m="http://schemas.openxmlformats.org/officeDocument/2006/math">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m:t>
                        </m:r>
                        <m:r>
                          <a:rPr lang="en-US" sz="600" b="1" i="1" dirty="0" err="1">
                            <a:latin typeface="Cambria Math" panose="02040503050406030204" pitchFamily="18" charset="0"/>
                            <a:ea typeface="Cambria" panose="02040503050406030204" pitchFamily="18" charset="0"/>
                          </a:rPr>
                          <m:t>𝒖</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m:t>
                    </m:r>
                    <m:r>
                      <a:rPr lang="en-US" sz="600" b="1" i="1" dirty="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in the horizontal plane z = sin(</a:t>
                </a:r>
                <a14:m>
                  <m:oMath xmlns:m="http://schemas.openxmlformats.org/officeDocument/2006/math">
                    <m:sSub>
                      <m:sSubPr>
                        <m:ctrlPr>
                          <a:rPr lang="en-US" sz="600" b="1" i="1" dirty="0">
                            <a:latin typeface="Cambria Math" panose="02040503050406030204" pitchFamily="18" charset="0"/>
                            <a:ea typeface="Cambria" panose="02040503050406030204" pitchFamily="18" charset="0"/>
                          </a:rPr>
                        </m:ctrlPr>
                      </m:sSubPr>
                      <m:e>
                        <m:r>
                          <a:rPr lang="en-US" sz="600" b="1" i="1" dirty="0" err="1">
                            <a:latin typeface="Cambria Math" panose="02040503050406030204" pitchFamily="18" charset="0"/>
                            <a:ea typeface="Cambria" panose="02040503050406030204" pitchFamily="18" charset="0"/>
                          </a:rPr>
                          <m:t>𝒖</m:t>
                        </m:r>
                      </m:e>
                      <m:sub>
                        <m:r>
                          <a:rPr lang="en-US" sz="600" b="1" i="1" dirty="0">
                            <a:latin typeface="Cambria Math" panose="02040503050406030204" pitchFamily="18" charset="0"/>
                            <a:ea typeface="Cambria" panose="02040503050406030204" pitchFamily="18" charset="0"/>
                          </a:rPr>
                          <m:t>𝟎</m:t>
                        </m:r>
                      </m:sub>
                    </m:sSub>
                  </m:oMath>
                </a14:m>
                <a:r>
                  <a:rPr lang="en-US" sz="600" b="1" dirty="0">
                    <a:latin typeface="Cambria" panose="02040503050406030204" pitchFamily="18" charset="0"/>
                    <a:ea typeface="Cambria" panose="02040503050406030204" pitchFamily="18" charset="0"/>
                  </a:rPr>
                  <a:t>). If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a:latin typeface="Cambria Math" panose="02040503050406030204" pitchFamily="18" charset="0"/>
                            <a:ea typeface="Cambria" panose="02040503050406030204" pitchFamily="18" charset="0"/>
                          </a:rPr>
                          <m:t>𝟎</m:t>
                        </m:r>
                      </m:sub>
                    </m:sSub>
                  </m:oMath>
                </a14:m>
                <a:r>
                  <a:rPr lang="en-US" sz="600" b="1" dirty="0">
                    <a:latin typeface="Cambria" panose="02040503050406030204" pitchFamily="18" charset="0"/>
                    <a:ea typeface="Cambria" panose="02040503050406030204" pitchFamily="18" charset="0"/>
                  </a:rPr>
                  <a:t> is constant,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𝒕𝒉𝒆𝒏</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𝒙</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𝒄𝒐𝒔</m:t>
                    </m:r>
                    <m:r>
                      <a:rPr lang="en-US" sz="600" b="1" i="1" dirty="0" smtClean="0">
                        <a:latin typeface="Cambria Math" panose="02040503050406030204" pitchFamily="18" charset="0"/>
                        <a:ea typeface="Cambria" panose="02040503050406030204" pitchFamily="18" charset="0"/>
                      </a:rPr>
                      <m:t>⁡(</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𝒔𝒊𝒏</m:t>
                    </m:r>
                    <m:r>
                      <a:rPr lang="en-US" sz="600" b="1" i="1" dirty="0" smtClean="0">
                        <a:latin typeface="Cambria Math" panose="02040503050406030204" pitchFamily="18" charset="0"/>
                        <a:ea typeface="Cambria" panose="02040503050406030204" pitchFamily="18" charset="0"/>
                      </a:rPr>
                      <m:t>⁡(</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𝒕𝒉𝒖𝒔</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𝒕𝒂𝒏</m:t>
                    </m:r>
                    <m:r>
                      <a:rPr lang="en-US" sz="600" b="1" i="1" dirty="0" smtClean="0">
                        <a:latin typeface="Cambria Math" panose="02040503050406030204" pitchFamily="18" charset="0"/>
                        <a:ea typeface="Cambria" panose="02040503050406030204" pitchFamily="18" charset="0"/>
                      </a:rPr>
                      <m:t>⁡(</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m:t>
                    </m:r>
                    <m:r>
                      <a:rPr lang="en-US" sz="600" b="1" i="1" dirty="0" smtClean="0">
                        <a:latin typeface="Cambria Math" panose="02040503050406030204" pitchFamily="18" charset="0"/>
                        <a:ea typeface="Cambria" panose="02040503050406030204" pitchFamily="18" charset="0"/>
                      </a:rPr>
                      <m:t>𝒙</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so the grid curves lie in vertical planes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 </m:t>
                    </m:r>
                    <m:r>
                      <a:rPr lang="en-US" sz="600" b="1" i="1" dirty="0" err="1" smtClean="0">
                        <a:latin typeface="Cambria Math" panose="02040503050406030204" pitchFamily="18" charset="0"/>
                        <a:ea typeface="Cambria" panose="02040503050406030204" pitchFamily="18" charset="0"/>
                      </a:rPr>
                      <m:t>𝒌𝒙</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through the z-axis. Since x and y are constant multiple of u and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𝒛</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𝒔𝒊𝒏</m:t>
                    </m:r>
                    <m:r>
                      <a:rPr lang="en-US" sz="600" b="1" i="1" dirty="0" smtClean="0">
                        <a:latin typeface="Cambria Math" panose="02040503050406030204" pitchFamily="18" charset="0"/>
                        <a:ea typeface="Cambria" panose="02040503050406030204" pitchFamily="18" charset="0"/>
                      </a:rPr>
                      <m:t>⁡(</m:t>
                    </m:r>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each trace is a sine wave. </a:t>
                </a:r>
                <a:r>
                  <a:rPr lang="en-US" sz="600" b="1" dirty="0">
                    <a:solidFill>
                      <a:srgbClr val="FF0000"/>
                    </a:solidFill>
                    <a:latin typeface="Cambria" panose="02040503050406030204" pitchFamily="18" charset="0"/>
                    <a:ea typeface="Cambria" panose="02040503050406030204" pitchFamily="18" charset="0"/>
                  </a:rPr>
                  <a:t>(Main Idea:  Hold both variables constant, see traces on grid curves, and notice trig. waves + bounds)</a:t>
                </a:r>
              </a:p>
            </p:txBody>
          </p:sp>
        </mc:Choice>
        <mc:Fallback xmlns="">
          <p:sp>
            <p:nvSpPr>
              <p:cNvPr id="69" name="TextBox 68">
                <a:extLst>
                  <a:ext uri="{FF2B5EF4-FFF2-40B4-BE49-F238E27FC236}">
                    <a16:creationId xmlns:a16="http://schemas.microsoft.com/office/drawing/2014/main" id="{05B1ABD5-230F-4B45-96CA-1A1121CB4FE3}"/>
                  </a:ext>
                </a:extLst>
              </p:cNvPr>
              <p:cNvSpPr txBox="1">
                <a:spLocks noRot="1" noChangeAspect="1" noMove="1" noResize="1" noEditPoints="1" noAdjustHandles="1" noChangeArrowheads="1" noChangeShapeType="1" noTextEdit="1"/>
              </p:cNvSpPr>
              <p:nvPr/>
            </p:nvSpPr>
            <p:spPr>
              <a:xfrm>
                <a:off x="422939" y="340385"/>
                <a:ext cx="4241419"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18D3AEA-4A2F-43B4-9A6B-EA158A3C92B9}"/>
                  </a:ext>
                </a:extLst>
              </p:cNvPr>
              <p:cNvSpPr txBox="1"/>
              <p:nvPr/>
            </p:nvSpPr>
            <p:spPr>
              <a:xfrm>
                <a:off x="516406" y="835125"/>
                <a:ext cx="4103360" cy="436466"/>
              </a:xfrm>
              <a:prstGeom prst="rect">
                <a:avLst/>
              </a:prstGeom>
              <a:noFill/>
            </p:spPr>
            <p:txBody>
              <a:bodyPr wrap="square" rtlCol="0">
                <a:spAutoFit/>
              </a:bodyPr>
              <a:lstStyle/>
              <a:p>
                <a:r>
                  <a:rPr lang="en-US" sz="550" b="1" dirty="0">
                    <a:latin typeface="Cambria" panose="02040503050406030204" pitchFamily="18" charset="0"/>
                    <a:ea typeface="Cambria" panose="02040503050406030204" pitchFamily="18" charset="0"/>
                  </a:rPr>
                  <a:t>If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𝒗</m:t>
                    </m:r>
                  </m:oMath>
                </a14:m>
                <a:r>
                  <a:rPr lang="en-US" sz="550" b="1" dirty="0">
                    <a:latin typeface="Cambria" panose="02040503050406030204" pitchFamily="18" charset="0"/>
                    <a:ea typeface="Cambria" panose="02040503050406030204" pitchFamily="18" charset="0"/>
                  </a:rPr>
                  <a:t> = </a:t>
                </a:r>
                <a14:m>
                  <m:oMath xmlns:m="http://schemas.openxmlformats.org/officeDocument/2006/math">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00" b="1" i="1" dirty="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is fixed, then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𝒙</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is constant and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𝟐</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𝒄𝒐𝒔</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m:t>
                    </m:r>
                  </m:oMath>
                </a14:m>
                <a:r>
                  <a:rPr lang="en-US" sz="550" b="1" dirty="0">
                    <a:latin typeface="Cambria" panose="02040503050406030204" pitchFamily="18" charset="0"/>
                    <a:ea typeface="Cambria" panose="02040503050406030204" pitchFamily="18" charset="0"/>
                  </a:rPr>
                  <a:t> and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𝟐</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describe a circle of radius |sin(2</a:t>
                </a:r>
                <a14:m>
                  <m:oMath xmlns:m="http://schemas.openxmlformats.org/officeDocument/2006/math">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oMath>
                </a14:m>
                <a:r>
                  <a:rPr lang="en-US" sz="550" b="1" dirty="0">
                    <a:latin typeface="Cambria" panose="02040503050406030204" pitchFamily="18" charset="0"/>
                    <a:ea typeface="Cambria" panose="02040503050406030204" pitchFamily="18" charset="0"/>
                  </a:rPr>
                  <a:t>)| so each grid curve is a circle contained in the vertical plane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𝒙</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parallel to the </a:t>
                </a:r>
                <a:r>
                  <a:rPr lang="en-US" sz="550" b="1" dirty="0" err="1">
                    <a:latin typeface="Cambria" panose="02040503050406030204" pitchFamily="18" charset="0"/>
                    <a:ea typeface="Cambria" panose="02040503050406030204" pitchFamily="18" charset="0"/>
                  </a:rPr>
                  <a:t>yz</a:t>
                </a:r>
                <a:r>
                  <a:rPr lang="en-US" sz="550" b="1" dirty="0">
                    <a:latin typeface="Cambria" panose="02040503050406030204" pitchFamily="18" charset="0"/>
                    <a:ea typeface="Cambria" panose="02040503050406030204" pitchFamily="18" charset="0"/>
                  </a:rPr>
                  <a:t>-plane. The lengthwise grid curves correspond to holding u constant such that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𝒄𝒐𝒔</m:t>
                    </m:r>
                    <m:r>
                      <a:rPr lang="en-US" sz="550" b="1" i="1" dirty="0" smtClean="0">
                        <a:latin typeface="Cambria Math" panose="02040503050406030204" pitchFamily="18" charset="0"/>
                        <a:ea typeface="Cambria" panose="02040503050406030204" pitchFamily="18" charset="0"/>
                      </a:rPr>
                      <m:t>⁡(</m:t>
                    </m:r>
                    <m:sSub>
                      <m:sSubPr>
                        <m:ctrlPr>
                          <a:rPr lang="en-US" sz="550" b="1" i="1" dirty="0" smtClean="0">
                            <a:latin typeface="Cambria Math" panose="02040503050406030204" pitchFamily="18" charset="0"/>
                            <a:ea typeface="Cambria" panose="02040503050406030204" pitchFamily="18" charset="0"/>
                          </a:rPr>
                        </m:ctrlPr>
                      </m:sSubPr>
                      <m:e>
                        <m:r>
                          <a:rPr lang="en-US" sz="550" b="1" i="1" dirty="0" err="1" smtClean="0">
                            <a:latin typeface="Cambria Math" panose="02040503050406030204" pitchFamily="18" charset="0"/>
                            <a:ea typeface="Cambria" panose="02040503050406030204" pitchFamily="18" charset="0"/>
                          </a:rPr>
                          <m:t>𝒖</m:t>
                        </m:r>
                      </m:e>
                      <m:sub>
                        <m:r>
                          <a:rPr lang="en-US" sz="550" b="1" i="1" dirty="0" smtClean="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𝟐</m:t>
                    </m:r>
                    <m:r>
                      <a:rPr lang="en-US" sz="550" b="1" i="1" dirty="0" smtClean="0">
                        <a:latin typeface="Cambria Math" panose="02040503050406030204" pitchFamily="18" charset="0"/>
                        <a:ea typeface="Cambria" panose="02040503050406030204" pitchFamily="18" charset="0"/>
                      </a:rPr>
                      <m:t>𝒗</m:t>
                    </m:r>
                    <m:r>
                      <a:rPr lang="en-US" sz="550" b="1" i="1" dirty="0" smtClean="0">
                        <a:latin typeface="Cambria Math" panose="02040503050406030204" pitchFamily="18" charset="0"/>
                        <a:ea typeface="Cambria" panose="02040503050406030204" pitchFamily="18" charset="0"/>
                      </a:rPr>
                      <m:t>), </m:t>
                    </m:r>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sSub>
                      <m:sSubPr>
                        <m:ctrlPr>
                          <a:rPr lang="en-US" sz="550" b="1" i="1" dirty="0">
                            <a:latin typeface="Cambria Math" panose="02040503050406030204" pitchFamily="18" charset="0"/>
                            <a:ea typeface="Cambria" panose="02040503050406030204" pitchFamily="18" charset="0"/>
                          </a:rPr>
                        </m:ctrlPr>
                      </m:sSubPr>
                      <m:e>
                        <m:r>
                          <a:rPr lang="en-US" sz="550" b="1" i="1" dirty="0" err="1">
                            <a:latin typeface="Cambria Math" panose="02040503050406030204" pitchFamily="18" charset="0"/>
                            <a:ea typeface="Cambria" panose="02040503050406030204" pitchFamily="18" charset="0"/>
                          </a:rPr>
                          <m:t>𝒖</m:t>
                        </m:r>
                      </m:e>
                      <m:sub>
                        <m:r>
                          <a:rPr lang="en-US" sz="55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𝟐</m:t>
                    </m:r>
                    <m:r>
                      <a:rPr lang="en-US" sz="550" b="1" i="1" dirty="0" smtClean="0">
                        <a:latin typeface="Cambria Math" panose="02040503050406030204" pitchFamily="18" charset="0"/>
                        <a:ea typeface="Cambria" panose="02040503050406030204" pitchFamily="18" charset="0"/>
                      </a:rPr>
                      <m:t>𝒗</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so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𝒕𝒂𝒏</m:t>
                    </m:r>
                    <m:r>
                      <a:rPr lang="en-US" sz="550" b="1" i="1" dirty="0" smtClean="0">
                        <a:latin typeface="Cambria Math" panose="02040503050406030204" pitchFamily="18" charset="0"/>
                        <a:ea typeface="Cambria" panose="02040503050406030204" pitchFamily="18" charset="0"/>
                      </a:rPr>
                      <m:t>⁡(</m:t>
                    </m:r>
                    <m:sSub>
                      <m:sSubPr>
                        <m:ctrlPr>
                          <a:rPr lang="en-US" sz="550" b="1" i="1" dirty="0">
                            <a:latin typeface="Cambria Math" panose="02040503050406030204" pitchFamily="18" charset="0"/>
                            <a:ea typeface="Cambria" panose="02040503050406030204" pitchFamily="18" charset="0"/>
                          </a:rPr>
                        </m:ctrlPr>
                      </m:sSubPr>
                      <m:e>
                        <m:r>
                          <a:rPr lang="en-US" sz="550" b="1" i="1" dirty="0" err="1">
                            <a:latin typeface="Cambria Math" panose="02040503050406030204" pitchFamily="18" charset="0"/>
                            <a:ea typeface="Cambria" panose="02040503050406030204" pitchFamily="18" charset="0"/>
                          </a:rPr>
                          <m:t>𝒖</m:t>
                        </m:r>
                      </m:e>
                      <m:sub>
                        <m:r>
                          <a:rPr lang="en-US" sz="55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𝒚</m:t>
                    </m:r>
                  </m:oMath>
                </a14:m>
                <a:r>
                  <a:rPr lang="en-US" sz="550" b="1" dirty="0">
                    <a:latin typeface="Cambria" panose="02040503050406030204" pitchFamily="18" charset="0"/>
                    <a:ea typeface="Cambria" panose="02040503050406030204" pitchFamily="18" charset="0"/>
                  </a:rPr>
                  <a:t> lying in a plane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err="1" smtClean="0">
                        <a:latin typeface="Cambria Math" panose="02040503050406030204" pitchFamily="18" charset="0"/>
                        <a:ea typeface="Cambria" panose="02040503050406030204" pitchFamily="18" charset="0"/>
                      </a:rPr>
                      <m:t>𝒌𝒚</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that includes the x-axis. </a:t>
                </a:r>
                <a:r>
                  <a:rPr lang="en-US" sz="500" b="1" dirty="0">
                    <a:solidFill>
                      <a:srgbClr val="FF0000"/>
                    </a:solidFill>
                    <a:latin typeface="Cambria" panose="02040503050406030204" pitchFamily="18" charset="0"/>
                    <a:ea typeface="Cambria" panose="02040503050406030204" pitchFamily="18" charset="0"/>
                  </a:rPr>
                  <a:t>(Main Idea:  Hold both variables constant and see traces on grid curves)</a:t>
                </a:r>
                <a:endParaRPr lang="en-US" sz="550" b="1" dirty="0">
                  <a:latin typeface="Cambria" panose="02040503050406030204" pitchFamily="18" charset="0"/>
                  <a:ea typeface="Cambria" panose="02040503050406030204" pitchFamily="18" charset="0"/>
                </a:endParaRPr>
              </a:p>
            </p:txBody>
          </p:sp>
        </mc:Choice>
        <mc:Fallback xmlns="">
          <p:sp>
            <p:nvSpPr>
              <p:cNvPr id="70" name="TextBox 69">
                <a:extLst>
                  <a:ext uri="{FF2B5EF4-FFF2-40B4-BE49-F238E27FC236}">
                    <a16:creationId xmlns:a16="http://schemas.microsoft.com/office/drawing/2014/main" id="{018D3AEA-4A2F-43B4-9A6B-EA158A3C92B9}"/>
                  </a:ext>
                </a:extLst>
              </p:cNvPr>
              <p:cNvSpPr txBox="1">
                <a:spLocks noRot="1" noChangeAspect="1" noMove="1" noResize="1" noEditPoints="1" noAdjustHandles="1" noChangeArrowheads="1" noChangeShapeType="1" noTextEdit="1"/>
              </p:cNvSpPr>
              <p:nvPr/>
            </p:nvSpPr>
            <p:spPr>
              <a:xfrm>
                <a:off x="516406" y="835125"/>
                <a:ext cx="4103360" cy="436466"/>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055B638-82C7-4292-B289-43B679D370F6}"/>
                  </a:ext>
                </a:extLst>
              </p:cNvPr>
              <p:cNvSpPr txBox="1"/>
              <p:nvPr/>
            </p:nvSpPr>
            <p:spPr>
              <a:xfrm>
                <a:off x="531069" y="2360381"/>
                <a:ext cx="4189560" cy="453970"/>
              </a:xfrm>
              <a:prstGeom prst="rect">
                <a:avLst/>
              </a:prstGeom>
              <a:noFill/>
            </p:spPr>
            <p:txBody>
              <a:bodyPr wrap="square" rtlCol="0">
                <a:spAutoFit/>
              </a:bodyPr>
              <a:lstStyle/>
              <a:p>
                <a:r>
                  <a:rPr lang="en-US" sz="470" b="1" u="sng" dirty="0">
                    <a:latin typeface="Cambria" panose="02040503050406030204" pitchFamily="18" charset="0"/>
                    <a:ea typeface="Cambria" panose="02040503050406030204" pitchFamily="18" charset="0"/>
                  </a:rPr>
                  <a:t>When u = 0:</a:t>
                </a:r>
                <a:r>
                  <a:rPr lang="en-US" sz="470" b="1" dirty="0">
                    <a:latin typeface="Cambria" panose="02040503050406030204" pitchFamily="18" charset="0"/>
                    <a:ea typeface="Cambria" panose="02040503050406030204" pitchFamily="18" charset="0"/>
                  </a:rPr>
                  <a:t>  </a:t>
                </a:r>
                <a14:m>
                  <m:oMath xmlns:m="http://schemas.openxmlformats.org/officeDocument/2006/math">
                    <m:r>
                      <a:rPr lang="en-US" sz="470" b="1" i="1" dirty="0" smtClean="0">
                        <a:latin typeface="Cambria Math" panose="02040503050406030204" pitchFamily="18" charset="0"/>
                        <a:ea typeface="Cambria" panose="02040503050406030204" pitchFamily="18" charset="0"/>
                      </a:rPr>
                      <m:t>𝒙</m:t>
                    </m:r>
                    <m:r>
                      <a:rPr lang="en-US" sz="470" b="1" i="1" dirty="0" smtClean="0">
                        <a:latin typeface="Cambria Math" panose="02040503050406030204" pitchFamily="18" charset="0"/>
                        <a:ea typeface="Cambria" panose="02040503050406030204" pitchFamily="18" charset="0"/>
                      </a:rPr>
                      <m:t> = </m:t>
                    </m:r>
                    <m:r>
                      <a:rPr lang="en-US" sz="470" b="1" i="1" dirty="0" smtClean="0">
                        <a:latin typeface="Cambria Math" panose="02040503050406030204" pitchFamily="18" charset="0"/>
                        <a:ea typeface="Cambria" panose="02040503050406030204" pitchFamily="18" charset="0"/>
                      </a:rPr>
                      <m:t>𝟑</m:t>
                    </m:r>
                    <m:r>
                      <a:rPr lang="en-US" sz="470" b="1" i="1" dirty="0" smtClean="0">
                        <a:latin typeface="Cambria Math" panose="02040503050406030204" pitchFamily="18" charset="0"/>
                        <a:ea typeface="Cambria" panose="02040503050406030204" pitchFamily="18" charset="0"/>
                      </a:rPr>
                      <m:t> + </m:t>
                    </m:r>
                    <m:r>
                      <m:rPr>
                        <m:sty m:val="p"/>
                      </m:rPr>
                      <a:rPr lang="en-US" sz="470" b="1" i="1" dirty="0" smtClean="0">
                        <a:latin typeface="Cambria Math" panose="02040503050406030204" pitchFamily="18" charset="0"/>
                        <a:ea typeface="Cambria" panose="02040503050406030204" pitchFamily="18" charset="0"/>
                      </a:rPr>
                      <m:t>cos</m:t>
                    </m:r>
                    <m:r>
                      <a:rPr lang="en-US" sz="470" b="1" i="1" dirty="0" smtClean="0">
                        <a:latin typeface="Cambria Math" panose="02040503050406030204" pitchFamily="18" charset="0"/>
                        <a:ea typeface="Cambria" panose="02040503050406030204" pitchFamily="18" charset="0"/>
                      </a:rPr>
                      <m:t>⁡(</m:t>
                    </m:r>
                    <m:r>
                      <a:rPr lang="en-US" sz="470" b="1" i="1" dirty="0" smtClean="0">
                        <a:latin typeface="Cambria Math" panose="02040503050406030204" pitchFamily="18" charset="0"/>
                        <a:ea typeface="Cambria" panose="02040503050406030204" pitchFamily="18" charset="0"/>
                      </a:rPr>
                      <m:t>𝒗</m:t>
                    </m:r>
                    <m:r>
                      <a:rPr lang="en-US" sz="470" b="1" i="1" dirty="0" smtClean="0">
                        <a:latin typeface="Cambria Math" panose="02040503050406030204" pitchFamily="18" charset="0"/>
                        <a:ea typeface="Cambria" panose="02040503050406030204" pitchFamily="18" charset="0"/>
                      </a:rPr>
                      <m:t>), </m:t>
                    </m:r>
                    <m:r>
                      <a:rPr lang="en-US" sz="470" b="1" i="1" dirty="0" smtClean="0">
                        <a:latin typeface="Cambria Math" panose="02040503050406030204" pitchFamily="18" charset="0"/>
                        <a:ea typeface="Cambria" panose="02040503050406030204" pitchFamily="18" charset="0"/>
                      </a:rPr>
                      <m:t>𝒚</m:t>
                    </m:r>
                    <m:r>
                      <a:rPr lang="en-US" sz="470" b="1" i="1" dirty="0" smtClean="0">
                        <a:latin typeface="Cambria Math" panose="02040503050406030204" pitchFamily="18" charset="0"/>
                        <a:ea typeface="Cambria" panose="02040503050406030204" pitchFamily="18" charset="0"/>
                      </a:rPr>
                      <m:t> = </m:t>
                    </m:r>
                    <m:r>
                      <a:rPr lang="en-US" sz="470" b="1" i="1" dirty="0" smtClean="0">
                        <a:latin typeface="Cambria Math" panose="02040503050406030204" pitchFamily="18" charset="0"/>
                        <a:ea typeface="Cambria" panose="02040503050406030204" pitchFamily="18" charset="0"/>
                      </a:rPr>
                      <m:t>𝟎</m:t>
                    </m:r>
                    <m:r>
                      <a:rPr lang="en-US" sz="470" b="1" i="1" dirty="0" smtClean="0">
                        <a:latin typeface="Cambria Math" panose="02040503050406030204" pitchFamily="18" charset="0"/>
                        <a:ea typeface="Cambria" panose="02040503050406030204" pitchFamily="18" charset="0"/>
                      </a:rPr>
                      <m:t>, </m:t>
                    </m:r>
                  </m:oMath>
                </a14:m>
                <a:r>
                  <a:rPr lang="en-US" sz="470" b="1" dirty="0">
                    <a:latin typeface="Cambria" panose="02040503050406030204" pitchFamily="18" charset="0"/>
                    <a:ea typeface="Cambria" panose="02040503050406030204" pitchFamily="18" charset="0"/>
                  </a:rPr>
                  <a:t>and </a:t>
                </a:r>
                <a14:m>
                  <m:oMath xmlns:m="http://schemas.openxmlformats.org/officeDocument/2006/math">
                    <m:r>
                      <a:rPr lang="en-US" sz="470" b="1" i="1" dirty="0" smtClean="0">
                        <a:latin typeface="Cambria Math" panose="02040503050406030204" pitchFamily="18" charset="0"/>
                        <a:ea typeface="Cambria" panose="02040503050406030204" pitchFamily="18" charset="0"/>
                      </a:rPr>
                      <m:t>𝒛</m:t>
                    </m:r>
                    <m:r>
                      <a:rPr lang="en-US" sz="470" b="1" i="1" dirty="0" smtClean="0">
                        <a:latin typeface="Cambria Math" panose="02040503050406030204" pitchFamily="18" charset="0"/>
                        <a:ea typeface="Cambria" panose="02040503050406030204" pitchFamily="18" charset="0"/>
                      </a:rPr>
                      <m:t> = </m:t>
                    </m:r>
                    <m:r>
                      <m:rPr>
                        <m:sty m:val="p"/>
                      </m:rPr>
                      <a:rPr lang="en-US" sz="470" b="1" i="1" dirty="0" smtClean="0">
                        <a:latin typeface="Cambria Math" panose="02040503050406030204" pitchFamily="18" charset="0"/>
                        <a:ea typeface="Cambria" panose="02040503050406030204" pitchFamily="18" charset="0"/>
                      </a:rPr>
                      <m:t>sin</m:t>
                    </m:r>
                    <m:r>
                      <a:rPr lang="en-US" sz="470" b="1" i="1" dirty="0" smtClean="0">
                        <a:latin typeface="Cambria Math" panose="02040503050406030204" pitchFamily="18" charset="0"/>
                        <a:ea typeface="Cambria" panose="02040503050406030204" pitchFamily="18" charset="0"/>
                      </a:rPr>
                      <m:t>⁡(</m:t>
                    </m:r>
                    <m:r>
                      <a:rPr lang="en-US" sz="470" b="1" i="1" dirty="0" smtClean="0">
                        <a:latin typeface="Cambria Math" panose="02040503050406030204" pitchFamily="18" charset="0"/>
                        <a:ea typeface="Cambria" panose="02040503050406030204" pitchFamily="18" charset="0"/>
                      </a:rPr>
                      <m:t>𝒗</m:t>
                    </m:r>
                    <m:r>
                      <a:rPr lang="en-US" sz="470" b="1" i="1" dirty="0" smtClean="0">
                        <a:latin typeface="Cambria Math" panose="02040503050406030204" pitchFamily="18" charset="0"/>
                        <a:ea typeface="Cambria" panose="02040503050406030204" pitchFamily="18" charset="0"/>
                      </a:rPr>
                      <m:t>) </m:t>
                    </m:r>
                  </m:oMath>
                </a14:m>
                <a:r>
                  <a:rPr lang="en-US" sz="470" b="1" dirty="0">
                    <a:latin typeface="Cambria" panose="02040503050406030204" pitchFamily="18" charset="0"/>
                    <a:ea typeface="Cambria" panose="02040503050406030204" pitchFamily="18" charset="0"/>
                  </a:rPr>
                  <a:t>which describes a circle with radius 1 in the </a:t>
                </a:r>
                <a:r>
                  <a:rPr lang="en-US" sz="470" b="1" dirty="0" err="1">
                    <a:latin typeface="Cambria" panose="02040503050406030204" pitchFamily="18" charset="0"/>
                    <a:ea typeface="Cambria" panose="02040503050406030204" pitchFamily="18" charset="0"/>
                  </a:rPr>
                  <a:t>xz</a:t>
                </a:r>
                <a:r>
                  <a:rPr lang="en-US" sz="470" b="1" dirty="0">
                    <a:latin typeface="Cambria" panose="02040503050406030204" pitchFamily="18" charset="0"/>
                    <a:ea typeface="Cambria" panose="02040503050406030204" pitchFamily="18" charset="0"/>
                  </a:rPr>
                  <a:t>-plane centered at (3,0,0). When u = .5, then        y = 0 and we have circle with radius .5 in the </a:t>
                </a:r>
                <a:r>
                  <a:rPr lang="en-US" sz="470" b="1" dirty="0" err="1">
                    <a:latin typeface="Cambria" panose="02040503050406030204" pitchFamily="18" charset="0"/>
                    <a:ea typeface="Cambria" panose="02040503050406030204" pitchFamily="18" charset="0"/>
                  </a:rPr>
                  <a:t>xz</a:t>
                </a:r>
                <a:r>
                  <a:rPr lang="en-US" sz="470" b="1" dirty="0">
                    <a:latin typeface="Cambria" panose="02040503050406030204" pitchFamily="18" charset="0"/>
                    <a:ea typeface="Cambria" panose="02040503050406030204" pitchFamily="18" charset="0"/>
                  </a:rPr>
                  <a:t>-plane centered at (1.5, 0, 1.5). </a:t>
                </a:r>
              </a:p>
              <a:p>
                <a:r>
                  <a:rPr lang="en-US" sz="470" b="1" u="sng" dirty="0">
                    <a:latin typeface="Cambria" panose="02040503050406030204" pitchFamily="18" charset="0"/>
                    <a:ea typeface="Cambria" panose="02040503050406030204" pitchFamily="18" charset="0"/>
                  </a:rPr>
                  <a:t>When u = 1:</a:t>
                </a:r>
                <a:r>
                  <a:rPr lang="en-US" sz="470" b="1" dirty="0">
                    <a:latin typeface="Cambria" panose="02040503050406030204" pitchFamily="18" charset="0"/>
                    <a:ea typeface="Cambria" panose="02040503050406030204" pitchFamily="18" charset="0"/>
                  </a:rPr>
                  <a:t>  </a:t>
                </a:r>
                <a14:m>
                  <m:oMath xmlns:m="http://schemas.openxmlformats.org/officeDocument/2006/math">
                    <m:r>
                      <a:rPr lang="en-US" sz="470" b="1" i="1" dirty="0" smtClean="0">
                        <a:latin typeface="Cambria Math" panose="02040503050406030204" pitchFamily="18" charset="0"/>
                        <a:ea typeface="Cambria" panose="02040503050406030204" pitchFamily="18" charset="0"/>
                      </a:rPr>
                      <m:t>𝒙</m:t>
                    </m:r>
                    <m:r>
                      <a:rPr lang="en-US" sz="470" b="1" i="1" dirty="0" smtClean="0">
                        <a:latin typeface="Cambria Math" panose="02040503050406030204" pitchFamily="18" charset="0"/>
                        <a:ea typeface="Cambria" panose="02040503050406030204" pitchFamily="18" charset="0"/>
                      </a:rPr>
                      <m:t> = </m:t>
                    </m:r>
                    <m:r>
                      <a:rPr lang="en-US" sz="470" b="1" i="1" dirty="0" smtClean="0">
                        <a:latin typeface="Cambria Math" panose="02040503050406030204" pitchFamily="18" charset="0"/>
                        <a:ea typeface="Cambria" panose="02040503050406030204" pitchFamily="18" charset="0"/>
                      </a:rPr>
                      <m:t>𝒚</m:t>
                    </m:r>
                    <m:r>
                      <a:rPr lang="en-US" sz="470" b="1" i="1" dirty="0" smtClean="0">
                        <a:latin typeface="Cambria Math" panose="02040503050406030204" pitchFamily="18" charset="0"/>
                        <a:ea typeface="Cambria" panose="02040503050406030204" pitchFamily="18" charset="0"/>
                      </a:rPr>
                      <m:t> =</m:t>
                    </m:r>
                    <m:r>
                      <a:rPr lang="en-US" sz="470" b="1" i="1" dirty="0" smtClean="0">
                        <a:latin typeface="Cambria Math" panose="02040503050406030204" pitchFamily="18" charset="0"/>
                        <a:ea typeface="Cambria" panose="02040503050406030204" pitchFamily="18" charset="0"/>
                      </a:rPr>
                      <m:t>𝟎</m:t>
                    </m:r>
                    <m:r>
                      <a:rPr lang="en-US" sz="470" b="1" i="1" dirty="0" smtClean="0">
                        <a:latin typeface="Cambria Math" panose="02040503050406030204" pitchFamily="18" charset="0"/>
                        <a:ea typeface="Cambria" panose="02040503050406030204" pitchFamily="18" charset="0"/>
                      </a:rPr>
                      <m:t> </m:t>
                    </m:r>
                  </m:oMath>
                </a14:m>
                <a:r>
                  <a:rPr lang="en-US" sz="470" b="1" dirty="0">
                    <a:latin typeface="Cambria" panose="02040503050406030204" pitchFamily="18" charset="0"/>
                    <a:ea typeface="Cambria" panose="02040503050406030204" pitchFamily="18" charset="0"/>
                  </a:rPr>
                  <a:t>and </a:t>
                </a:r>
                <a14:m>
                  <m:oMath xmlns:m="http://schemas.openxmlformats.org/officeDocument/2006/math">
                    <m:r>
                      <a:rPr lang="en-US" sz="470" b="1" i="1" dirty="0" smtClean="0">
                        <a:latin typeface="Cambria Math" panose="02040503050406030204" pitchFamily="18" charset="0"/>
                        <a:ea typeface="Cambria" panose="02040503050406030204" pitchFamily="18" charset="0"/>
                      </a:rPr>
                      <m:t>𝒛</m:t>
                    </m:r>
                    <m:r>
                      <a:rPr lang="en-US" sz="470" b="1" i="1" dirty="0" smtClean="0">
                        <a:latin typeface="Cambria Math" panose="02040503050406030204" pitchFamily="18" charset="0"/>
                        <a:ea typeface="Cambria" panose="02040503050406030204" pitchFamily="18" charset="0"/>
                      </a:rPr>
                      <m:t> = </m:t>
                    </m:r>
                    <m:r>
                      <a:rPr lang="en-US" sz="470" b="1" i="1" dirty="0" smtClean="0">
                        <a:latin typeface="Cambria Math" panose="02040503050406030204" pitchFamily="18" charset="0"/>
                        <a:ea typeface="Cambria" panose="02040503050406030204" pitchFamily="18" charset="0"/>
                      </a:rPr>
                      <m:t>𝟑</m:t>
                    </m:r>
                  </m:oMath>
                </a14:m>
                <a:r>
                  <a:rPr lang="en-US" sz="470" b="1" dirty="0">
                    <a:latin typeface="Cambria" panose="02040503050406030204" pitchFamily="18" charset="0"/>
                    <a:ea typeface="Cambria" panose="02040503050406030204" pitchFamily="18" charset="0"/>
                  </a:rPr>
                  <a:t>, which gives the topmost point in the graph. This suggest that grid curves with u constant are the vertically oriented circles visible on the surface. The spiraling grid curves correspond to keeping v constant.                                                                                               </a:t>
                </a:r>
                <a:r>
                  <a:rPr lang="en-US" sz="470" b="1" dirty="0">
                    <a:solidFill>
                      <a:srgbClr val="FF0000"/>
                    </a:solidFill>
                    <a:latin typeface="Cambria" panose="02040503050406030204" pitchFamily="18" charset="0"/>
                    <a:ea typeface="Cambria" panose="02040503050406030204" pitchFamily="18" charset="0"/>
                  </a:rPr>
                  <a:t>(Main Idea:  Plug in ‘LIMITING VALUES’ to see how the points correspond/plot on the graph. (0,0), (u,0), (0,v) are always a good point to plug) </a:t>
                </a:r>
                <a:endParaRPr lang="en-US" sz="470" b="1" dirty="0">
                  <a:latin typeface="Cambria" panose="02040503050406030204" pitchFamily="18" charset="0"/>
                  <a:ea typeface="Cambria" panose="02040503050406030204" pitchFamily="18" charset="0"/>
                </a:endParaRPr>
              </a:p>
            </p:txBody>
          </p:sp>
        </mc:Choice>
        <mc:Fallback xmlns="">
          <p:sp>
            <p:nvSpPr>
              <p:cNvPr id="71" name="TextBox 70">
                <a:extLst>
                  <a:ext uri="{FF2B5EF4-FFF2-40B4-BE49-F238E27FC236}">
                    <a16:creationId xmlns:a16="http://schemas.microsoft.com/office/drawing/2014/main" id="{D055B638-82C7-4292-B289-43B679D370F6}"/>
                  </a:ext>
                </a:extLst>
              </p:cNvPr>
              <p:cNvSpPr txBox="1">
                <a:spLocks noRot="1" noChangeAspect="1" noMove="1" noResize="1" noEditPoints="1" noAdjustHandles="1" noChangeArrowheads="1" noChangeShapeType="1" noTextEdit="1"/>
              </p:cNvSpPr>
              <p:nvPr/>
            </p:nvSpPr>
            <p:spPr>
              <a:xfrm>
                <a:off x="531069" y="2360381"/>
                <a:ext cx="4189560" cy="45397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A5E59C0-796A-44D9-9E45-F44AC6E356B8}"/>
                  </a:ext>
                </a:extLst>
              </p:cNvPr>
              <p:cNvSpPr txBox="1"/>
              <p:nvPr/>
            </p:nvSpPr>
            <p:spPr>
              <a:xfrm>
                <a:off x="531170" y="1322642"/>
                <a:ext cx="4033672" cy="46378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If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 </m:t>
                    </m:r>
                    <m:sSub>
                      <m:sSubPr>
                        <m:ctrlPr>
                          <a:rPr lang="en-US" sz="600" b="1" i="1" dirty="0" smtClean="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smtClean="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is held constant, then z is constant, so the grid curves lie in a horizontal plane. This graph does not have curves that are circles nor straight lines. The vertical grid curves we see on the surface correspond to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 = </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𝒖</m:t>
                        </m:r>
                      </m:e>
                      <m:sub>
                        <m:r>
                          <a:rPr lang="en-US" sz="600" b="1" i="1" dirty="0" smtClean="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held constant, so the corresponding grid curve lies in the vertical plane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m:t>
                    </m:r>
                    <m:func>
                      <m:funcPr>
                        <m:ctrlPr>
                          <a:rPr lang="en-US" sz="600" b="1" i="1" dirty="0" smtClean="0">
                            <a:latin typeface="Cambria Math" panose="02040503050406030204" pitchFamily="18" charset="0"/>
                            <a:ea typeface="Cambria" panose="02040503050406030204" pitchFamily="18" charset="0"/>
                          </a:rPr>
                        </m:ctrlPr>
                      </m:funcPr>
                      <m:fName>
                        <m:sSup>
                          <m:sSupPr>
                            <m:ctrlPr>
                              <a:rPr lang="en-US" sz="600" b="1" i="1" dirty="0" smtClean="0">
                                <a:latin typeface="Cambria Math" panose="02040503050406030204" pitchFamily="18" charset="0"/>
                                <a:ea typeface="Cambria" panose="02040503050406030204" pitchFamily="18" charset="0"/>
                              </a:rPr>
                            </m:ctrlPr>
                          </m:sSupPr>
                          <m:e>
                            <m:r>
                              <a:rPr lang="en-US" sz="600" b="1" i="1" dirty="0" smtClean="0">
                                <a:latin typeface="Cambria Math" panose="02040503050406030204" pitchFamily="18" charset="0"/>
                                <a:ea typeface="Cambria" panose="02040503050406030204" pitchFamily="18" charset="0"/>
                              </a:rPr>
                              <m:t>𝐭𝐚𝐧</m:t>
                            </m:r>
                          </m:e>
                          <m:sup>
                            <m:r>
                              <a:rPr lang="en-US" sz="600" b="1" i="1" dirty="0" smtClean="0">
                                <a:latin typeface="Cambria Math" panose="02040503050406030204" pitchFamily="18" charset="0"/>
                                <a:ea typeface="Cambria" panose="02040503050406030204" pitchFamily="18" charset="0"/>
                              </a:rPr>
                              <m:t>𝟑</m:t>
                            </m:r>
                          </m:sup>
                        </m:sSup>
                      </m:fName>
                      <m:e>
                        <m:d>
                          <m:dPr>
                            <m:ctrlPr>
                              <a:rPr lang="en-US" sz="600" b="1" i="1" dirty="0" smtClean="0">
                                <a:latin typeface="Cambria Math" panose="02040503050406030204" pitchFamily="18" charset="0"/>
                                <a:ea typeface="Cambria" panose="02040503050406030204" pitchFamily="18" charset="0"/>
                              </a:rPr>
                            </m:ctrlPr>
                          </m:dPr>
                          <m:e>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𝒖</m:t>
                                </m:r>
                              </m:e>
                              <m:sub>
                                <m:r>
                                  <a:rPr lang="en-US" sz="600" b="1" i="1" dirty="0" smtClean="0">
                                    <a:latin typeface="Cambria Math" panose="02040503050406030204" pitchFamily="18" charset="0"/>
                                    <a:ea typeface="Cambria" panose="02040503050406030204" pitchFamily="18" charset="0"/>
                                  </a:rPr>
                                  <m:t>𝟎</m:t>
                                </m:r>
                              </m:sub>
                            </m:sSub>
                          </m:e>
                        </m:d>
                      </m:e>
                    </m:func>
                    <m:r>
                      <a:rPr lang="en-US" sz="600" b="1" i="1" dirty="0" smtClean="0">
                        <a:latin typeface="Cambria Math" panose="02040503050406030204" pitchFamily="18" charset="0"/>
                        <a:ea typeface="Cambria" panose="02040503050406030204" pitchFamily="18" charset="0"/>
                      </a:rPr>
                      <m:t>𝒙</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through the z-axis. </a:t>
                </a:r>
                <a:r>
                  <a:rPr lang="en-US" sz="600" b="1" dirty="0">
                    <a:solidFill>
                      <a:srgbClr val="FF0000"/>
                    </a:solidFill>
                    <a:latin typeface="Cambria" panose="02040503050406030204" pitchFamily="18" charset="0"/>
                    <a:ea typeface="Cambria" panose="02040503050406030204" pitchFamily="18" charset="0"/>
                  </a:rPr>
                  <a:t>(Main Idea:  Use intuition about the given graph (does it appear to be circular? Sinusoidal? Symmetric?))</a:t>
                </a:r>
                <a:endParaRPr lang="en-US" sz="600" b="1" dirty="0">
                  <a:latin typeface="Cambria" panose="02040503050406030204" pitchFamily="18" charset="0"/>
                  <a:ea typeface="Cambria" panose="02040503050406030204" pitchFamily="18" charset="0"/>
                </a:endParaRPr>
              </a:p>
            </p:txBody>
          </p:sp>
        </mc:Choice>
        <mc:Fallback xmlns="">
          <p:sp>
            <p:nvSpPr>
              <p:cNvPr id="72" name="TextBox 71">
                <a:extLst>
                  <a:ext uri="{FF2B5EF4-FFF2-40B4-BE49-F238E27FC236}">
                    <a16:creationId xmlns:a16="http://schemas.microsoft.com/office/drawing/2014/main" id="{3A5E59C0-796A-44D9-9E45-F44AC6E356B8}"/>
                  </a:ext>
                </a:extLst>
              </p:cNvPr>
              <p:cNvSpPr txBox="1">
                <a:spLocks noRot="1" noChangeAspect="1" noMove="1" noResize="1" noEditPoints="1" noAdjustHandles="1" noChangeArrowheads="1" noChangeShapeType="1" noTextEdit="1"/>
              </p:cNvSpPr>
              <p:nvPr/>
            </p:nvSpPr>
            <p:spPr>
              <a:xfrm>
                <a:off x="531170" y="1322642"/>
                <a:ext cx="4033672" cy="463781"/>
              </a:xfrm>
              <a:prstGeom prst="rect">
                <a:avLst/>
              </a:prstGeom>
              <a:blipFill>
                <a:blip r:embed="rId2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CFF72B0-2058-4FA0-89E5-C0B9302EB6F1}"/>
                  </a:ext>
                </a:extLst>
              </p:cNvPr>
              <p:cNvSpPr txBox="1"/>
              <p:nvPr/>
            </p:nvSpPr>
            <p:spPr>
              <a:xfrm>
                <a:off x="536901" y="2865849"/>
                <a:ext cx="4083339" cy="448136"/>
              </a:xfrm>
              <a:prstGeom prst="rect">
                <a:avLst/>
              </a:prstGeom>
              <a:noFill/>
            </p:spPr>
            <p:txBody>
              <a:bodyPr wrap="square" rtlCol="0">
                <a:spAutoFit/>
              </a:bodyPr>
              <a:lstStyle/>
              <a:p>
                <a:r>
                  <a:rPr lang="en-US" sz="550" b="1" dirty="0">
                    <a:latin typeface="Cambria" panose="02040503050406030204" pitchFamily="18" charset="0"/>
                    <a:ea typeface="Cambria" panose="02040503050406030204" pitchFamily="18" charset="0"/>
                  </a:rPr>
                  <a:t>Since </a:t>
                </a:r>
                <a14:m>
                  <m:oMath xmlns:m="http://schemas.openxmlformats.org/officeDocument/2006/math">
                    <m:sSup>
                      <m:sSupPr>
                        <m:ctrlPr>
                          <a:rPr lang="en-US" sz="550" b="1" i="1" dirty="0" smtClean="0">
                            <a:latin typeface="Cambria Math" panose="02040503050406030204" pitchFamily="18" charset="0"/>
                            <a:ea typeface="Cambria" panose="02040503050406030204" pitchFamily="18" charset="0"/>
                          </a:rPr>
                        </m:ctrlPr>
                      </m:sSupPr>
                      <m:e>
                        <m:r>
                          <a:rPr lang="en-US" sz="550" b="1" i="1" dirty="0" smtClean="0">
                            <a:latin typeface="Cambria Math" panose="02040503050406030204" pitchFamily="18" charset="0"/>
                            <a:ea typeface="Cambria" panose="02040503050406030204" pitchFamily="18" charset="0"/>
                          </a:rPr>
                          <m:t>𝒙</m:t>
                        </m:r>
                      </m:e>
                      <m:sup>
                        <m:r>
                          <a:rPr lang="en-US" sz="550" b="1" i="1" dirty="0" smtClean="0">
                            <a:latin typeface="Cambria Math" panose="02040503050406030204" pitchFamily="18" charset="0"/>
                            <a:ea typeface="Cambria" panose="02040503050406030204" pitchFamily="18" charset="0"/>
                          </a:rPr>
                          <m:t>𝟐</m:t>
                        </m:r>
                      </m:sup>
                    </m:sSup>
                    <m:r>
                      <a:rPr lang="en-US" sz="550" b="1" i="1" dirty="0" smtClean="0">
                        <a:latin typeface="Cambria Math" panose="02040503050406030204" pitchFamily="18" charset="0"/>
                        <a:ea typeface="Cambria" panose="02040503050406030204" pitchFamily="18" charset="0"/>
                      </a:rPr>
                      <m:t> + </m:t>
                    </m:r>
                    <m:sSup>
                      <m:sSupPr>
                        <m:ctrlPr>
                          <a:rPr lang="en-US" sz="550" b="1" i="1" dirty="0" smtClean="0">
                            <a:latin typeface="Cambria Math" panose="02040503050406030204" pitchFamily="18" charset="0"/>
                            <a:ea typeface="Cambria" panose="02040503050406030204" pitchFamily="18" charset="0"/>
                          </a:rPr>
                        </m:ctrlPr>
                      </m:sSupPr>
                      <m:e>
                        <m:r>
                          <a:rPr lang="en-US" sz="550" b="1" i="1" dirty="0" smtClean="0">
                            <a:latin typeface="Cambria Math" panose="02040503050406030204" pitchFamily="18" charset="0"/>
                            <a:ea typeface="Cambria" panose="02040503050406030204" pitchFamily="18" charset="0"/>
                          </a:rPr>
                          <m:t>𝒚</m:t>
                        </m:r>
                      </m:e>
                      <m:sup>
                        <m:r>
                          <a:rPr lang="en-US" sz="550" b="1" i="1" dirty="0" smtClean="0">
                            <a:latin typeface="Cambria Math" panose="02040503050406030204" pitchFamily="18" charset="0"/>
                            <a:ea typeface="Cambria" panose="02040503050406030204" pitchFamily="18" charset="0"/>
                          </a:rPr>
                          <m:t>𝟐</m:t>
                        </m:r>
                      </m:sup>
                    </m:sSup>
                    <m:r>
                      <a:rPr lang="en-US" sz="550" b="1" i="1" dirty="0" smtClean="0">
                        <a:latin typeface="Cambria Math" panose="02040503050406030204" pitchFamily="18" charset="0"/>
                        <a:ea typeface="Cambria" panose="02040503050406030204" pitchFamily="18" charset="0"/>
                      </a:rPr>
                      <m:t> = </m:t>
                    </m:r>
                    <m:sSup>
                      <m:sSupPr>
                        <m:ctrlPr>
                          <a:rPr lang="en-US" sz="550" b="1" i="1" dirty="0" smtClean="0">
                            <a:latin typeface="Cambria Math" panose="02040503050406030204" pitchFamily="18" charset="0"/>
                            <a:ea typeface="Cambria" panose="02040503050406030204" pitchFamily="18" charset="0"/>
                          </a:rPr>
                        </m:ctrlPr>
                      </m:sSupPr>
                      <m:e>
                        <m:d>
                          <m:dPr>
                            <m:ctrlPr>
                              <a:rPr lang="en-US" sz="550" b="1" i="1" dirty="0" smtClean="0">
                                <a:latin typeface="Cambria Math" panose="02040503050406030204" pitchFamily="18" charset="0"/>
                                <a:ea typeface="Cambria" panose="02040503050406030204" pitchFamily="18" charset="0"/>
                              </a:rPr>
                            </m:ctrlPr>
                          </m:dPr>
                          <m:e>
                            <m:r>
                              <a:rPr lang="en-US" sz="550" b="1" i="1" dirty="0" smtClean="0">
                                <a:latin typeface="Cambria Math" panose="02040503050406030204" pitchFamily="18" charset="0"/>
                                <a:ea typeface="Cambria" panose="02040503050406030204" pitchFamily="18" charset="0"/>
                              </a:rPr>
                              <m:t>𝟏</m:t>
                            </m:r>
                            <m:r>
                              <a:rPr lang="en-US" sz="550" b="1" i="1" dirty="0" smtClean="0">
                                <a:latin typeface="Cambria Math" panose="02040503050406030204" pitchFamily="18" charset="0"/>
                                <a:ea typeface="Cambria" panose="02040503050406030204" pitchFamily="18" charset="0"/>
                              </a:rPr>
                              <m:t>−</m:t>
                            </m:r>
                            <m:d>
                              <m:dPr>
                                <m:begChr m:val="|"/>
                                <m:endChr m:val="|"/>
                                <m:ctrlPr>
                                  <a:rPr lang="en-US" sz="550" b="1" i="1" dirty="0" smtClean="0">
                                    <a:latin typeface="Cambria Math" panose="02040503050406030204" pitchFamily="18" charset="0"/>
                                    <a:ea typeface="Cambria" panose="02040503050406030204" pitchFamily="18" charset="0"/>
                                  </a:rPr>
                                </m:ctrlPr>
                              </m:dPr>
                              <m:e>
                                <m:r>
                                  <a:rPr lang="en-US" sz="550" b="1" i="1" dirty="0" smtClean="0">
                                    <a:latin typeface="Cambria Math" panose="02040503050406030204" pitchFamily="18" charset="0"/>
                                    <a:ea typeface="Cambria" panose="02040503050406030204" pitchFamily="18" charset="0"/>
                                  </a:rPr>
                                  <m:t>𝒖</m:t>
                                </m:r>
                              </m:e>
                            </m:d>
                          </m:e>
                        </m:d>
                      </m:e>
                      <m:sup>
                        <m:r>
                          <a:rPr lang="en-US" sz="550" b="1" i="1" dirty="0" smtClean="0">
                            <a:latin typeface="Cambria Math" panose="02040503050406030204" pitchFamily="18" charset="0"/>
                            <a:ea typeface="Cambria" panose="02040503050406030204" pitchFamily="18" charset="0"/>
                          </a:rPr>
                          <m:t>𝟐</m:t>
                        </m:r>
                      </m:sup>
                    </m:sSup>
                  </m:oMath>
                </a14:m>
                <a:r>
                  <a:rPr lang="en-US" sz="550" b="1" dirty="0">
                    <a:latin typeface="Cambria" panose="02040503050406030204" pitchFamily="18" charset="0"/>
                    <a:ea typeface="Cambria" panose="02040503050406030204" pitchFamily="18" charset="0"/>
                  </a:rPr>
                  <a:t>, so if u is held constant each grid curve is a circle of radius </a:t>
                </a:r>
                <a14:m>
                  <m:oMath xmlns:m="http://schemas.openxmlformats.org/officeDocument/2006/math">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in the horizontal plane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𝒖</m:t>
                    </m:r>
                  </m:oMath>
                </a14:m>
                <a:r>
                  <a:rPr lang="en-US" sz="550" b="1" dirty="0">
                    <a:latin typeface="Cambria" panose="02040503050406030204" pitchFamily="18" charset="0"/>
                    <a:ea typeface="Cambria" panose="02040503050406030204" pitchFamily="18" charset="0"/>
                  </a:rPr>
                  <a:t>. If v is held constant, so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𝒗</m:t>
                    </m:r>
                    <m:r>
                      <a:rPr lang="en-US" sz="550" b="1" i="1" dirty="0" smtClean="0">
                        <a:latin typeface="Cambria Math" panose="02040503050406030204" pitchFamily="18" charset="0"/>
                        <a:ea typeface="Cambria" panose="02040503050406030204" pitchFamily="18" charset="0"/>
                      </a:rPr>
                      <m:t> = </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oMath>
                </a14:m>
                <a:r>
                  <a:rPr lang="en-US" sz="550" b="1" dirty="0">
                    <a:latin typeface="Cambria" panose="02040503050406030204" pitchFamily="18" charset="0"/>
                    <a:ea typeface="Cambria" panose="02040503050406030204" pitchFamily="18" charset="0"/>
                  </a:rPr>
                  <a:t>,  then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𝒙</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 </m:t>
                    </m:r>
                    <m:r>
                      <m:rPr>
                        <m:sty m:val="p"/>
                      </m:rPr>
                      <a:rPr lang="en-US" sz="550" b="1" i="1" dirty="0" smtClean="0">
                        <a:latin typeface="Cambria Math" panose="02040503050406030204" pitchFamily="18" charset="0"/>
                        <a:ea typeface="Cambria" panose="02040503050406030204" pitchFamily="18" charset="0"/>
                      </a:rPr>
                      <m:t>cos</m:t>
                    </m:r>
                    <m:r>
                      <a:rPr lang="en-US" sz="550" b="1" i="1" dirty="0" smtClean="0">
                        <a:latin typeface="Cambria Math" panose="02040503050406030204" pitchFamily="18" charset="0"/>
                        <a:ea typeface="Cambria" panose="02040503050406030204" pitchFamily="18" charset="0"/>
                      </a:rPr>
                      <m:t>⁡(</m:t>
                    </m:r>
                    <m:sSub>
                      <m:sSubPr>
                        <m:ctrlPr>
                          <a:rPr lang="en-US" sz="500" b="1" i="1" dirty="0" smtClean="0">
                            <a:latin typeface="Cambria Math" panose="02040503050406030204" pitchFamily="18" charset="0"/>
                            <a:ea typeface="Cambria" panose="02040503050406030204" pitchFamily="18" charset="0"/>
                          </a:rPr>
                        </m:ctrlPr>
                      </m:sSubPr>
                      <m:e>
                        <m:r>
                          <a:rPr lang="en-US" sz="500" b="1" i="1" dirty="0" smtClean="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and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m:t>
                    </m:r>
                    <m:r>
                      <m:rPr>
                        <m:sty m:val="p"/>
                      </m:rPr>
                      <a:rPr lang="en-US" sz="550" b="1" i="1" dirty="0" smtClean="0">
                        <a:latin typeface="Cambria Math" panose="02040503050406030204" pitchFamily="18" charset="0"/>
                        <a:ea typeface="Cambria" panose="02040503050406030204" pitchFamily="18" charset="0"/>
                      </a:rPr>
                      <m:t>sin</m:t>
                    </m:r>
                    <m:r>
                      <a:rPr lang="en-US" sz="550" b="1" i="1" dirty="0" smtClean="0">
                        <a:latin typeface="Cambria Math" panose="02040503050406030204" pitchFamily="18" charset="0"/>
                        <a:ea typeface="Cambria" panose="02040503050406030204" pitchFamily="18" charset="0"/>
                      </a:rPr>
                      <m:t>⁡(</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r>
                      <a:rPr lang="en-US" sz="550" b="1" i="1" dirty="0" smtClean="0">
                        <a:latin typeface="Cambria Math" panose="02040503050406030204" pitchFamily="18" charset="0"/>
                        <a:ea typeface="Cambria" panose="02040503050406030204" pitchFamily="18" charset="0"/>
                      </a:rPr>
                      <m:t>𝑻𝒉𝒆𝒏</m:t>
                    </m:r>
                    <m:r>
                      <a:rPr lang="en-US" sz="550" b="1" i="1" dirty="0" smtClean="0">
                        <a:latin typeface="Cambria Math" panose="02040503050406030204" pitchFamily="18" charset="0"/>
                        <a:ea typeface="Cambria" panose="02040503050406030204" pitchFamily="18" charset="0"/>
                      </a:rPr>
                      <m:t> </m:t>
                    </m:r>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m:rPr>
                        <m:sty m:val="p"/>
                      </m:rPr>
                      <a:rPr lang="en-US" sz="550" b="1" i="1" dirty="0" smtClean="0">
                        <a:latin typeface="Cambria Math" panose="02040503050406030204" pitchFamily="18" charset="0"/>
                        <a:ea typeface="Cambria" panose="02040503050406030204" pitchFamily="18" charset="0"/>
                      </a:rPr>
                      <m:t>tan</m:t>
                    </m:r>
                    <m:r>
                      <a:rPr lang="en-US" sz="550" b="1" i="1" dirty="0" smtClean="0">
                        <a:latin typeface="Cambria Math" panose="02040503050406030204" pitchFamily="18" charset="0"/>
                        <a:ea typeface="Cambria" panose="02040503050406030204" pitchFamily="18" charset="0"/>
                      </a:rPr>
                      <m:t>⁡(</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𝒙</m:t>
                    </m:r>
                  </m:oMath>
                </a14:m>
                <a:r>
                  <a:rPr lang="en-US" sz="550" b="1" dirty="0">
                    <a:latin typeface="Cambria" panose="02040503050406030204" pitchFamily="18" charset="0"/>
                    <a:ea typeface="Cambria" panose="02040503050406030204" pitchFamily="18" charset="0"/>
                  </a:rPr>
                  <a:t>, so the grid curves we see running vertically along the surface in the planes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a:rPr lang="en-US" sz="550" b="1" i="1" dirty="0" err="1" smtClean="0">
                        <a:latin typeface="Cambria Math" panose="02040503050406030204" pitchFamily="18" charset="0"/>
                        <a:ea typeface="Cambria" panose="02040503050406030204" pitchFamily="18" charset="0"/>
                      </a:rPr>
                      <m:t>𝒌𝒙</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correspond to keeping v constant.             </a:t>
                </a:r>
                <a:r>
                  <a:rPr lang="en-US" sz="500" b="1" dirty="0">
                    <a:solidFill>
                      <a:srgbClr val="FF0000"/>
                    </a:solidFill>
                    <a:latin typeface="Cambria" panose="02040503050406030204" pitchFamily="18" charset="0"/>
                    <a:ea typeface="Cambria" panose="02040503050406030204" pitchFamily="18" charset="0"/>
                  </a:rPr>
                  <a:t>(Main Idea:  Often times components (x and y)  may form shapes such as circles. Hold values constant and see corresponding traces)</a:t>
                </a:r>
                <a:r>
                  <a:rPr lang="en-US" sz="550" b="1" dirty="0">
                    <a:latin typeface="Cambria" panose="02040503050406030204" pitchFamily="18" charset="0"/>
                    <a:ea typeface="Cambria" panose="02040503050406030204" pitchFamily="18" charset="0"/>
                  </a:rPr>
                  <a:t> </a:t>
                </a:r>
              </a:p>
            </p:txBody>
          </p:sp>
        </mc:Choice>
        <mc:Fallback xmlns="">
          <p:sp>
            <p:nvSpPr>
              <p:cNvPr id="73" name="TextBox 72">
                <a:extLst>
                  <a:ext uri="{FF2B5EF4-FFF2-40B4-BE49-F238E27FC236}">
                    <a16:creationId xmlns:a16="http://schemas.microsoft.com/office/drawing/2014/main" id="{5CFF72B0-2058-4FA0-89E5-C0B9302EB6F1}"/>
                  </a:ext>
                </a:extLst>
              </p:cNvPr>
              <p:cNvSpPr txBox="1">
                <a:spLocks noRot="1" noChangeAspect="1" noMove="1" noResize="1" noEditPoints="1" noAdjustHandles="1" noChangeArrowheads="1" noChangeShapeType="1" noTextEdit="1"/>
              </p:cNvSpPr>
              <p:nvPr/>
            </p:nvSpPr>
            <p:spPr>
              <a:xfrm>
                <a:off x="536901" y="2865849"/>
                <a:ext cx="4083339" cy="448136"/>
              </a:xfrm>
              <a:prstGeom prst="rect">
                <a:avLst/>
              </a:prstGeom>
              <a:blipFill>
                <a:blip r:embed="rId2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5564495"/>
      </p:ext>
    </p:extLst>
  </p:cSld>
  <p:clrMapOvr>
    <a:masterClrMapping/>
  </p:clrMapOvr>
  <p:transition>
    <p:cut/>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238</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52C966-8A35-4C50-8094-20CD963D33A8}"/>
                  </a:ext>
                </a:extLst>
              </p:cNvPr>
              <p:cNvSpPr txBox="1"/>
              <p:nvPr/>
            </p:nvSpPr>
            <p:spPr>
              <a:xfrm>
                <a:off x="2200824" y="378408"/>
                <a:ext cx="2347880" cy="3447098"/>
              </a:xfrm>
              <a:prstGeom prst="rect">
                <a:avLst/>
              </a:prstGeom>
              <a:noFill/>
            </p:spPr>
            <p:txBody>
              <a:bodyPr wrap="square" rtlCol="0">
                <a:spAutoFit/>
              </a:bodyPr>
              <a:lstStyle/>
              <a:p>
                <a:pPr marL="285750" indent="-285750" algn="l">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double integral</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side of Stokes’ theorem represents </a:t>
                </a:r>
                <a:r>
                  <a:rPr lang="en-US" sz="800" b="0" i="1" u="none" strike="noStrike" baseline="0" dirty="0">
                    <a:latin typeface="Tahoma" panose="020B0604030504040204" pitchFamily="34" charset="0"/>
                    <a:ea typeface="Tahoma" panose="020B0604030504040204" pitchFamily="34" charset="0"/>
                    <a:cs typeface="Tahoma" panose="020B0604030504040204" pitchFamily="34" charset="0"/>
                  </a:rPr>
                  <a:t>integrated circulation density</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so Stokes’ theorem is just saying that integrating </a:t>
                </a:r>
                <a:r>
                  <a:rPr lang="en-US" sz="800" b="0" i="0" u="sng" strike="noStrike" baseline="0" dirty="0">
                    <a:latin typeface="Tahoma" panose="020B0604030504040204" pitchFamily="34" charset="0"/>
                    <a:ea typeface="Tahoma" panose="020B0604030504040204" pitchFamily="34" charset="0"/>
                    <a:cs typeface="Tahoma" panose="020B0604030504040204" pitchFamily="34" charset="0"/>
                  </a:rPr>
                  <a:t>circulation density</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gives the </a:t>
                </a:r>
                <a:r>
                  <a:rPr lang="en-US" sz="800" b="0" i="0" u="sng" strike="noStrike" baseline="0" dirty="0">
                    <a:latin typeface="Tahoma" panose="020B0604030504040204" pitchFamily="34" charset="0"/>
                    <a:ea typeface="Tahoma" panose="020B0604030504040204" pitchFamily="34" charset="0"/>
                    <a:cs typeface="Tahoma" panose="020B0604030504040204" pitchFamily="34" charset="0"/>
                  </a:rPr>
                  <a:t>total circulation</a:t>
                </a:r>
              </a:p>
              <a:p>
                <a:pPr marL="742950" lvl="1" indent="-285750">
                  <a:buFont typeface="Arial" panose="020B0604020202020204" pitchFamily="34" charset="0"/>
                  <a:buChar char="•"/>
                </a:pPr>
                <a:r>
                  <a:rPr lang="en-US" sz="800" b="0" i="0" strike="noStrike" baseline="0" dirty="0">
                    <a:latin typeface="Tahoma" panose="020B0604030504040204" pitchFamily="34" charset="0"/>
                    <a:ea typeface="Tahoma" panose="020B0604030504040204" pitchFamily="34" charset="0"/>
                    <a:cs typeface="Tahoma" panose="020B0604030504040204" pitchFamily="34" charset="0"/>
                  </a:rPr>
                  <a:t>Relates the work done by a vector field along a closed curve to a double integral of the curl(</a:t>
                </a:r>
                <a:r>
                  <a:rPr lang="en-US" sz="8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800" b="0" i="0" strike="noStrike" baseline="0" dirty="0">
                    <a:latin typeface="Tahoma" panose="020B0604030504040204" pitchFamily="34" charset="0"/>
                    <a:ea typeface="Tahoma" panose="020B0604030504040204" pitchFamily="34" charset="0"/>
                    <a:cs typeface="Tahoma" panose="020B0604030504040204" pitchFamily="34" charset="0"/>
                  </a:rPr>
                  <a:t>)</a:t>
                </a:r>
              </a:p>
              <a:p>
                <a:pPr marL="285750" indent="-285750" algn="l">
                  <a:buFont typeface="Arial" panose="020B0604020202020204" pitchFamily="34" charset="0"/>
                  <a:buChar char="•"/>
                </a:pPr>
                <a:r>
                  <a:rPr lang="en-US" sz="800" i="0" u="none" strike="noStrike" baseline="0" dirty="0">
                    <a:latin typeface="Tahoma" panose="020B0604030504040204" pitchFamily="34" charset="0"/>
                    <a:ea typeface="Tahoma" panose="020B0604030504040204" pitchFamily="34" charset="0"/>
                    <a:cs typeface="Tahoma" panose="020B0604030504040204" pitchFamily="34" charset="0"/>
                  </a:rPr>
                  <a:t>Use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Stokes</a:t>
                </a:r>
                <a:r>
                  <a:rPr lang="en-US" sz="800" b="1" dirty="0">
                    <a:latin typeface="Tahoma" panose="020B0604030504040204" pitchFamily="34" charset="0"/>
                    <a:ea typeface="Tahoma" panose="020B0604030504040204" pitchFamily="34" charset="0"/>
                    <a:cs typeface="Tahoma" panose="020B0604030504040204" pitchFamily="34" charset="0"/>
                  </a:rPr>
                  <a:t>’ theorem</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i="0" u="none" strike="noStrike" baseline="0" dirty="0">
                    <a:latin typeface="Tahoma" panose="020B0604030504040204" pitchFamily="34" charset="0"/>
                    <a:ea typeface="Tahoma" panose="020B0604030504040204" pitchFamily="34" charset="0"/>
                    <a:cs typeface="Tahoma" panose="020B0604030504040204" pitchFamily="34" charset="0"/>
                  </a:rPr>
                  <a:t>when you see a 2D region </a:t>
                </a:r>
                <a:r>
                  <a:rPr lang="en-US" sz="800" dirty="0">
                    <a:latin typeface="Tahoma" panose="020B0604030504040204" pitchFamily="34" charset="0"/>
                    <a:ea typeface="Tahoma" panose="020B0604030504040204" pitchFamily="34" charset="0"/>
                    <a:cs typeface="Tahoma" panose="020B0604030504040204" pitchFamily="34" charset="0"/>
                  </a:rPr>
                  <a:t>bounded by a closed curve, which may contain a surface in 3D-space</a:t>
                </a:r>
                <a:endParaRPr lang="en-US" sz="80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Stokes’ theorem </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implies that if a </a:t>
                </a:r>
                <a:r>
                  <a:rPr lang="en-US" sz="800" i="0" u="sng" strike="noStrike" baseline="0" dirty="0">
                    <a:latin typeface="Tahoma" panose="020B0604030504040204" pitchFamily="34" charset="0"/>
                    <a:ea typeface="Tahoma" panose="020B0604030504040204" pitchFamily="34" charset="0"/>
                    <a:cs typeface="Tahoma" panose="020B0604030504040204" pitchFamily="34" charset="0"/>
                  </a:rPr>
                  <a:t>surface S is closed</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then the flow through the surface of the curl of any vector field is equal to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0</a:t>
                </a:r>
              </a:p>
              <a:p>
                <a:pPr marL="285750" indent="-285750" algn="l">
                  <a:buFont typeface="Arial" panose="020B0604020202020204" pitchFamily="34" charset="0"/>
                  <a:buChar char="•"/>
                </a:pPr>
                <a14:m>
                  <m:oMath xmlns:m="http://schemas.openxmlformats.org/officeDocument/2006/math">
                    <m:r>
                      <a:rPr lang="en-US" sz="800" b="1" i="1" smtClean="0">
                        <a:latin typeface="Cambria Math" panose="02040503050406030204" pitchFamily="18" charset="0"/>
                      </a:rPr>
                      <m:t>𝝏</m:t>
                    </m:r>
                    <m:r>
                      <a:rPr lang="en-US" sz="800" b="1" i="1" smtClean="0">
                        <a:latin typeface="Cambria Math" panose="02040503050406030204" pitchFamily="18" charset="0"/>
                      </a:rPr>
                      <m:t>𝑺</m:t>
                    </m:r>
                  </m:oMath>
                </a14:m>
                <a:r>
                  <a:rPr lang="en-US" sz="800" b="1" dirty="0">
                    <a:latin typeface="Tahoma" panose="020B0604030504040204" pitchFamily="34" charset="0"/>
                    <a:ea typeface="Tahoma" panose="020B0604030504040204" pitchFamily="34" charset="0"/>
                    <a:cs typeface="Tahoma" panose="020B0604030504040204" pitchFamily="34" charset="0"/>
                  </a:rPr>
                  <a:t> </a:t>
                </a:r>
                <a:r>
                  <a:rPr lang="en-US" sz="800" dirty="0">
                    <a:latin typeface="Tahoma" panose="020B0604030504040204" pitchFamily="34" charset="0"/>
                    <a:ea typeface="Tahoma" panose="020B0604030504040204" pitchFamily="34" charset="0"/>
                    <a:cs typeface="Tahoma" panose="020B0604030504040204" pitchFamily="34" charset="0"/>
                  </a:rPr>
                  <a:t>is the boundary of the surface</a:t>
                </a:r>
              </a:p>
              <a:p>
                <a:pPr marL="285750" indent="-285750" algn="l">
                  <a:buFont typeface="Arial" panose="020B0604020202020204" pitchFamily="34" charset="0"/>
                  <a:buChar char="•"/>
                </a:pPr>
                <a:r>
                  <a:rPr lang="en-US" sz="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Green’s Theorem</a:t>
                </a:r>
                <a:r>
                  <a:rPr lang="en-US" sz="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is a special case of Stokes’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Theorem in the </a:t>
                </a:r>
                <a:r>
                  <a:rPr lang="en-US" sz="800" dirty="0" err="1">
                    <a:solidFill>
                      <a:srgbClr val="000000"/>
                    </a:solidFill>
                    <a:latin typeface="Tahoma" panose="020B0604030504040204" pitchFamily="34" charset="0"/>
                    <a:ea typeface="Tahoma" panose="020B0604030504040204" pitchFamily="34" charset="0"/>
                    <a:cs typeface="Tahoma" panose="020B0604030504040204" pitchFamily="34" charset="0"/>
                  </a:rPr>
                  <a:t>xy</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-plane</a:t>
                </a:r>
              </a:p>
              <a:p>
                <a:pPr marL="742950" lvl="1" indent="-285750">
                  <a:buFont typeface="Arial" panose="020B0604020202020204" pitchFamily="34" charset="0"/>
                  <a:buChar char="•"/>
                </a:pP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Stokes’ Theorem generalizes circulation to 3D space</a:t>
                </a:r>
                <a:b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endPar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br>
                  <a:rPr lang="en-US" sz="800" dirty="0">
                    <a:latin typeface="Tahoma" panose="020B0604030504040204" pitchFamily="34" charset="0"/>
                    <a:ea typeface="Tahoma" panose="020B0604030504040204" pitchFamily="34" charset="0"/>
                    <a:cs typeface="Tahoma" panose="020B0604030504040204" pitchFamily="34" charset="0"/>
                  </a:rPr>
                </a:br>
                <a:r>
                  <a:rPr lang="en-US" sz="800" b="1" dirty="0">
                    <a:latin typeface="Tahoma" panose="020B0604030504040204" pitchFamily="34" charset="0"/>
                    <a:ea typeface="Tahoma" panose="020B0604030504040204" pitchFamily="34" charset="0"/>
                    <a:cs typeface="Tahoma" panose="020B0604030504040204" pitchFamily="34" charset="0"/>
                  </a:rPr>
                  <a:t> </a:t>
                </a: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4F52C966-8A35-4C50-8094-20CD963D33A8}"/>
                  </a:ext>
                </a:extLst>
              </p:cNvPr>
              <p:cNvSpPr txBox="1">
                <a:spLocks noRot="1" noChangeAspect="1" noMove="1" noResize="1" noEditPoints="1" noAdjustHandles="1" noChangeArrowheads="1" noChangeShapeType="1" noTextEdit="1"/>
              </p:cNvSpPr>
              <p:nvPr/>
            </p:nvSpPr>
            <p:spPr>
              <a:xfrm>
                <a:off x="2200824" y="378408"/>
                <a:ext cx="2347880" cy="3447098"/>
              </a:xfrm>
              <a:prstGeom prst="rect">
                <a:avLst/>
              </a:prstGeom>
              <a:blipFill>
                <a:blip r:embed="rId4"/>
                <a:stretch>
                  <a:fillRect r="-260"/>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D5A8CB00-B0AB-4E5D-A214-1C4ED1CB5026}"/>
              </a:ext>
            </a:extLst>
          </p:cNvPr>
          <p:cNvPicPr>
            <a:picLocks noChangeAspect="1"/>
          </p:cNvPicPr>
          <p:nvPr/>
        </p:nvPicPr>
        <p:blipFill>
          <a:blip r:embed="rId5"/>
          <a:stretch>
            <a:fillRect/>
          </a:stretch>
        </p:blipFill>
        <p:spPr>
          <a:xfrm>
            <a:off x="0" y="426585"/>
            <a:ext cx="2272666" cy="915067"/>
          </a:xfrm>
          <a:prstGeom prst="rect">
            <a:avLst/>
          </a:prstGeom>
        </p:spPr>
      </p:pic>
      <p:pic>
        <p:nvPicPr>
          <p:cNvPr id="20" name="Picture 19">
            <a:extLst>
              <a:ext uri="{FF2B5EF4-FFF2-40B4-BE49-F238E27FC236}">
                <a16:creationId xmlns:a16="http://schemas.microsoft.com/office/drawing/2014/main" id="{46D3A8B6-C1A8-4BBB-8C40-C17D2EF4A6BB}"/>
              </a:ext>
            </a:extLst>
          </p:cNvPr>
          <p:cNvPicPr>
            <a:picLocks noChangeAspect="1"/>
          </p:cNvPicPr>
          <p:nvPr/>
        </p:nvPicPr>
        <p:blipFill>
          <a:blip r:embed="rId6"/>
          <a:stretch>
            <a:fillRect/>
          </a:stretch>
        </p:blipFill>
        <p:spPr>
          <a:xfrm>
            <a:off x="778138" y="2008639"/>
            <a:ext cx="914399" cy="1248936"/>
          </a:xfrm>
          <a:prstGeom prst="rect">
            <a:avLst/>
          </a:prstGeom>
        </p:spPr>
      </p:pic>
      <p:pic>
        <p:nvPicPr>
          <p:cNvPr id="26" name="Picture 25">
            <a:extLst>
              <a:ext uri="{FF2B5EF4-FFF2-40B4-BE49-F238E27FC236}">
                <a16:creationId xmlns:a16="http://schemas.microsoft.com/office/drawing/2014/main" id="{35C71CB8-3F1D-43B1-9665-39884977A339}"/>
              </a:ext>
            </a:extLst>
          </p:cNvPr>
          <p:cNvPicPr>
            <a:picLocks noChangeAspect="1"/>
          </p:cNvPicPr>
          <p:nvPr/>
        </p:nvPicPr>
        <p:blipFill>
          <a:blip r:embed="rId7"/>
          <a:stretch>
            <a:fillRect/>
          </a:stretch>
        </p:blipFill>
        <p:spPr>
          <a:xfrm>
            <a:off x="25608" y="1374042"/>
            <a:ext cx="1209730" cy="635108"/>
          </a:xfrm>
          <a:prstGeom prst="rect">
            <a:avLst/>
          </a:prstGeom>
        </p:spPr>
      </p:pic>
      <p:pic>
        <p:nvPicPr>
          <p:cNvPr id="27" name="Picture 26">
            <a:extLst>
              <a:ext uri="{FF2B5EF4-FFF2-40B4-BE49-F238E27FC236}">
                <a16:creationId xmlns:a16="http://schemas.microsoft.com/office/drawing/2014/main" id="{E2985D8A-6D7E-489D-8D88-B915EBD92C46}"/>
              </a:ext>
            </a:extLst>
          </p:cNvPr>
          <p:cNvPicPr>
            <a:picLocks noChangeAspect="1"/>
          </p:cNvPicPr>
          <p:nvPr/>
        </p:nvPicPr>
        <p:blipFill>
          <a:blip r:embed="rId8"/>
          <a:stretch>
            <a:fillRect/>
          </a:stretch>
        </p:blipFill>
        <p:spPr>
          <a:xfrm>
            <a:off x="1235338" y="1373531"/>
            <a:ext cx="1017704" cy="635108"/>
          </a:xfrm>
          <a:prstGeom prst="rect">
            <a:avLst/>
          </a:prstGeom>
        </p:spPr>
      </p:pic>
      <p:pic>
        <p:nvPicPr>
          <p:cNvPr id="29" name="Picture 28">
            <a:extLst>
              <a:ext uri="{FF2B5EF4-FFF2-40B4-BE49-F238E27FC236}">
                <a16:creationId xmlns:a16="http://schemas.microsoft.com/office/drawing/2014/main" id="{FA05344B-EFCE-4199-BE19-9DAE25E7924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17049" y="2988389"/>
            <a:ext cx="1515429" cy="260571"/>
          </a:xfrm>
          <a:prstGeom prst="rect">
            <a:avLst/>
          </a:prstGeom>
        </p:spPr>
      </p:pic>
    </p:spTree>
    <p:extLst>
      <p:ext uri="{BB962C8B-B14F-4D97-AF65-F5344CB8AC3E}">
        <p14:creationId xmlns:p14="http://schemas.microsoft.com/office/powerpoint/2010/main" val="330781815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(Orientation &amp; Boundaries)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239</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52C966-8A35-4C50-8094-20CD963D33A8}"/>
                  </a:ext>
                </a:extLst>
              </p:cNvPr>
              <p:cNvSpPr txBox="1"/>
              <p:nvPr/>
            </p:nvSpPr>
            <p:spPr>
              <a:xfrm>
                <a:off x="2198490" y="378408"/>
                <a:ext cx="2347880" cy="3231654"/>
              </a:xfrm>
              <a:prstGeom prst="rect">
                <a:avLst/>
              </a:prstGeom>
              <a:noFill/>
            </p:spPr>
            <p:txBody>
              <a:bodyPr wrap="square" rtlCol="0">
                <a:spAutoFit/>
              </a:bodyPr>
              <a:lstStyle/>
              <a:p>
                <a:pPr marL="285750" indent="-285750" algn="l">
                  <a:buFont typeface="Arial" panose="020B0604020202020204" pitchFamily="34" charset="0"/>
                  <a:buChar char="•"/>
                </a:pPr>
                <a:r>
                  <a:rPr lang="en-US" sz="900" b="0" i="0" u="none" strike="noStrike" baseline="0" dirty="0">
                    <a:latin typeface="Tahoma" panose="020B0604030504040204" pitchFamily="34" charset="0"/>
                    <a:ea typeface="Tahoma" panose="020B0604030504040204" pitchFamily="34" charset="0"/>
                    <a:cs typeface="Tahoma" panose="020B0604030504040204" pitchFamily="34" charset="0"/>
                  </a:rPr>
                  <a:t>The orientation of </a:t>
                </a:r>
                <a14:m>
                  <m:oMath xmlns:m="http://schemas.openxmlformats.org/officeDocument/2006/math">
                    <m:r>
                      <a:rPr lang="en-US" sz="900" b="1" i="1" smtClean="0">
                        <a:latin typeface="Cambria Math" panose="02040503050406030204" pitchFamily="18" charset="0"/>
                      </a:rPr>
                      <m:t>𝝏</m:t>
                    </m:r>
                    <m:r>
                      <a:rPr lang="en-US" sz="900" b="1" i="1" smtClean="0">
                        <a:latin typeface="Cambria Math" panose="02040503050406030204" pitchFamily="18" charset="0"/>
                      </a:rPr>
                      <m:t>𝑫</m:t>
                    </m:r>
                    <m:r>
                      <a:rPr lang="en-US" sz="900" b="1" i="1" smtClean="0">
                        <a:latin typeface="Cambria Math" panose="02040503050406030204" pitchFamily="18" charset="0"/>
                      </a:rPr>
                      <m:t> </m:t>
                    </m:r>
                  </m:oMath>
                </a14:m>
                <a:r>
                  <a:rPr lang="en-US" sz="900" b="0" i="0" u="none" strike="noStrike" baseline="0" dirty="0">
                    <a:latin typeface="Tahoma" panose="020B0604030504040204" pitchFamily="34" charset="0"/>
                    <a:ea typeface="Tahoma" panose="020B0604030504040204" pitchFamily="34" charset="0"/>
                    <a:cs typeface="Tahoma" panose="020B0604030504040204" pitchFamily="34" charset="0"/>
                  </a:rPr>
                  <a:t>is the direction for which the surface is on your left as you walk around the boundary in that direction.</a:t>
                </a:r>
              </a:p>
              <a:p>
                <a:pPr marL="285750" indent="-285750" algn="l">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number of boundary curves will depend on the surface</a:t>
                </a:r>
                <a:endParaRPr lang="en-US" sz="9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900" dirty="0">
                    <a:solidFill>
                      <a:srgbClr val="000000"/>
                    </a:solidFill>
                    <a:effectLst/>
                    <a:latin typeface="Tahoma" panose="020B0604030504040204" pitchFamily="34" charset="0"/>
                    <a:ea typeface="Tahoma" panose="020B0604030504040204" pitchFamily="34" charset="0"/>
                    <a:cs typeface="Tahoma" panose="020B0604030504040204" pitchFamily="34" charset="0"/>
                  </a:rPr>
                  <a:t>Orientation of a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curve and surface must be compatible</a:t>
                </a:r>
              </a:p>
              <a:p>
                <a:pPr marL="285750" indent="-285750" algn="l">
                  <a:buFont typeface="Arial" panose="020B0604020202020204" pitchFamily="34" charset="0"/>
                  <a:buChar char="•"/>
                </a:pPr>
                <a: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If we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‘walk’ along a curve positively and our surface is on the left, then we have a positive orientation.</a:t>
                </a:r>
              </a:p>
              <a:p>
                <a:pPr marL="285750" indent="-285750" algn="l">
                  <a:buFont typeface="Arial" panose="020B0604020202020204" pitchFamily="34" charset="0"/>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One ca</a:t>
                </a:r>
                <a: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use the right-hand-rule where the thumb could be your normal vector to a surface (many variations) – visualize your thumb as your ‘head’ walking across a curve</a:t>
                </a:r>
                <a:br>
                  <a:rPr lang="en-US" sz="1000" b="0" i="0" dirty="0">
                    <a:solidFill>
                      <a:srgbClr val="000000"/>
                    </a:solidFill>
                    <a:effectLst/>
                    <a:latin typeface="Helvetica" panose="020B0604020202020204" pitchFamily="34" charset="0"/>
                  </a:rPr>
                </a:br>
                <a:br>
                  <a:rPr lang="en-US" sz="1000" b="0" i="0" dirty="0">
                    <a:solidFill>
                      <a:srgbClr val="000000"/>
                    </a:solidFill>
                    <a:effectLst/>
                    <a:latin typeface="Helvetica" panose="020B0604020202020204" pitchFamily="34" charset="0"/>
                  </a:rPr>
                </a:br>
                <a:endParaRPr lang="en-US" sz="1000" b="0" i="0" dirty="0">
                  <a:solidFill>
                    <a:srgbClr val="000000"/>
                  </a:solidFill>
                  <a:effectLst/>
                  <a:latin typeface="Helvetica" panose="020B0604020202020204" pitchFamily="34" charset="0"/>
                </a:endParaRPr>
              </a:p>
              <a:p>
                <a:br>
                  <a:rPr lang="en-US" sz="1000" dirty="0"/>
                </a:br>
                <a:r>
                  <a:rPr lang="en-US" sz="1000" b="1" dirty="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4F52C966-8A35-4C50-8094-20CD963D33A8}"/>
                  </a:ext>
                </a:extLst>
              </p:cNvPr>
              <p:cNvSpPr txBox="1">
                <a:spLocks noRot="1" noChangeAspect="1" noMove="1" noResize="1" noEditPoints="1" noAdjustHandles="1" noChangeArrowheads="1" noChangeShapeType="1" noTextEdit="1"/>
              </p:cNvSpPr>
              <p:nvPr/>
            </p:nvSpPr>
            <p:spPr>
              <a:xfrm>
                <a:off x="2198490" y="378408"/>
                <a:ext cx="2347880" cy="3231654"/>
              </a:xfrm>
              <a:prstGeom prst="rect">
                <a:avLst/>
              </a:prstGeom>
              <a:blipFill>
                <a:blip r:embed="rId3"/>
                <a:stretch>
                  <a:fillRect r="-260"/>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5BBE02B-ABDD-4499-8881-2ABA4EE5AA1F}"/>
              </a:ext>
            </a:extLst>
          </p:cNvPr>
          <p:cNvPicPr>
            <a:picLocks noChangeAspect="1"/>
          </p:cNvPicPr>
          <p:nvPr/>
        </p:nvPicPr>
        <p:blipFill>
          <a:blip r:embed="rId4"/>
          <a:stretch>
            <a:fillRect/>
          </a:stretch>
        </p:blipFill>
        <p:spPr>
          <a:xfrm>
            <a:off x="232657" y="384250"/>
            <a:ext cx="1651801" cy="910069"/>
          </a:xfrm>
          <a:prstGeom prst="rect">
            <a:avLst/>
          </a:prstGeom>
        </p:spPr>
      </p:pic>
      <p:pic>
        <p:nvPicPr>
          <p:cNvPr id="15" name="Picture 14">
            <a:extLst>
              <a:ext uri="{FF2B5EF4-FFF2-40B4-BE49-F238E27FC236}">
                <a16:creationId xmlns:a16="http://schemas.microsoft.com/office/drawing/2014/main" id="{8AB28933-ED7D-479D-AF44-24EE01D18B55}"/>
              </a:ext>
            </a:extLst>
          </p:cNvPr>
          <p:cNvPicPr>
            <a:picLocks noChangeAspect="1"/>
          </p:cNvPicPr>
          <p:nvPr/>
        </p:nvPicPr>
        <p:blipFill>
          <a:blip r:embed="rId5"/>
          <a:stretch>
            <a:fillRect/>
          </a:stretch>
        </p:blipFill>
        <p:spPr>
          <a:xfrm>
            <a:off x="28245" y="1400808"/>
            <a:ext cx="1030313" cy="997605"/>
          </a:xfrm>
          <a:prstGeom prst="rect">
            <a:avLst/>
          </a:prstGeom>
        </p:spPr>
      </p:pic>
      <p:pic>
        <p:nvPicPr>
          <p:cNvPr id="17" name="Picture 16">
            <a:extLst>
              <a:ext uri="{FF2B5EF4-FFF2-40B4-BE49-F238E27FC236}">
                <a16:creationId xmlns:a16="http://schemas.microsoft.com/office/drawing/2014/main" id="{7F1448F8-586D-436C-B96D-4701ED911F08}"/>
              </a:ext>
            </a:extLst>
          </p:cNvPr>
          <p:cNvPicPr>
            <a:picLocks noChangeAspect="1"/>
          </p:cNvPicPr>
          <p:nvPr/>
        </p:nvPicPr>
        <p:blipFill>
          <a:blip r:embed="rId6"/>
          <a:stretch>
            <a:fillRect/>
          </a:stretch>
        </p:blipFill>
        <p:spPr>
          <a:xfrm>
            <a:off x="1142377" y="1400808"/>
            <a:ext cx="1004291" cy="1000225"/>
          </a:xfrm>
          <a:prstGeom prst="rect">
            <a:avLst/>
          </a:prstGeom>
        </p:spPr>
      </p:pic>
      <p:pic>
        <p:nvPicPr>
          <p:cNvPr id="18" name="Picture 17">
            <a:extLst>
              <a:ext uri="{FF2B5EF4-FFF2-40B4-BE49-F238E27FC236}">
                <a16:creationId xmlns:a16="http://schemas.microsoft.com/office/drawing/2014/main" id="{55FDE8D8-C8C3-4B70-8D8A-AAE7746368F2}"/>
              </a:ext>
            </a:extLst>
          </p:cNvPr>
          <p:cNvPicPr>
            <a:picLocks noChangeAspect="1"/>
          </p:cNvPicPr>
          <p:nvPr/>
        </p:nvPicPr>
        <p:blipFill>
          <a:blip r:embed="rId7"/>
          <a:stretch>
            <a:fillRect/>
          </a:stretch>
        </p:blipFill>
        <p:spPr>
          <a:xfrm>
            <a:off x="63255" y="2398413"/>
            <a:ext cx="969282" cy="956301"/>
          </a:xfrm>
          <a:prstGeom prst="rect">
            <a:avLst/>
          </a:prstGeom>
        </p:spPr>
      </p:pic>
      <p:pic>
        <p:nvPicPr>
          <p:cNvPr id="19" name="Picture 18">
            <a:extLst>
              <a:ext uri="{FF2B5EF4-FFF2-40B4-BE49-F238E27FC236}">
                <a16:creationId xmlns:a16="http://schemas.microsoft.com/office/drawing/2014/main" id="{C0BB2FAC-B2E5-4E71-A48A-21DAC7D1FD93}"/>
              </a:ext>
            </a:extLst>
          </p:cNvPr>
          <p:cNvPicPr>
            <a:picLocks noChangeAspect="1"/>
          </p:cNvPicPr>
          <p:nvPr/>
        </p:nvPicPr>
        <p:blipFill>
          <a:blip r:embed="rId8"/>
          <a:stretch>
            <a:fillRect/>
          </a:stretch>
        </p:blipFill>
        <p:spPr>
          <a:xfrm>
            <a:off x="1142377" y="2367015"/>
            <a:ext cx="868798" cy="936861"/>
          </a:xfrm>
          <a:prstGeom prst="rect">
            <a:avLst/>
          </a:prstGeom>
        </p:spPr>
      </p:pic>
      <p:pic>
        <p:nvPicPr>
          <p:cNvPr id="23" name="Picture 22">
            <a:extLst>
              <a:ext uri="{FF2B5EF4-FFF2-40B4-BE49-F238E27FC236}">
                <a16:creationId xmlns:a16="http://schemas.microsoft.com/office/drawing/2014/main" id="{C1EC0B85-DAAB-40F8-862A-4C6EE8C18F8C}"/>
              </a:ext>
            </a:extLst>
          </p:cNvPr>
          <p:cNvPicPr>
            <a:picLocks noChangeAspect="1"/>
          </p:cNvPicPr>
          <p:nvPr/>
        </p:nvPicPr>
        <p:blipFill>
          <a:blip r:embed="rId9"/>
          <a:stretch>
            <a:fillRect/>
          </a:stretch>
        </p:blipFill>
        <p:spPr>
          <a:xfrm>
            <a:off x="2971732" y="2626010"/>
            <a:ext cx="991647" cy="642049"/>
          </a:xfrm>
          <a:prstGeom prst="rect">
            <a:avLst/>
          </a:prstGeom>
        </p:spPr>
      </p:pic>
      <p:sp>
        <p:nvSpPr>
          <p:cNvPr id="20" name="TextBox 19">
            <a:extLst>
              <a:ext uri="{FF2B5EF4-FFF2-40B4-BE49-F238E27FC236}">
                <a16:creationId xmlns:a16="http://schemas.microsoft.com/office/drawing/2014/main" id="{517E4D89-2285-45B2-9201-2BF682752B76}"/>
              </a:ext>
            </a:extLst>
          </p:cNvPr>
          <p:cNvSpPr txBox="1"/>
          <p:nvPr/>
        </p:nvSpPr>
        <p:spPr>
          <a:xfrm>
            <a:off x="112521" y="1209064"/>
            <a:ext cx="2233117" cy="276999"/>
          </a:xfrm>
          <a:prstGeom prst="rect">
            <a:avLst/>
          </a:prstGeom>
          <a:noFill/>
        </p:spPr>
        <p:txBody>
          <a:bodyPr wrap="square" rtlCol="0">
            <a:spAutoFit/>
          </a:bodyPr>
          <a:lstStyle/>
          <a:p>
            <a:r>
              <a:rPr lang="en-US" sz="400" b="1" dirty="0">
                <a:latin typeface="Tahoma" panose="020B0604030504040204" pitchFamily="34" charset="0"/>
                <a:ea typeface="Tahoma" panose="020B0604030504040204" pitchFamily="34" charset="0"/>
                <a:cs typeface="Tahoma" panose="020B0604030504040204" pitchFamily="34" charset="0"/>
              </a:rPr>
              <a:t>For a cylinder, top curve is in the opposite direction of the bottom curve, since we want the normal vector to point in the same direction (outward or inward normal) regardless of which curve we walk across on a given surface.</a:t>
            </a:r>
          </a:p>
        </p:txBody>
      </p:sp>
    </p:spTree>
    <p:extLst>
      <p:ext uri="{BB962C8B-B14F-4D97-AF65-F5344CB8AC3E}">
        <p14:creationId xmlns:p14="http://schemas.microsoft.com/office/powerpoint/2010/main" val="320238601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24</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815608"/>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Ellipsoid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Hyperboloid of one sheet</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Hyperboloid of two sheets</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Cone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Elliptic paraboloid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Hyperbolic paraboloid</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pic>
        <p:nvPicPr>
          <p:cNvPr id="17" name="Picture 16">
            <a:extLst>
              <a:ext uri="{FF2B5EF4-FFF2-40B4-BE49-F238E27FC236}">
                <a16:creationId xmlns:a16="http://schemas.microsoft.com/office/drawing/2014/main" id="{D48A062E-DD31-44BA-8BB6-8E083F42749B}"/>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6972" y="459353"/>
            <a:ext cx="4167619" cy="128000"/>
          </a:xfrm>
          <a:prstGeom prst="rect">
            <a:avLst/>
          </a:prstGeom>
        </p:spPr>
      </p:pic>
      <p:pic>
        <p:nvPicPr>
          <p:cNvPr id="21" name="Picture 20">
            <a:extLst>
              <a:ext uri="{FF2B5EF4-FFF2-40B4-BE49-F238E27FC236}">
                <a16:creationId xmlns:a16="http://schemas.microsoft.com/office/drawing/2014/main" id="{ABB68A8D-1E4C-4A25-8D8E-3C434AB70FAE}"/>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6972" y="617497"/>
            <a:ext cx="3891048" cy="128000"/>
          </a:xfrm>
          <a:prstGeom prst="rect">
            <a:avLst/>
          </a:prstGeom>
        </p:spPr>
      </p:pic>
      <p:pic>
        <p:nvPicPr>
          <p:cNvPr id="19" name="Picture 18">
            <a:extLst>
              <a:ext uri="{FF2B5EF4-FFF2-40B4-BE49-F238E27FC236}">
                <a16:creationId xmlns:a16="http://schemas.microsoft.com/office/drawing/2014/main" id="{9F8F718C-FCB1-478A-9437-C966A8360DC3}"/>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260221" y="459353"/>
            <a:ext cx="218667" cy="128000"/>
          </a:xfrm>
          <a:prstGeom prst="rect">
            <a:avLst/>
          </a:prstGeom>
        </p:spPr>
      </p:pic>
      <p:pic>
        <p:nvPicPr>
          <p:cNvPr id="27" name="Picture 26">
            <a:extLst>
              <a:ext uri="{FF2B5EF4-FFF2-40B4-BE49-F238E27FC236}">
                <a16:creationId xmlns:a16="http://schemas.microsoft.com/office/drawing/2014/main" id="{C0AFD088-4F5B-4808-AEC2-B35B37FBF83A}"/>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981450" y="617497"/>
            <a:ext cx="267428" cy="94476"/>
          </a:xfrm>
          <a:prstGeom prst="rect">
            <a:avLst/>
          </a:prstGeom>
        </p:spPr>
      </p:pic>
      <p:pic>
        <p:nvPicPr>
          <p:cNvPr id="65" name="Picture 64">
            <a:extLst>
              <a:ext uri="{FF2B5EF4-FFF2-40B4-BE49-F238E27FC236}">
                <a16:creationId xmlns:a16="http://schemas.microsoft.com/office/drawing/2014/main" id="{60B9A00F-485B-4685-A193-AA3414A78A2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972" y="781509"/>
            <a:ext cx="967619" cy="128000"/>
          </a:xfrm>
          <a:prstGeom prst="rect">
            <a:avLst/>
          </a:prstGeom>
        </p:spPr>
      </p:pic>
      <p:pic>
        <p:nvPicPr>
          <p:cNvPr id="68" name="Picture 67">
            <a:extLst>
              <a:ext uri="{FF2B5EF4-FFF2-40B4-BE49-F238E27FC236}">
                <a16:creationId xmlns:a16="http://schemas.microsoft.com/office/drawing/2014/main" id="{F18EA34A-5698-44C9-A180-104EC471954C}"/>
              </a:ext>
            </a:extLst>
          </p:cNvPr>
          <p:cNvPicPr>
            <a:picLocks noChangeAspect="1"/>
          </p:cNvPicPr>
          <p:nvPr/>
        </p:nvPicPr>
        <p:blipFill>
          <a:blip r:embed="rId14"/>
          <a:stretch>
            <a:fillRect/>
          </a:stretch>
        </p:blipFill>
        <p:spPr>
          <a:xfrm>
            <a:off x="1238937" y="1090794"/>
            <a:ext cx="1956049" cy="1258188"/>
          </a:xfrm>
          <a:prstGeom prst="rect">
            <a:avLst/>
          </a:prstGeom>
        </p:spPr>
      </p:pic>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Tree>
    <p:extLst>
      <p:ext uri="{BB962C8B-B14F-4D97-AF65-F5344CB8AC3E}">
        <p14:creationId xmlns:p14="http://schemas.microsoft.com/office/powerpoint/2010/main" val="1550892388"/>
      </p:ext>
    </p:extLst>
  </p:cSld>
  <p:clrMapOvr>
    <a:masterClrMapping/>
  </p:clrMapOvr>
  <p:transition>
    <p:cut/>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Independence &amp; Vector Potential</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240</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52C966-8A35-4C50-8094-20CD963D33A8}"/>
                  </a:ext>
                </a:extLst>
              </p:cNvPr>
              <p:cNvSpPr txBox="1"/>
              <p:nvPr/>
            </p:nvSpPr>
            <p:spPr>
              <a:xfrm>
                <a:off x="2209329" y="362026"/>
                <a:ext cx="2347880" cy="4020716"/>
              </a:xfrm>
              <a:prstGeom prst="rect">
                <a:avLst/>
              </a:prstGeom>
              <a:noFill/>
            </p:spPr>
            <p:txBody>
              <a:bodyPr wrap="square" rtlCol="0">
                <a:spAutoFit/>
              </a:bodyPr>
              <a:lstStyle/>
              <a:p>
                <a:pPr marL="285750"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A </a:t>
                </a:r>
                <a:r>
                  <a:rPr lang="en-US" sz="850" b="1" dirty="0">
                    <a:latin typeface="Tahoma" panose="020B0604030504040204" pitchFamily="34" charset="0"/>
                    <a:ea typeface="Tahoma" panose="020B0604030504040204" pitchFamily="34" charset="0"/>
                    <a:cs typeface="Tahoma" panose="020B0604030504040204" pitchFamily="34" charset="0"/>
                  </a:rPr>
                  <a:t>scalar potential </a:t>
                </a:r>
                <a:r>
                  <a:rPr lang="en-US" sz="850" dirty="0">
                    <a:latin typeface="Tahoma" panose="020B0604030504040204" pitchFamily="34" charset="0"/>
                    <a:ea typeface="Tahoma" panose="020B0604030504040204" pitchFamily="34" charset="0"/>
                    <a:cs typeface="Tahoma" panose="020B0604030504040204" pitchFamily="34" charset="0"/>
                  </a:rPr>
                  <a:t>has some function </a:t>
                </a:r>
                <a14:m>
                  <m:oMath xmlns:m="http://schemas.openxmlformats.org/officeDocument/2006/math">
                    <m:r>
                      <a:rPr lang="en-US" sz="850" b="0" i="1" smtClean="0">
                        <a:latin typeface="Cambria Math" panose="02040503050406030204" pitchFamily="18" charset="0"/>
                        <a:ea typeface="Tahoma" panose="020B0604030504040204" pitchFamily="34" charset="0"/>
                        <a:cs typeface="Tahoma" panose="020B0604030504040204" pitchFamily="34" charset="0"/>
                      </a:rPr>
                      <m:t>𝑔</m:t>
                    </m:r>
                  </m:oMath>
                </a14:m>
                <a:r>
                  <a:rPr lang="en-US" sz="850" dirty="0">
                    <a:latin typeface="Tahoma" panose="020B0604030504040204" pitchFamily="34" charset="0"/>
                    <a:ea typeface="Tahoma" panose="020B0604030504040204" pitchFamily="34" charset="0"/>
                    <a:cs typeface="Tahoma" panose="020B0604030504040204" pitchFamily="34" charset="0"/>
                  </a:rPr>
                  <a:t> such that </a:t>
                </a:r>
                <a14:m>
                  <m:oMath xmlns:m="http://schemas.openxmlformats.org/officeDocument/2006/math">
                    <m:acc>
                      <m:accPr>
                        <m:chr m:val="⃗"/>
                        <m:ctrlPr>
                          <a:rPr lang="en-US" sz="850" b="0" i="1" smtClean="0">
                            <a:latin typeface="Cambria Math" panose="02040503050406030204" pitchFamily="18" charset="0"/>
                          </a:rPr>
                        </m:ctrlPr>
                      </m:accPr>
                      <m:e>
                        <m:r>
                          <m:rPr>
                            <m:sty m:val="p"/>
                          </m:rPr>
                          <a:rPr lang="en-US" sz="850" i="1" smtClean="0">
                            <a:latin typeface="Cambria Math" panose="02040503050406030204" pitchFamily="18" charset="0"/>
                          </a:rPr>
                          <m:t>∇</m:t>
                        </m:r>
                      </m:e>
                    </m:acc>
                    <m:r>
                      <a:rPr lang="en-US" sz="850" b="0" i="1" smtClean="0">
                        <a:latin typeface="Cambria Math" panose="02040503050406030204" pitchFamily="18" charset="0"/>
                      </a:rPr>
                      <m:t>𝑔</m:t>
                    </m:r>
                    <m:r>
                      <a:rPr lang="en-US" sz="850" b="0" i="1" smtClean="0">
                        <a:latin typeface="Cambria Math" panose="02040503050406030204" pitchFamily="18" charset="0"/>
                      </a:rPr>
                      <m:t>=</m:t>
                    </m:r>
                    <m:acc>
                      <m:accPr>
                        <m:chr m:val="⃗"/>
                        <m:ctrlPr>
                          <a:rPr lang="en-US" sz="850" b="0" i="1" smtClean="0">
                            <a:latin typeface="Cambria Math" panose="02040503050406030204" pitchFamily="18" charset="0"/>
                          </a:rPr>
                        </m:ctrlPr>
                      </m:accPr>
                      <m:e>
                        <m:r>
                          <a:rPr lang="en-US" sz="850" b="0" i="1" smtClean="0">
                            <a:latin typeface="Cambria Math" panose="02040503050406030204" pitchFamily="18" charset="0"/>
                          </a:rPr>
                          <m:t>𝑔</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where </a:t>
                </a:r>
                <a14:m>
                  <m:oMath xmlns:m="http://schemas.openxmlformats.org/officeDocument/2006/math">
                    <m:r>
                      <a:rPr lang="en-US" sz="850" i="1">
                        <a:latin typeface="Cambria Math" panose="02040503050406030204" pitchFamily="18" charset="0"/>
                        <a:ea typeface="Tahoma" panose="020B0604030504040204" pitchFamily="34" charset="0"/>
                        <a:cs typeface="Tahoma" panose="020B0604030504040204" pitchFamily="34" charset="0"/>
                      </a:rPr>
                      <m:t>𝑔</m:t>
                    </m:r>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is a scalar potential. </a:t>
                </a:r>
              </a:p>
              <a:p>
                <a:pPr marL="285750" indent="-2857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Likewise, a </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vector potential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has some vector </a:t>
                </a:r>
                <a14:m>
                  <m:oMath xmlns:m="http://schemas.openxmlformats.org/officeDocument/2006/math">
                    <m:acc>
                      <m:accPr>
                        <m:chr m:val="⃗"/>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acc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𝐴</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such that </a:t>
                </a:r>
                <a14:m>
                  <m:oMath xmlns:m="http://schemas.openxmlformats.org/officeDocument/2006/math">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𝑐𝑢𝑟𝑙</m:t>
                    </m:r>
                    <m:d>
                      <m:dPr>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dPr>
                      <m:e>
                        <m:acc>
                          <m:accPr>
                            <m:chr m:val="⃗"/>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acc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𝐴</m:t>
                            </m:r>
                          </m:e>
                        </m:acc>
                      </m:e>
                    </m:d>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acc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𝐹</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where </a:t>
                </a:r>
                <a14:m>
                  <m:oMath xmlns:m="http://schemas.openxmlformats.org/officeDocument/2006/math">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i="1">
                            <a:latin typeface="Cambria Math" panose="02040503050406030204" pitchFamily="18" charset="0"/>
                            <a:ea typeface="Tahoma" panose="020B0604030504040204" pitchFamily="34" charset="0"/>
                            <a:cs typeface="Tahoma" panose="020B0604030504040204" pitchFamily="34" charset="0"/>
                          </a:rPr>
                          <m:t>𝐴</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is a vector potential and </a:t>
                </a:r>
                <a14:m>
                  <m:oMath xmlns:m="http://schemas.openxmlformats.org/officeDocument/2006/math">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i="1">
                            <a:latin typeface="Cambria Math" panose="02040503050406030204" pitchFamily="18" charset="0"/>
                            <a:ea typeface="Tahoma" panose="020B0604030504040204" pitchFamily="34" charset="0"/>
                            <a:cs typeface="Tahoma" panose="020B0604030504040204" pitchFamily="34" charset="0"/>
                          </a:rPr>
                          <m:t>𝐹</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is our original</a:t>
                </a:r>
                <a:r>
                  <a:rPr lang="en-US" sz="850" b="0" i="0" u="none" strike="noStrike" dirty="0">
                    <a:latin typeface="Tahoma" panose="020B0604030504040204" pitchFamily="34" charset="0"/>
                    <a:ea typeface="Tahoma" panose="020B0604030504040204" pitchFamily="34" charset="0"/>
                    <a:cs typeface="Tahoma" panose="020B0604030504040204" pitchFamily="34" charset="0"/>
                  </a:rPr>
                  <a:t> vector field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 function </a:t>
                </a:r>
                <a14:m>
                  <m:oMath xmlns:m="http://schemas.openxmlformats.org/officeDocument/2006/math">
                    <m:r>
                      <a:rPr lang="en-US" sz="850" b="0" i="1" smtClean="0">
                        <a:latin typeface="Cambria Math" panose="02040503050406030204" pitchFamily="18" charset="0"/>
                        <a:ea typeface="Tahoma" panose="020B0604030504040204" pitchFamily="34" charset="0"/>
                        <a:cs typeface="Tahoma" panose="020B0604030504040204" pitchFamily="34" charset="0"/>
                      </a:rPr>
                      <m:t>𝑔</m:t>
                    </m:r>
                  </m:oMath>
                </a14:m>
                <a:r>
                  <a:rPr lang="en-US" sz="850" dirty="0">
                    <a:latin typeface="Tahoma" panose="020B0604030504040204" pitchFamily="34" charset="0"/>
                    <a:ea typeface="Tahoma" panose="020B0604030504040204" pitchFamily="34" charset="0"/>
                    <a:cs typeface="Tahoma" panose="020B0604030504040204" pitchFamily="34" charset="0"/>
                  </a:rPr>
                  <a:t> is </a:t>
                </a:r>
                <a:r>
                  <a:rPr lang="en-US" sz="850" u="sng" dirty="0">
                    <a:latin typeface="Tahoma" panose="020B0604030504040204" pitchFamily="34" charset="0"/>
                    <a:ea typeface="Tahoma" panose="020B0604030504040204" pitchFamily="34" charset="0"/>
                    <a:cs typeface="Tahoma" panose="020B0604030504040204" pitchFamily="34" charset="0"/>
                  </a:rPr>
                  <a:t>not unique</a:t>
                </a:r>
                <a:r>
                  <a:rPr lang="en-US" sz="850" dirty="0">
                    <a:latin typeface="Tahoma" panose="020B0604030504040204" pitchFamily="34" charset="0"/>
                    <a:ea typeface="Tahoma" panose="020B0604030504040204" pitchFamily="34" charset="0"/>
                    <a:cs typeface="Tahoma" panose="020B0604030504040204" pitchFamily="34" charset="0"/>
                  </a:rPr>
                  <a:t>, as it can </a:t>
                </a:r>
                <a:r>
                  <a:rPr lang="en-US" sz="850" i="1" dirty="0">
                    <a:latin typeface="Tahoma" panose="020B0604030504040204" pitchFamily="34" charset="0"/>
                    <a:ea typeface="Tahoma" panose="020B0604030504040204" pitchFamily="34" charset="0"/>
                    <a:cs typeface="Tahoma" panose="020B0604030504040204" pitchFamily="34" charset="0"/>
                  </a:rPr>
                  <a:t>differ by a constant</a:t>
                </a:r>
                <a:r>
                  <a:rPr lang="en-US" sz="850" dirty="0">
                    <a:latin typeface="Tahoma" panose="020B0604030504040204" pitchFamily="34" charset="0"/>
                    <a:ea typeface="Tahoma" panose="020B0604030504040204" pitchFamily="34" charset="0"/>
                    <a:cs typeface="Tahoma" panose="020B0604030504040204" pitchFamily="34" charset="0"/>
                  </a:rPr>
                  <a:t> (say +C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Similarly, vector </a:t>
                </a:r>
                <a14:m>
                  <m:oMath xmlns:m="http://schemas.openxmlformats.org/officeDocument/2006/math">
                    <m:acc>
                      <m:accPr>
                        <m:chr m:val="⃗"/>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acc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𝐴</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is not unique</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a:t>
                </a:r>
                <a:r>
                  <a:rPr lang="en-US" sz="850" b="0" i="0" u="none" strike="noStrike" dirty="0">
                    <a:latin typeface="Tahoma" panose="020B0604030504040204" pitchFamily="34" charset="0"/>
                    <a:ea typeface="Tahoma" panose="020B0604030504040204" pitchFamily="34" charset="0"/>
                    <a:cs typeface="Tahoma" panose="020B0604030504040204" pitchFamily="34" charset="0"/>
                  </a:rPr>
                  <a:t> as it can </a:t>
                </a:r>
                <a:r>
                  <a:rPr lang="en-US" sz="850" b="0" i="1" u="none" strike="noStrike" dirty="0">
                    <a:latin typeface="Tahoma" panose="020B0604030504040204" pitchFamily="34" charset="0"/>
                    <a:ea typeface="Tahoma" panose="020B0604030504040204" pitchFamily="34" charset="0"/>
                    <a:cs typeface="Tahoma" panose="020B0604030504040204" pitchFamily="34" charset="0"/>
                  </a:rPr>
                  <a:t>differ by addition with another vector field </a:t>
                </a:r>
                <a:r>
                  <a:rPr lang="en-US" sz="850" b="0" i="0" u="none" strike="noStrike" dirty="0">
                    <a:latin typeface="Tahoma" panose="020B0604030504040204" pitchFamily="34" charset="0"/>
                    <a:ea typeface="Tahoma" panose="020B0604030504040204" pitchFamily="34" charset="0"/>
                    <a:cs typeface="Tahoma" panose="020B0604030504040204" pitchFamily="34" charset="0"/>
                  </a:rPr>
                  <a:t>(say </a:t>
                </a:r>
                <a14:m>
                  <m:oMath xmlns:m="http://schemas.openxmlformats.org/officeDocument/2006/math">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b="0" i="1" smtClean="0">
                            <a:latin typeface="Cambria Math" panose="02040503050406030204" pitchFamily="18" charset="0"/>
                            <a:ea typeface="Tahoma" panose="020B0604030504040204" pitchFamily="34" charset="0"/>
                            <a:cs typeface="Tahoma" panose="020B0604030504040204" pitchFamily="34" charset="0"/>
                          </a:rPr>
                          <m:t>𝐵</m:t>
                        </m:r>
                      </m:e>
                    </m:acc>
                  </m:oMath>
                </a14:m>
                <a:r>
                  <a:rPr lang="en-US" sz="850" dirty="0">
                    <a:latin typeface="Tahoma" panose="020B0604030504040204" pitchFamily="34" charset="0"/>
                    <a:ea typeface="Tahoma" panose="020B0604030504040204" pitchFamily="34" charset="0"/>
                    <a:cs typeface="Tahoma" panose="020B0604030504040204" pitchFamily="34" charset="0"/>
                  </a:rPr>
                  <a:t>) </a:t>
                </a:r>
                <a:endParaRPr lang="en-US" sz="85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Thus we can relate two different surfaces (</a:t>
                </a:r>
                <a14:m>
                  <m:oMath xmlns:m="http://schemas.openxmlformats.org/officeDocument/2006/math">
                    <m:sSub>
                      <m:sSubPr>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sSub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𝑆</m:t>
                        </m:r>
                      </m:e>
                      <m:sub>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1</m:t>
                        </m:r>
                      </m:sub>
                    </m:sSub>
                  </m:oMath>
                </a14:m>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&amp;</a:t>
                </a:r>
                <a:r>
                  <a:rPr lang="en-US" sz="8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850" i="1">
                            <a:latin typeface="Cambria Math" panose="02040503050406030204" pitchFamily="18" charset="0"/>
                            <a:ea typeface="Tahoma" panose="020B0604030504040204" pitchFamily="34" charset="0"/>
                            <a:cs typeface="Tahoma" panose="020B0604030504040204" pitchFamily="34" charset="0"/>
                          </a:rPr>
                        </m:ctrlPr>
                      </m:sSubPr>
                      <m:e>
                        <m:r>
                          <a:rPr lang="en-US" sz="850" i="1">
                            <a:latin typeface="Cambria Math" panose="02040503050406030204" pitchFamily="18" charset="0"/>
                            <a:ea typeface="Tahoma" panose="020B0604030504040204" pitchFamily="34" charset="0"/>
                            <a:cs typeface="Tahoma" panose="020B0604030504040204" pitchFamily="34" charset="0"/>
                          </a:rPr>
                          <m:t>𝑆</m:t>
                        </m:r>
                      </m:e>
                      <m:sub>
                        <m:r>
                          <a:rPr lang="en-US" sz="850" b="0" i="1" smtClean="0">
                            <a:latin typeface="Cambria Math" panose="02040503050406030204" pitchFamily="18" charset="0"/>
                            <a:ea typeface="Tahoma" panose="020B0604030504040204" pitchFamily="34" charset="0"/>
                            <a:cs typeface="Tahoma" panose="020B0604030504040204" pitchFamily="34" charset="0"/>
                          </a:rPr>
                          <m:t>2</m:t>
                        </m:r>
                      </m:sub>
                    </m:sSub>
                  </m:oMath>
                </a14:m>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given the same boundary curve and </a:t>
                </a:r>
                <a14:m>
                  <m:oMath xmlns:m="http://schemas.openxmlformats.org/officeDocument/2006/math">
                    <m:r>
                      <a:rPr lang="en-US" sz="850" i="1">
                        <a:latin typeface="Cambria Math" panose="02040503050406030204" pitchFamily="18" charset="0"/>
                        <a:ea typeface="Tahoma" panose="020B0604030504040204" pitchFamily="34" charset="0"/>
                        <a:cs typeface="Tahoma" panose="020B0604030504040204" pitchFamily="34" charset="0"/>
                      </a:rPr>
                      <m:t>𝑐𝑢𝑟𝑙</m:t>
                    </m:r>
                    <m:d>
                      <m:dPr>
                        <m:ctrlPr>
                          <a:rPr lang="en-US" sz="850" i="1">
                            <a:latin typeface="Cambria Math" panose="02040503050406030204" pitchFamily="18" charset="0"/>
                            <a:ea typeface="Tahoma" panose="020B0604030504040204" pitchFamily="34" charset="0"/>
                            <a:cs typeface="Tahoma" panose="020B0604030504040204" pitchFamily="34" charset="0"/>
                          </a:rPr>
                        </m:ctrlPr>
                      </m:dPr>
                      <m:e>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i="1">
                                <a:latin typeface="Cambria Math" panose="02040503050406030204" pitchFamily="18" charset="0"/>
                                <a:ea typeface="Tahoma" panose="020B0604030504040204" pitchFamily="34" charset="0"/>
                                <a:cs typeface="Tahoma" panose="020B0604030504040204" pitchFamily="34" charset="0"/>
                              </a:rPr>
                              <m:t>𝐴</m:t>
                            </m:r>
                          </m:e>
                        </m:acc>
                      </m:e>
                    </m:d>
                    <m:r>
                      <a:rPr lang="en-US" sz="850" i="1">
                        <a:latin typeface="Cambria Math" panose="02040503050406030204" pitchFamily="18" charset="0"/>
                        <a:ea typeface="Tahoma" panose="020B0604030504040204" pitchFamily="34" charset="0"/>
                        <a:cs typeface="Tahoma" panose="020B0604030504040204" pitchFamily="34" charset="0"/>
                      </a:rPr>
                      <m:t>=</m:t>
                    </m:r>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i="1">
                            <a:latin typeface="Cambria Math" panose="02040503050406030204" pitchFamily="18" charset="0"/>
                            <a:ea typeface="Tahoma" panose="020B0604030504040204" pitchFamily="34" charset="0"/>
                            <a:cs typeface="Tahoma" panose="020B0604030504040204" pitchFamily="34" charset="0"/>
                          </a:rPr>
                          <m:t>𝐹</m:t>
                        </m:r>
                      </m:e>
                    </m:acc>
                  </m:oMath>
                </a14:m>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 (intuitively, the line integrals will be equal, and the flux/circulation will depend on the boundary, not the surface itself)</a:t>
                </a:r>
              </a:p>
              <a:p>
                <a:b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US" sz="1000" b="0" i="0" dirty="0">
                    <a:solidFill>
                      <a:srgbClr val="000000"/>
                    </a:solidFill>
                    <a:effectLst/>
                    <a:latin typeface="Helvetica" panose="020B0604020202020204" pitchFamily="34" charset="0"/>
                  </a:rPr>
                </a:br>
                <a:endParaRPr lang="en-US" sz="1000" b="0" i="0" dirty="0">
                  <a:solidFill>
                    <a:srgbClr val="000000"/>
                  </a:solidFill>
                  <a:effectLst/>
                  <a:latin typeface="Helvetica" panose="020B0604020202020204" pitchFamily="34" charset="0"/>
                </a:endParaRPr>
              </a:p>
              <a:p>
                <a:br>
                  <a:rPr lang="en-US" sz="1000" dirty="0"/>
                </a:br>
                <a:r>
                  <a:rPr lang="en-US" sz="1000" b="1" dirty="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4F52C966-8A35-4C50-8094-20CD963D33A8}"/>
                  </a:ext>
                </a:extLst>
              </p:cNvPr>
              <p:cNvSpPr txBox="1">
                <a:spLocks noRot="1" noChangeAspect="1" noMove="1" noResize="1" noEditPoints="1" noAdjustHandles="1" noChangeArrowheads="1" noChangeShapeType="1" noTextEdit="1"/>
              </p:cNvSpPr>
              <p:nvPr/>
            </p:nvSpPr>
            <p:spPr>
              <a:xfrm>
                <a:off x="2209329" y="362026"/>
                <a:ext cx="2347880" cy="4020716"/>
              </a:xfrm>
              <a:prstGeom prst="rect">
                <a:avLst/>
              </a:prstGeom>
              <a:blipFill>
                <a:blip r:embed="rId5"/>
                <a:stretch>
                  <a:fillRect/>
                </a:stretch>
              </a:blipFill>
            </p:spPr>
            <p:txBody>
              <a:bodyPr/>
              <a:lstStyle/>
              <a:p>
                <a:r>
                  <a:rPr lang="en-US">
                    <a:noFill/>
                  </a:rPr>
                  <a:t> </a:t>
                </a:r>
              </a:p>
            </p:txBody>
          </p:sp>
        </mc:Fallback>
      </mc:AlternateContent>
      <p:pic>
        <p:nvPicPr>
          <p:cNvPr id="15" name="Graphic 14">
            <a:extLst>
              <a:ext uri="{FF2B5EF4-FFF2-40B4-BE49-F238E27FC236}">
                <a16:creationId xmlns:a16="http://schemas.microsoft.com/office/drawing/2014/main" id="{27F21E98-1DB3-4147-A18F-29D0B6E553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13" y="1493977"/>
            <a:ext cx="2118413" cy="755128"/>
          </a:xfrm>
          <a:prstGeom prst="rect">
            <a:avLst/>
          </a:prstGeom>
        </p:spPr>
      </p:pic>
      <p:pic>
        <p:nvPicPr>
          <p:cNvPr id="17" name="Picture 16">
            <a:extLst>
              <a:ext uri="{FF2B5EF4-FFF2-40B4-BE49-F238E27FC236}">
                <a16:creationId xmlns:a16="http://schemas.microsoft.com/office/drawing/2014/main" id="{28EAFD83-E39C-4418-B1FB-3E70B987DA43}"/>
              </a:ext>
            </a:extLst>
          </p:cNvPr>
          <p:cNvPicPr>
            <a:picLocks noChangeAspect="1"/>
          </p:cNvPicPr>
          <p:nvPr/>
        </p:nvPicPr>
        <p:blipFill>
          <a:blip r:embed="rId8"/>
          <a:stretch>
            <a:fillRect/>
          </a:stretch>
        </p:blipFill>
        <p:spPr>
          <a:xfrm>
            <a:off x="-7590" y="2275398"/>
            <a:ext cx="1161011" cy="994359"/>
          </a:xfrm>
          <a:prstGeom prst="rect">
            <a:avLst/>
          </a:prstGeom>
        </p:spPr>
      </p:pic>
      <p:pic>
        <p:nvPicPr>
          <p:cNvPr id="14" name="Picture 13">
            <a:extLst>
              <a:ext uri="{FF2B5EF4-FFF2-40B4-BE49-F238E27FC236}">
                <a16:creationId xmlns:a16="http://schemas.microsoft.com/office/drawing/2014/main" id="{19DEF372-2B9D-44F5-80D6-98284230A3C5}"/>
              </a:ext>
            </a:extLst>
          </p:cNvPr>
          <p:cNvPicPr>
            <a:picLocks noChangeAspect="1"/>
          </p:cNvPicPr>
          <p:nvPr/>
        </p:nvPicPr>
        <p:blipFill>
          <a:blip r:embed="rId9"/>
          <a:stretch>
            <a:fillRect/>
          </a:stretch>
        </p:blipFill>
        <p:spPr>
          <a:xfrm>
            <a:off x="449482" y="393130"/>
            <a:ext cx="1353278" cy="1184845"/>
          </a:xfrm>
          <a:prstGeom prst="rect">
            <a:avLst/>
          </a:prstGeom>
        </p:spPr>
      </p:pic>
      <p:pic>
        <p:nvPicPr>
          <p:cNvPr id="25" name="Picture 24">
            <a:extLst>
              <a:ext uri="{FF2B5EF4-FFF2-40B4-BE49-F238E27FC236}">
                <a16:creationId xmlns:a16="http://schemas.microsoft.com/office/drawing/2014/main" id="{3BF5DF0B-05E5-448B-9924-827BA6A393D3}"/>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043749" y="2877750"/>
            <a:ext cx="1184914" cy="167314"/>
          </a:xfrm>
          <a:prstGeom prst="rect">
            <a:avLst/>
          </a:prstGeom>
        </p:spPr>
      </p:pic>
      <p:pic>
        <p:nvPicPr>
          <p:cNvPr id="23" name="Picture 22">
            <a:extLst>
              <a:ext uri="{FF2B5EF4-FFF2-40B4-BE49-F238E27FC236}">
                <a16:creationId xmlns:a16="http://schemas.microsoft.com/office/drawing/2014/main" id="{2F488C54-4F18-47EE-8F9E-D883A3608E57}"/>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85903" y="2693492"/>
            <a:ext cx="466743" cy="79086"/>
          </a:xfrm>
          <a:prstGeom prst="rect">
            <a:avLst/>
          </a:prstGeom>
        </p:spPr>
      </p:pic>
    </p:spTree>
    <p:extLst>
      <p:ext uri="{BB962C8B-B14F-4D97-AF65-F5344CB8AC3E}">
        <p14:creationId xmlns:p14="http://schemas.microsoft.com/office/powerpoint/2010/main" val="425136776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241</a:t>
            </a:fld>
            <a:r>
              <a:rPr spc="-55" dirty="0"/>
              <a:t> </a:t>
            </a:r>
            <a:r>
              <a:rPr spc="35" dirty="0"/>
              <a:t>/</a:t>
            </a:r>
            <a:r>
              <a:rPr spc="-15" dirty="0"/>
              <a:t> </a:t>
            </a:r>
            <a:r>
              <a:rPr lang="en-US" spc="-55" dirty="0"/>
              <a:t>11</a:t>
            </a:r>
            <a:endParaRPr spc="-55" dirty="0"/>
          </a:p>
        </p:txBody>
      </p:sp>
      <p:pic>
        <p:nvPicPr>
          <p:cNvPr id="9218" name="Picture 2">
            <a:extLst>
              <a:ext uri="{FF2B5EF4-FFF2-40B4-BE49-F238E27FC236}">
                <a16:creationId xmlns:a16="http://schemas.microsoft.com/office/drawing/2014/main" id="{ECE75F27-D8F9-4359-9986-EEC70CBA9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9473" y="1320807"/>
            <a:ext cx="2204227" cy="19715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pic>
        <p:nvPicPr>
          <p:cNvPr id="33" name="Picture 32">
            <a:extLst>
              <a:ext uri="{FF2B5EF4-FFF2-40B4-BE49-F238E27FC236}">
                <a16:creationId xmlns:a16="http://schemas.microsoft.com/office/drawing/2014/main" id="{E291CF13-0498-45A8-BA7D-4934A2D4CC8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5300" y="1002552"/>
            <a:ext cx="3927620" cy="128000"/>
          </a:xfrm>
          <a:prstGeom prst="rect">
            <a:avLst/>
          </a:prstGeom>
        </p:spPr>
      </p:pic>
      <p:pic>
        <p:nvPicPr>
          <p:cNvPr id="35" name="Picture 34">
            <a:extLst>
              <a:ext uri="{FF2B5EF4-FFF2-40B4-BE49-F238E27FC236}">
                <a16:creationId xmlns:a16="http://schemas.microsoft.com/office/drawing/2014/main" id="{5DF06D67-D5CF-4293-8FF3-4C0D60A43D8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83255" y="1192807"/>
            <a:ext cx="2108191" cy="128000"/>
          </a:xfrm>
          <a:prstGeom prst="rect">
            <a:avLst/>
          </a:prstGeom>
        </p:spPr>
      </p:pic>
    </p:spTree>
    <p:extLst>
      <p:ext uri="{BB962C8B-B14F-4D97-AF65-F5344CB8AC3E}">
        <p14:creationId xmlns:p14="http://schemas.microsoft.com/office/powerpoint/2010/main" val="2847858556"/>
      </p:ext>
    </p:extLst>
  </p:cSld>
  <p:clrMapOvr>
    <a:masterClrMapping/>
  </p:clrMapOvr>
  <p:transition>
    <p:cut/>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242</a:t>
            </a:fld>
            <a:r>
              <a:rPr spc="-55" dirty="0"/>
              <a:t> </a:t>
            </a:r>
            <a:r>
              <a:rPr spc="35" dirty="0"/>
              <a:t>/</a:t>
            </a:r>
            <a:r>
              <a:rPr spc="-15" dirty="0"/>
              <a:t> </a:t>
            </a:r>
            <a:r>
              <a:rPr lang="en-US" spc="-55" dirty="0"/>
              <a:t>11</a:t>
            </a:r>
            <a:endParaRPr spc="-55" dirty="0"/>
          </a:p>
        </p:txBody>
      </p:sp>
      <p:pic>
        <p:nvPicPr>
          <p:cNvPr id="9218" name="Picture 2">
            <a:extLst>
              <a:ext uri="{FF2B5EF4-FFF2-40B4-BE49-F238E27FC236}">
                <a16:creationId xmlns:a16="http://schemas.microsoft.com/office/drawing/2014/main" id="{ECE75F27-D8F9-4359-9986-EEC70CBA910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2475337"/>
            <a:ext cx="979593" cy="8761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pic>
        <p:nvPicPr>
          <p:cNvPr id="22" name="Picture 21">
            <a:extLst>
              <a:ext uri="{FF2B5EF4-FFF2-40B4-BE49-F238E27FC236}">
                <a16:creationId xmlns:a16="http://schemas.microsoft.com/office/drawing/2014/main" id="{52032812-DFBA-4823-80DB-17C53607D6D1}"/>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94486" y="1339209"/>
            <a:ext cx="3644190" cy="617143"/>
          </a:xfrm>
          <a:prstGeom prst="rect">
            <a:avLst/>
          </a:prstGeom>
        </p:spPr>
      </p:pic>
      <p:pic>
        <p:nvPicPr>
          <p:cNvPr id="18" name="Picture 17">
            <a:extLst>
              <a:ext uri="{FF2B5EF4-FFF2-40B4-BE49-F238E27FC236}">
                <a16:creationId xmlns:a16="http://schemas.microsoft.com/office/drawing/2014/main" id="{A3AFE7F1-9424-4E82-8D59-1A7152C128E7}"/>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634293" y="944336"/>
            <a:ext cx="1339429" cy="343619"/>
          </a:xfrm>
          <a:prstGeom prst="rect">
            <a:avLst/>
          </a:prstGeom>
        </p:spPr>
      </p:pic>
      <p:sp>
        <p:nvSpPr>
          <p:cNvPr id="28" name="TextBox 27">
            <a:extLst>
              <a:ext uri="{FF2B5EF4-FFF2-40B4-BE49-F238E27FC236}">
                <a16:creationId xmlns:a16="http://schemas.microsoft.com/office/drawing/2014/main" id="{C60DF101-F652-487E-A94F-F6A43A6526D2}"/>
              </a:ext>
            </a:extLst>
          </p:cNvPr>
          <p:cNvSpPr txBox="1"/>
          <p:nvPr/>
        </p:nvSpPr>
        <p:spPr>
          <a:xfrm>
            <a:off x="914594" y="1942027"/>
            <a:ext cx="3559939" cy="1446550"/>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Plan of Attack:</a:t>
            </a:r>
          </a:p>
          <a:p>
            <a:pPr marL="171450" indent="-171450">
              <a:buFont typeface="Arial" panose="020B0604020202020204" pitchFamily="34" charset="0"/>
              <a:buChar char="•"/>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Must find a surface, with a proper orientation, based on the boundary curve</a:t>
            </a:r>
          </a:p>
          <a:p>
            <a:pPr marL="171450" indent="-171450">
              <a:buFont typeface="Arial" panose="020B0604020202020204" pitchFamily="34" charset="0"/>
              <a:buChar char="•"/>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From the given information, the boundary must be a circle, so we need surfaces with circular cross-sections (Spheres, Cones, or E</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lliptic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P</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araboloids)</a:t>
            </a:r>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00" b="1" dirty="0">
                <a:solidFill>
                  <a:srgbClr val="000000"/>
                </a:solidFill>
                <a:latin typeface="Tahoma" panose="020B0604030504040204" pitchFamily="34" charset="0"/>
                <a:ea typeface="Tahoma" panose="020B0604030504040204" pitchFamily="34" charset="0"/>
                <a:cs typeface="Tahoma" panose="020B0604030504040204" pitchFamily="34" charset="0"/>
              </a:rPr>
              <a:t>What is the best choice? </a:t>
            </a:r>
          </a:p>
          <a:p>
            <a:pPr marL="685800" lvl="1" indent="-228600">
              <a:buFont typeface="+mj-lt"/>
              <a:buAutoNum type="alphaUcPeriod"/>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Sphere</a:t>
            </a:r>
          </a:p>
          <a:p>
            <a:pPr marL="685800" lvl="1" indent="-228600">
              <a:buFont typeface="+mj-lt"/>
              <a:buAutoNum type="alphaUcPeriod"/>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Cone</a:t>
            </a:r>
          </a:p>
          <a:p>
            <a:pPr marL="685800" lvl="1" indent="-228600">
              <a:buFont typeface="+mj-lt"/>
              <a:buAutoNum type="alphaUcPeriod"/>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E</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lliptic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P</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araboloid</a:t>
            </a:r>
          </a:p>
          <a:p>
            <a:pPr marL="685800" lvl="1" indent="-228600">
              <a:buFont typeface="+mj-lt"/>
              <a:buAutoNum type="alphaUcPeriod"/>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Cylinder </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 </a:t>
            </a:r>
          </a:p>
        </p:txBody>
      </p:sp>
      <p:pic>
        <p:nvPicPr>
          <p:cNvPr id="12292" name="Picture 4" descr="Elliptic Paraboloid -- from Wolfram MathWorld">
            <a:extLst>
              <a:ext uri="{FF2B5EF4-FFF2-40B4-BE49-F238E27FC236}">
                <a16:creationId xmlns:a16="http://schemas.microsoft.com/office/drawing/2014/main" id="{9A77EA15-1479-456C-BDB7-13DD2FEBE1C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2490291" y="3092555"/>
            <a:ext cx="126118" cy="10343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3D Cylinder Illustration">
            <a:extLst>
              <a:ext uri="{FF2B5EF4-FFF2-40B4-BE49-F238E27FC236}">
                <a16:creationId xmlns:a16="http://schemas.microsoft.com/office/drawing/2014/main" id="{F879EB53-F92F-4F91-864C-D64075E888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097104" y="3218892"/>
            <a:ext cx="140132" cy="106142"/>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Cone Shape | What Is A Cone | DK Find Out">
            <a:extLst>
              <a:ext uri="{FF2B5EF4-FFF2-40B4-BE49-F238E27FC236}">
                <a16:creationId xmlns:a16="http://schemas.microsoft.com/office/drawing/2014/main" id="{979EDCF3-6AC1-42CA-93F7-1F53882C4D4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16200000">
            <a:off x="1973445" y="2958340"/>
            <a:ext cx="106142" cy="141177"/>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Sphere Picture - Images of Shapes">
            <a:extLst>
              <a:ext uri="{FF2B5EF4-FFF2-40B4-BE49-F238E27FC236}">
                <a16:creationId xmlns:a16="http://schemas.microsoft.com/office/drawing/2014/main" id="{19E0E471-DC76-42E4-A77D-D572970D34F6}"/>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045319" y="2852493"/>
            <a:ext cx="103569" cy="10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69937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243</a:t>
            </a:fld>
            <a:r>
              <a:rPr spc="-55" dirty="0"/>
              <a:t> </a:t>
            </a:r>
            <a:r>
              <a:rPr spc="35" dirty="0"/>
              <a:t>/</a:t>
            </a:r>
            <a:r>
              <a:rPr spc="-15" dirty="0"/>
              <a:t> </a:t>
            </a:r>
            <a:r>
              <a:rPr lang="en-US" spc="-55" dirty="0"/>
              <a:t>11</a:t>
            </a:r>
            <a:endParaRPr spc="-55" dirty="0"/>
          </a:p>
        </p:txBody>
      </p:sp>
      <p:pic>
        <p:nvPicPr>
          <p:cNvPr id="9218" name="Picture 2">
            <a:extLst>
              <a:ext uri="{FF2B5EF4-FFF2-40B4-BE49-F238E27FC236}">
                <a16:creationId xmlns:a16="http://schemas.microsoft.com/office/drawing/2014/main" id="{ECE75F27-D8F9-4359-9986-EEC70CBA910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36" y="2987371"/>
            <a:ext cx="423123" cy="3784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4706763-FA02-417D-A975-31715DBE7730}"/>
                  </a:ext>
                </a:extLst>
              </p:cNvPr>
              <p:cNvSpPr txBox="1"/>
              <p:nvPr/>
            </p:nvSpPr>
            <p:spPr>
              <a:xfrm>
                <a:off x="67714" y="966933"/>
                <a:ext cx="4497128" cy="2308837"/>
              </a:xfrm>
              <a:prstGeom prst="rect">
                <a:avLst/>
              </a:prstGeom>
              <a:noFill/>
            </p:spPr>
            <p:txBody>
              <a:bodyPr wrap="square" rtlCol="0">
                <a:spAutoFit/>
              </a:bodyPr>
              <a:lstStyle/>
              <a:p>
                <a:r>
                  <a:rPr lang="en-US" sz="8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Recall: </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we must plug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our chosen </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surface into the vector field and then take the dot product of this with normal vector (which will also come from the surface)</a:t>
                </a:r>
              </a:p>
              <a:p>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rPr>
                  <a:t>Sphere:</a:t>
                </a:r>
              </a:p>
              <a:p>
                <a:pPr marL="628650" lvl="1" indent="-171450">
                  <a:buFont typeface="Arial" panose="020B0604020202020204" pitchFamily="34" charset="0"/>
                  <a:buChar char="•"/>
                </a:pPr>
                <a:r>
                  <a:rPr lang="en-US" sz="850" i="1" dirty="0">
                    <a:solidFill>
                      <a:srgbClr val="000000"/>
                    </a:solidFill>
                    <a:latin typeface="Tahoma" panose="020B0604030504040204" pitchFamily="34" charset="0"/>
                    <a:ea typeface="Tahoma" panose="020B0604030504040204" pitchFamily="34" charset="0"/>
                    <a:cs typeface="Tahoma" panose="020B0604030504040204" pitchFamily="34" charset="0"/>
                  </a:rPr>
                  <a:t>Grunge, grimy</a:t>
                </a: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 and </a:t>
                </a:r>
                <a:r>
                  <a:rPr lang="en-US" sz="850" i="1" dirty="0">
                    <a:solidFill>
                      <a:srgbClr val="000000"/>
                    </a:solidFill>
                    <a:latin typeface="Tahoma" panose="020B0604030504040204" pitchFamily="34" charset="0"/>
                    <a:ea typeface="Tahoma" panose="020B0604030504040204" pitchFamily="34" charset="0"/>
                    <a:cs typeface="Tahoma" panose="020B0604030504040204" pitchFamily="34" charset="0"/>
                  </a:rPr>
                  <a:t>messy </a:t>
                </a: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calculations which may tend to many errors</a:t>
                </a:r>
              </a:p>
              <a:p>
                <a:pPr marL="171450" indent="-171450">
                  <a:buFont typeface="Arial" panose="020B0604020202020204" pitchFamily="34" charset="0"/>
                  <a:buChar char="•"/>
                </a:pPr>
                <a:r>
                  <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rPr>
                  <a:t>Cone:</a:t>
                </a:r>
              </a:p>
              <a:p>
                <a:pPr marL="628650" lvl="1" indent="-171450">
                  <a:buFont typeface="Arial" panose="020B0604020202020204" pitchFamily="34" charset="0"/>
                  <a:buChar char="•"/>
                </a:pP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Generally, these aren’t difficult to compute but for this problem it requires that the boundary curve is in the </a:t>
                </a:r>
                <a14:m>
                  <m:oMath xmlns:m="http://schemas.openxmlformats.org/officeDocument/2006/math">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𝑦</m:t>
                    </m:r>
                  </m:oMath>
                </a14:m>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-axis so </a:t>
                </a:r>
                <a14:m>
                  <m:oMath xmlns:m="http://schemas.openxmlformats.org/officeDocument/2006/math">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𝑦</m:t>
                    </m:r>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m:t>
                    </m:r>
                    <m:rad>
                      <m:radPr>
                        <m:degHide m:val="on"/>
                        <m:ctrlP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radPr>
                      <m:deg/>
                      <m:e>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𝑎</m:t>
                        </m:r>
                        <m:sSup>
                          <m:sSupPr>
                            <m:ctrlP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sSupPr>
                          <m:e>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𝑥</m:t>
                            </m:r>
                          </m:e>
                          <m:sup>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2</m:t>
                            </m:r>
                          </m:sup>
                        </m:sSup>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m:t>
                        </m:r>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𝑏</m:t>
                        </m:r>
                        <m:sSup>
                          <m:sSupPr>
                            <m:ctrlP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sSupPr>
                          <m:e>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𝑧</m:t>
                            </m:r>
                          </m:e>
                          <m:sup>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2</m:t>
                            </m:r>
                          </m:sup>
                        </m:sSup>
                      </m:e>
                    </m:rad>
                  </m:oMath>
                </a14:m>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 This will lead to a messy integrand</a:t>
                </a:r>
              </a:p>
              <a:p>
                <a:pPr marL="171450" indent="-171450">
                  <a:buFont typeface="Arial" panose="020B0604020202020204" pitchFamily="34" charset="0"/>
                  <a:buChar char="•"/>
                </a:pPr>
                <a:r>
                  <a:rPr lang="en-US" sz="850" b="1" dirty="0">
                    <a:solidFill>
                      <a:srgbClr val="FF0000"/>
                    </a:solidFill>
                    <a:latin typeface="Tahoma" panose="020B0604030504040204" pitchFamily="34" charset="0"/>
                    <a:ea typeface="Tahoma" panose="020B0604030504040204" pitchFamily="34" charset="0"/>
                    <a:cs typeface="Tahoma" panose="020B0604030504040204" pitchFamily="34" charset="0"/>
                  </a:rPr>
                  <a:t>E</a:t>
                </a:r>
                <a:r>
                  <a:rPr lang="en-US" sz="850" b="1" i="0" dirty="0">
                    <a:solidFill>
                      <a:srgbClr val="FF0000"/>
                    </a:solidFill>
                    <a:effectLst/>
                    <a:latin typeface="Tahoma" panose="020B0604030504040204" pitchFamily="34" charset="0"/>
                    <a:ea typeface="Tahoma" panose="020B0604030504040204" pitchFamily="34" charset="0"/>
                    <a:cs typeface="Tahoma" panose="020B0604030504040204" pitchFamily="34" charset="0"/>
                  </a:rPr>
                  <a:t>lliptic </a:t>
                </a:r>
                <a:r>
                  <a:rPr lang="en-US" sz="850" b="1" dirty="0">
                    <a:solidFill>
                      <a:srgbClr val="FF0000"/>
                    </a:solidFill>
                    <a:latin typeface="Tahoma" panose="020B0604030504040204" pitchFamily="34" charset="0"/>
                    <a:ea typeface="Tahoma" panose="020B0604030504040204" pitchFamily="34" charset="0"/>
                    <a:cs typeface="Tahoma" panose="020B0604030504040204" pitchFamily="34" charset="0"/>
                  </a:rPr>
                  <a:t>P</a:t>
                </a:r>
                <a:r>
                  <a:rPr lang="en-US" sz="850" b="1" i="0" dirty="0">
                    <a:solidFill>
                      <a:srgbClr val="FF0000"/>
                    </a:solidFill>
                    <a:effectLst/>
                    <a:latin typeface="Tahoma" panose="020B0604030504040204" pitchFamily="34" charset="0"/>
                    <a:ea typeface="Tahoma" panose="020B0604030504040204" pitchFamily="34" charset="0"/>
                    <a:cs typeface="Tahoma" panose="020B0604030504040204" pitchFamily="34" charset="0"/>
                  </a:rPr>
                  <a:t>araboloids</a:t>
                </a:r>
              </a:p>
              <a:p>
                <a:pPr marL="628650" lvl="1" indent="-171450">
                  <a:buFont typeface="Arial" panose="020B0604020202020204" pitchFamily="34" charset="0"/>
                  <a:buChar char="•"/>
                </a:pPr>
                <a:r>
                  <a:rPr lang="en-US" sz="850" dirty="0">
                    <a:solidFill>
                      <a:srgbClr val="FF0000"/>
                    </a:solidFill>
                    <a:latin typeface="Tahoma" panose="020B0604030504040204" pitchFamily="34" charset="0"/>
                    <a:ea typeface="Tahoma" panose="020B0604030504040204" pitchFamily="34" charset="0"/>
                    <a:cs typeface="Tahoma" panose="020B0604030504040204" pitchFamily="34" charset="0"/>
                  </a:rPr>
                  <a:t>Simple equations and simple normal vectors</a:t>
                </a:r>
                <a:endParaRPr lang="en-US" sz="850" b="0" i="0"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rPr>
                  <a:t>Cylinder:</a:t>
                </a:r>
              </a:p>
              <a:p>
                <a:pPr marL="628650" lvl="1" indent="-171450">
                  <a:buFont typeface="Arial" panose="020B0604020202020204" pitchFamily="34" charset="0"/>
                  <a:buChar char="•"/>
                </a:pP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Would be difficult since a cylinder, whether circular or not, requires two boundary curves. </a:t>
                </a:r>
                <a:endPar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50" b="1" dirty="0">
                    <a:solidFill>
                      <a:schemeClr val="accent6"/>
                    </a:solidFill>
                    <a:latin typeface="Tahoma" panose="020B0604030504040204" pitchFamily="34" charset="0"/>
                    <a:ea typeface="Tahoma" panose="020B0604030504040204" pitchFamily="34" charset="0"/>
                    <a:cs typeface="Tahoma" panose="020B0604030504040204" pitchFamily="34" charset="0"/>
                  </a:rPr>
                  <a:t>Remarks:</a:t>
                </a:r>
              </a:p>
              <a:p>
                <a:pPr marL="628650" lvl="1" indent="-171450">
                  <a:buFont typeface="Arial" panose="020B0604020202020204" pitchFamily="34" charset="0"/>
                  <a:buChar char="•"/>
                </a:pPr>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For some vector fields the curl may end up being very simple with a sphere or cone, so it depends on the scenario and problem</a:t>
                </a:r>
                <a:endPar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4" name="TextBox 23">
                <a:extLst>
                  <a:ext uri="{FF2B5EF4-FFF2-40B4-BE49-F238E27FC236}">
                    <a16:creationId xmlns:a16="http://schemas.microsoft.com/office/drawing/2014/main" id="{94706763-FA02-417D-A975-31715DBE7730}"/>
                  </a:ext>
                </a:extLst>
              </p:cNvPr>
              <p:cNvSpPr txBox="1">
                <a:spLocks noRot="1" noChangeAspect="1" noMove="1" noResize="1" noEditPoints="1" noAdjustHandles="1" noChangeArrowheads="1" noChangeShapeType="1" noTextEdit="1"/>
              </p:cNvSpPr>
              <p:nvPr/>
            </p:nvSpPr>
            <p:spPr>
              <a:xfrm>
                <a:off x="67714" y="966933"/>
                <a:ext cx="4497128" cy="2308837"/>
              </a:xfrm>
              <a:prstGeom prst="rect">
                <a:avLst/>
              </a:prstGeom>
              <a:blipFill>
                <a:blip r:embed="rId14"/>
                <a:stretch>
                  <a:fillRect b="-265"/>
                </a:stretch>
              </a:blipFill>
            </p:spPr>
            <p:txBody>
              <a:bodyPr/>
              <a:lstStyle/>
              <a:p>
                <a:r>
                  <a:rPr lang="en-US">
                    <a:noFill/>
                  </a:rPr>
                  <a:t> </a:t>
                </a:r>
              </a:p>
            </p:txBody>
          </p:sp>
        </mc:Fallback>
      </mc:AlternateContent>
      <p:pic>
        <p:nvPicPr>
          <p:cNvPr id="28" name="Picture 4" descr="Elliptic Paraboloid -- from Wolfram MathWorld">
            <a:extLst>
              <a:ext uri="{FF2B5EF4-FFF2-40B4-BE49-F238E27FC236}">
                <a16:creationId xmlns:a16="http://schemas.microsoft.com/office/drawing/2014/main" id="{EDC020A7-9336-4608-A7C3-5C6EA3B4DA6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1421199" y="2184895"/>
            <a:ext cx="126118" cy="1034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3D Cylinder Illustration">
            <a:extLst>
              <a:ext uri="{FF2B5EF4-FFF2-40B4-BE49-F238E27FC236}">
                <a16:creationId xmlns:a16="http://schemas.microsoft.com/office/drawing/2014/main" id="{8BF7AD1F-16F4-4CAB-9E9D-29B6C777323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9784" y="2462022"/>
            <a:ext cx="140132" cy="1061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one Shape | What Is A Cone | DK Find Out">
            <a:extLst>
              <a:ext uri="{FF2B5EF4-FFF2-40B4-BE49-F238E27FC236}">
                <a16:creationId xmlns:a16="http://schemas.microsoft.com/office/drawing/2014/main" id="{2F158112-1CAF-4B8E-A3A6-3289E8F951D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6200000">
            <a:off x="714961" y="1640014"/>
            <a:ext cx="106142" cy="14117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Sphere Picture - Images of Shapes">
            <a:extLst>
              <a:ext uri="{FF2B5EF4-FFF2-40B4-BE49-F238E27FC236}">
                <a16:creationId xmlns:a16="http://schemas.microsoft.com/office/drawing/2014/main" id="{3D42DAF7-49BF-42BE-BFD3-7B34EF76BD5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6836" y="1407425"/>
            <a:ext cx="103569" cy="10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85989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244</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24"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25"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27"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13314" name="Picture 2" descr="Prob3A">
            <a:extLst>
              <a:ext uri="{FF2B5EF4-FFF2-40B4-BE49-F238E27FC236}">
                <a16:creationId xmlns:a16="http://schemas.microsoft.com/office/drawing/2014/main" id="{9B773288-1D72-4B6D-B13A-27BEBB9196F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22886" y="914504"/>
            <a:ext cx="1536355" cy="90328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rob3C">
            <a:extLst>
              <a:ext uri="{FF2B5EF4-FFF2-40B4-BE49-F238E27FC236}">
                <a16:creationId xmlns:a16="http://schemas.microsoft.com/office/drawing/2014/main" id="{56E9E9F2-081D-4A66-89FF-58D7A645D12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2917234" y="799911"/>
            <a:ext cx="1193497" cy="10114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D63E8BD-EA2C-4B4F-8D29-4CEFFC3CA6AD}"/>
                  </a:ext>
                </a:extLst>
              </p:cNvPr>
              <p:cNvSpPr txBox="1"/>
              <p:nvPr/>
            </p:nvSpPr>
            <p:spPr>
              <a:xfrm>
                <a:off x="1548951" y="892875"/>
                <a:ext cx="1617259" cy="2723823"/>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Two Possible Choices:</a:t>
                </a:r>
              </a:p>
              <a:p>
                <a:r>
                  <a:rPr lang="en-US" sz="700" dirty="0">
                    <a:solidFill>
                      <a:srgbClr val="000000"/>
                    </a:solidFill>
                    <a:latin typeface="Tahoma" panose="020B0604030504040204" pitchFamily="34" charset="0"/>
                    <a:ea typeface="Tahoma" panose="020B0604030504040204" pitchFamily="34" charset="0"/>
                    <a:cs typeface="Tahoma" panose="020B0604030504040204" pitchFamily="34" charset="0"/>
                  </a:rPr>
                  <a:t>With Constraints:</a:t>
                </a:r>
              </a:p>
              <a:p>
                <a:pPr marL="628650" lvl="1" indent="-171450">
                  <a:buFont typeface="Arial" panose="020B0604020202020204" pitchFamily="34" charset="0"/>
                  <a:buChar char="•"/>
                </a:pPr>
                <a14:m>
                  <m:oMath xmlns:m="http://schemas.openxmlformats.org/officeDocument/2006/math">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𝑦</m:t>
                    </m:r>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=4</m:t>
                    </m:r>
                  </m:oMath>
                </a14:m>
                <a:endParaRPr lang="en-US" sz="700" b="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sSup>
                      <m:sSupPr>
                        <m:ctrlP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sSupPr>
                      <m:e>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𝑥</m:t>
                        </m:r>
                      </m:e>
                      <m:sup>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2</m:t>
                        </m:r>
                      </m:sup>
                    </m:sSup>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m:t>
                    </m:r>
                    <m:sSup>
                      <m:sSupPr>
                        <m:ctrlP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sSupPr>
                      <m:e>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𝑧</m:t>
                        </m:r>
                      </m:e>
                      <m:sup>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2</m:t>
                        </m:r>
                      </m:sup>
                    </m:sSup>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=9</m:t>
                    </m:r>
                  </m:oMath>
                </a14:m>
                <a:endParaRPr lang="en-US" sz="700" b="1" u="sng" dirty="0">
                  <a:latin typeface="Tahoma" panose="020B0604030504040204" pitchFamily="34" charset="0"/>
                  <a:ea typeface="Tahoma" panose="020B0604030504040204" pitchFamily="34" charset="0"/>
                  <a:cs typeface="Tahoma" panose="020B0604030504040204" pitchFamily="34" charset="0"/>
                </a:endParaRPr>
              </a:p>
              <a:p>
                <a:endParaRPr lang="en-US" sz="700" dirty="0">
                  <a:latin typeface="Tahoma" panose="020B0604030504040204" pitchFamily="34" charset="0"/>
                  <a:ea typeface="Tahoma" panose="020B0604030504040204" pitchFamily="34" charset="0"/>
                  <a:cs typeface="Tahoma" panose="020B0604030504040204" pitchFamily="34" charset="0"/>
                </a:endParaRPr>
              </a:p>
              <a:p>
                <a:r>
                  <a:rPr lang="en-US" sz="700" dirty="0">
                    <a:latin typeface="Tahoma" panose="020B0604030504040204" pitchFamily="34" charset="0"/>
                    <a:ea typeface="Tahoma" panose="020B0604030504040204" pitchFamily="34" charset="0"/>
                    <a:cs typeface="Tahoma" panose="020B0604030504040204" pitchFamily="34" charset="0"/>
                  </a:rPr>
                  <a:t>Either choice could work. However, we must correctly pick a normal vector for either surface. What gives normal vectors to a surface? The gradient vector does! </a:t>
                </a:r>
              </a:p>
              <a:p>
                <a:endParaRPr lang="en-US" sz="700" dirty="0">
                  <a:latin typeface="Tahoma" panose="020B0604030504040204" pitchFamily="34" charset="0"/>
                  <a:ea typeface="Tahoma" panose="020B0604030504040204" pitchFamily="34" charset="0"/>
                  <a:cs typeface="Tahoma" panose="020B0604030504040204" pitchFamily="34" charset="0"/>
                </a:endParaRPr>
              </a:p>
              <a:p>
                <a:r>
                  <a:rPr lang="en-US" sz="700" dirty="0">
                    <a:latin typeface="Tahoma" panose="020B0604030504040204" pitchFamily="34" charset="0"/>
                    <a:ea typeface="Tahoma" panose="020B0604030504040204" pitchFamily="34" charset="0"/>
                    <a:cs typeface="Tahoma" panose="020B0604030504040204" pitchFamily="34" charset="0"/>
                  </a:rPr>
                  <a:t>For simplicity, we will pick the surface on the left opening in the –y direction so that we are moving i</a:t>
                </a:r>
                <a:r>
                  <a:rPr lang="en-US" sz="700" b="0" i="0" dirty="0">
                    <a:solidFill>
                      <a:srgbClr val="000000"/>
                    </a:solidFill>
                    <a:effectLst/>
                    <a:latin typeface="Helvetica" panose="020B0604020202020204" pitchFamily="34" charset="0"/>
                  </a:rPr>
                  <a:t>nside of the cup/bowl/surface. Thus, the normal vector will point in towards the region enclosed by the surface (the normal vector will need a negative y component). Meanwhile, x and z can be either negative or positive depending on our location on the </a:t>
                </a:r>
                <a:r>
                  <a:rPr lang="en-US" sz="700" dirty="0">
                    <a:solidFill>
                      <a:srgbClr val="000000"/>
                    </a:solidFill>
                    <a:latin typeface="Helvetica" panose="020B0604020202020204" pitchFamily="34" charset="0"/>
                  </a:rPr>
                  <a:t>surface’s interior</a:t>
                </a:r>
                <a:endParaRPr lang="en-US" sz="700" dirty="0">
                  <a:latin typeface="Tahoma" panose="020B0604030504040204" pitchFamily="34" charset="0"/>
                  <a:ea typeface="Tahoma" panose="020B0604030504040204" pitchFamily="34" charset="0"/>
                  <a:cs typeface="Tahoma" panose="020B0604030504040204" pitchFamily="34" charset="0"/>
                </a:endParaRPr>
              </a:p>
              <a:p>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8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 </m:t>
                    </m:r>
                  </m:oMath>
                </a14:m>
                <a:endPar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9" name="TextBox 28">
                <a:extLst>
                  <a:ext uri="{FF2B5EF4-FFF2-40B4-BE49-F238E27FC236}">
                    <a16:creationId xmlns:a16="http://schemas.microsoft.com/office/drawing/2014/main" id="{CD63E8BD-EA2C-4B4F-8D29-4CEFFC3CA6AD}"/>
                  </a:ext>
                </a:extLst>
              </p:cNvPr>
              <p:cNvSpPr txBox="1">
                <a:spLocks noRot="1" noChangeAspect="1" noMove="1" noResize="1" noEditPoints="1" noAdjustHandles="1" noChangeArrowheads="1" noChangeShapeType="1" noTextEdit="1"/>
              </p:cNvSpPr>
              <p:nvPr/>
            </p:nvSpPr>
            <p:spPr>
              <a:xfrm>
                <a:off x="1548951" y="892875"/>
                <a:ext cx="1617259" cy="2723823"/>
              </a:xfrm>
              <a:prstGeom prst="rect">
                <a:avLst/>
              </a:prstGeom>
              <a:blipFill>
                <a:blip r:embed="rId30"/>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252263F-B568-4389-B27D-F85C5F4A033E}"/>
              </a:ext>
            </a:extLst>
          </p:cNvPr>
          <p:cNvSpPr txBox="1"/>
          <p:nvPr/>
        </p:nvSpPr>
        <p:spPr>
          <a:xfrm>
            <a:off x="577482" y="1633837"/>
            <a:ext cx="971470"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Opens in -y</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sp>
        <p:nvSpPr>
          <p:cNvPr id="31" name="TextBox 30">
            <a:extLst>
              <a:ext uri="{FF2B5EF4-FFF2-40B4-BE49-F238E27FC236}">
                <a16:creationId xmlns:a16="http://schemas.microsoft.com/office/drawing/2014/main" id="{18FB3260-351E-40F4-8A03-77EF60DA60C4}"/>
              </a:ext>
            </a:extLst>
          </p:cNvPr>
          <p:cNvSpPr txBox="1"/>
          <p:nvPr/>
        </p:nvSpPr>
        <p:spPr>
          <a:xfrm>
            <a:off x="3219450" y="1629201"/>
            <a:ext cx="3559939"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Opens in +y</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pic>
        <p:nvPicPr>
          <p:cNvPr id="32" name="Picture 31">
            <a:extLst>
              <a:ext uri="{FF2B5EF4-FFF2-40B4-BE49-F238E27FC236}">
                <a16:creationId xmlns:a16="http://schemas.microsoft.com/office/drawing/2014/main" id="{EB51FCF0-258B-48E3-B113-38E30A6D44DB}"/>
              </a:ext>
            </a:extLst>
          </p:cNvPr>
          <p:cNvPicPr>
            <a:picLocks noChangeAspect="1"/>
          </p:cNvPicPr>
          <p:nvPr>
            <p:custDataLst>
              <p:tags r:id="rId5"/>
            </p:custDataLst>
          </p:nvPr>
        </p:nvPicPr>
        <p:blipFill>
          <a:blip r:embed="rId31"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sp>
        <p:nvSpPr>
          <p:cNvPr id="33" name="TextBox 32">
            <a:extLst>
              <a:ext uri="{FF2B5EF4-FFF2-40B4-BE49-F238E27FC236}">
                <a16:creationId xmlns:a16="http://schemas.microsoft.com/office/drawing/2014/main" id="{0F49A106-B226-4016-B733-9D2DF00320FB}"/>
              </a:ext>
            </a:extLst>
          </p:cNvPr>
          <p:cNvSpPr txBox="1"/>
          <p:nvPr/>
        </p:nvSpPr>
        <p:spPr>
          <a:xfrm>
            <a:off x="337358" y="1792097"/>
            <a:ext cx="1364562" cy="338554"/>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Equation Derivation:</a:t>
            </a:r>
            <a:endPar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4" name="TextBox 33">
            <a:extLst>
              <a:ext uri="{FF2B5EF4-FFF2-40B4-BE49-F238E27FC236}">
                <a16:creationId xmlns:a16="http://schemas.microsoft.com/office/drawing/2014/main" id="{C85A5B74-D157-4A3A-8035-BE34FB952B51}"/>
              </a:ext>
            </a:extLst>
          </p:cNvPr>
          <p:cNvSpPr txBox="1"/>
          <p:nvPr/>
        </p:nvSpPr>
        <p:spPr>
          <a:xfrm>
            <a:off x="3044513" y="1791949"/>
            <a:ext cx="1364562" cy="338554"/>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Equation Derivation:</a:t>
            </a:r>
            <a:endPar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AA792D71-7176-4BF6-AF49-F7B4BEF6163C}"/>
              </a:ext>
            </a:extLst>
          </p:cNvPr>
          <p:cNvPicPr>
            <a:picLocks noChangeAspect="1"/>
          </p:cNvPicPr>
          <p:nvPr>
            <p:custDataLst>
              <p:tags r:id="rId6"/>
            </p:custDataLst>
          </p:nvPr>
        </p:nvPicPr>
        <p:blipFill>
          <a:blip r:embed="rId32" cstate="print">
            <a:extLst>
              <a:ext uri="{28A0092B-C50C-407E-A947-70E740481C1C}">
                <a14:useLocalDpi xmlns:a14="http://schemas.microsoft.com/office/drawing/2010/main" val="0"/>
              </a:ext>
            </a:extLst>
          </a:blip>
          <a:stretch>
            <a:fillRect/>
          </a:stretch>
        </p:blipFill>
        <p:spPr>
          <a:xfrm>
            <a:off x="516407" y="2007541"/>
            <a:ext cx="841905" cy="153905"/>
          </a:xfrm>
          <a:prstGeom prst="rect">
            <a:avLst/>
          </a:prstGeom>
        </p:spPr>
      </p:pic>
      <p:pic>
        <p:nvPicPr>
          <p:cNvPr id="20" name="Picture 19">
            <a:extLst>
              <a:ext uri="{FF2B5EF4-FFF2-40B4-BE49-F238E27FC236}">
                <a16:creationId xmlns:a16="http://schemas.microsoft.com/office/drawing/2014/main" id="{87C304DD-F272-4379-B2BD-F19C4C5BEE40}"/>
              </a:ext>
            </a:extLst>
          </p:cNvPr>
          <p:cNvPicPr>
            <a:picLocks noChangeAspect="1"/>
          </p:cNvPicPr>
          <p:nvPr>
            <p:custDataLst>
              <p:tags r:id="rId7"/>
            </p:custDataLst>
          </p:nvPr>
        </p:nvPicPr>
        <p:blipFill>
          <a:blip r:embed="rId33" cstate="print">
            <a:extLst>
              <a:ext uri="{28A0092B-C50C-407E-A947-70E740481C1C}">
                <a14:useLocalDpi xmlns:a14="http://schemas.microsoft.com/office/drawing/2010/main" val="0"/>
              </a:ext>
            </a:extLst>
          </a:blip>
          <a:stretch>
            <a:fillRect/>
          </a:stretch>
        </p:blipFill>
        <p:spPr>
          <a:xfrm>
            <a:off x="623073" y="2178310"/>
            <a:ext cx="625524" cy="124952"/>
          </a:xfrm>
          <a:prstGeom prst="rect">
            <a:avLst/>
          </a:prstGeom>
        </p:spPr>
      </p:pic>
      <p:pic>
        <p:nvPicPr>
          <p:cNvPr id="35" name="Picture 34">
            <a:extLst>
              <a:ext uri="{FF2B5EF4-FFF2-40B4-BE49-F238E27FC236}">
                <a16:creationId xmlns:a16="http://schemas.microsoft.com/office/drawing/2014/main" id="{26DB2AF3-7D4E-49F9-90E5-AC2A5FE4A6BE}"/>
              </a:ext>
            </a:extLst>
          </p:cNvPr>
          <p:cNvPicPr>
            <a:picLocks noChangeAspect="1"/>
          </p:cNvPicPr>
          <p:nvPr>
            <p:custDataLst>
              <p:tags r:id="rId8"/>
            </p:custDataLst>
          </p:nvPr>
        </p:nvPicPr>
        <p:blipFill>
          <a:blip r:embed="rId34" cstate="print">
            <a:extLst>
              <a:ext uri="{28A0092B-C50C-407E-A947-70E740481C1C}">
                <a14:useLocalDpi xmlns:a14="http://schemas.microsoft.com/office/drawing/2010/main" val="0"/>
              </a:ext>
            </a:extLst>
          </a:blip>
          <a:stretch>
            <a:fillRect/>
          </a:stretch>
        </p:blipFill>
        <p:spPr>
          <a:xfrm>
            <a:off x="516408" y="2320126"/>
            <a:ext cx="838857" cy="120381"/>
          </a:xfrm>
          <a:prstGeom prst="rect">
            <a:avLst/>
          </a:prstGeom>
        </p:spPr>
      </p:pic>
      <p:pic>
        <p:nvPicPr>
          <p:cNvPr id="37" name="Picture 36">
            <a:extLst>
              <a:ext uri="{FF2B5EF4-FFF2-40B4-BE49-F238E27FC236}">
                <a16:creationId xmlns:a16="http://schemas.microsoft.com/office/drawing/2014/main" id="{1B440DE0-B729-489A-B953-48020C9E8809}"/>
              </a:ext>
            </a:extLst>
          </p:cNvPr>
          <p:cNvPicPr>
            <a:picLocks noChangeAspect="1"/>
          </p:cNvPicPr>
          <p:nvPr>
            <p:custDataLst>
              <p:tags r:id="rId9"/>
            </p:custDataLst>
          </p:nvPr>
        </p:nvPicPr>
        <p:blipFill>
          <a:blip r:embed="rId35" cstate="print">
            <a:extLst>
              <a:ext uri="{28A0092B-C50C-407E-A947-70E740481C1C}">
                <a14:useLocalDpi xmlns:a14="http://schemas.microsoft.com/office/drawing/2010/main" val="0"/>
              </a:ext>
            </a:extLst>
          </a:blip>
          <a:stretch>
            <a:fillRect/>
          </a:stretch>
        </p:blipFill>
        <p:spPr>
          <a:xfrm>
            <a:off x="397169" y="2494530"/>
            <a:ext cx="1077333" cy="130286"/>
          </a:xfrm>
          <a:prstGeom prst="rect">
            <a:avLst/>
          </a:prstGeom>
        </p:spPr>
      </p:pic>
      <p:pic>
        <p:nvPicPr>
          <p:cNvPr id="39" name="Picture 38">
            <a:extLst>
              <a:ext uri="{FF2B5EF4-FFF2-40B4-BE49-F238E27FC236}">
                <a16:creationId xmlns:a16="http://schemas.microsoft.com/office/drawing/2014/main" id="{32539F8F-9DD2-4E06-ADF6-854309DA44BC}"/>
              </a:ext>
            </a:extLst>
          </p:cNvPr>
          <p:cNvPicPr>
            <a:picLocks noChangeAspect="1"/>
          </p:cNvPicPr>
          <p:nvPr>
            <p:custDataLst>
              <p:tags r:id="rId10"/>
            </p:custDataLst>
          </p:nvPr>
        </p:nvPicPr>
        <p:blipFill>
          <a:blip r:embed="rId36" cstate="print">
            <a:extLst>
              <a:ext uri="{28A0092B-C50C-407E-A947-70E740481C1C}">
                <a14:useLocalDpi xmlns:a14="http://schemas.microsoft.com/office/drawing/2010/main" val="0"/>
              </a:ext>
            </a:extLst>
          </a:blip>
          <a:stretch>
            <a:fillRect/>
          </a:stretch>
        </p:blipFill>
        <p:spPr>
          <a:xfrm>
            <a:off x="577482" y="2687364"/>
            <a:ext cx="636952" cy="91429"/>
          </a:xfrm>
          <a:prstGeom prst="rect">
            <a:avLst/>
          </a:prstGeom>
        </p:spPr>
      </p:pic>
      <p:pic>
        <p:nvPicPr>
          <p:cNvPr id="41" name="Picture 40">
            <a:extLst>
              <a:ext uri="{FF2B5EF4-FFF2-40B4-BE49-F238E27FC236}">
                <a16:creationId xmlns:a16="http://schemas.microsoft.com/office/drawing/2014/main" id="{A57D973C-4FB6-4D92-B236-FEB11180162F}"/>
              </a:ext>
            </a:extLst>
          </p:cNvPr>
          <p:cNvPicPr>
            <a:picLocks noChangeAspect="1"/>
          </p:cNvPicPr>
          <p:nvPr>
            <p:custDataLst>
              <p:tags r:id="rId11"/>
            </p:custDataLst>
          </p:nvPr>
        </p:nvPicPr>
        <p:blipFill>
          <a:blip r:embed="rId37" cstate="print">
            <a:extLst>
              <a:ext uri="{28A0092B-C50C-407E-A947-70E740481C1C}">
                <a14:useLocalDpi xmlns:a14="http://schemas.microsoft.com/office/drawing/2010/main" val="0"/>
              </a:ext>
            </a:extLst>
          </a:blip>
          <a:stretch>
            <a:fillRect/>
          </a:stretch>
        </p:blipFill>
        <p:spPr>
          <a:xfrm>
            <a:off x="138501" y="2538230"/>
            <a:ext cx="198857" cy="73143"/>
          </a:xfrm>
          <a:prstGeom prst="rect">
            <a:avLst/>
          </a:prstGeom>
        </p:spPr>
      </p:pic>
      <p:pic>
        <p:nvPicPr>
          <p:cNvPr id="51" name="Picture 50">
            <a:extLst>
              <a:ext uri="{FF2B5EF4-FFF2-40B4-BE49-F238E27FC236}">
                <a16:creationId xmlns:a16="http://schemas.microsoft.com/office/drawing/2014/main" id="{3D8E5586-F552-49DF-93C2-F96A80DF03C8}"/>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237929" y="2374320"/>
            <a:ext cx="198857" cy="73143"/>
          </a:xfrm>
          <a:prstGeom prst="rect">
            <a:avLst/>
          </a:prstGeom>
        </p:spPr>
      </p:pic>
      <p:pic>
        <p:nvPicPr>
          <p:cNvPr id="43" name="Picture 42">
            <a:extLst>
              <a:ext uri="{FF2B5EF4-FFF2-40B4-BE49-F238E27FC236}">
                <a16:creationId xmlns:a16="http://schemas.microsoft.com/office/drawing/2014/main" id="{05C1D6AE-EA5D-42FD-AD05-AEB9343ADE0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482120" y="2814232"/>
            <a:ext cx="907429" cy="153905"/>
          </a:xfrm>
          <a:prstGeom prst="rect">
            <a:avLst/>
          </a:prstGeom>
        </p:spPr>
      </p:pic>
      <p:pic>
        <p:nvPicPr>
          <p:cNvPr id="45" name="Picture 44">
            <a:extLst>
              <a:ext uri="{FF2B5EF4-FFF2-40B4-BE49-F238E27FC236}">
                <a16:creationId xmlns:a16="http://schemas.microsoft.com/office/drawing/2014/main" id="{069D3C09-E847-4C1A-9277-2044742350F2}"/>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3300889" y="1974002"/>
            <a:ext cx="851810" cy="153905"/>
          </a:xfrm>
          <a:prstGeom prst="rect">
            <a:avLst/>
          </a:prstGeom>
        </p:spPr>
      </p:pic>
      <p:pic>
        <p:nvPicPr>
          <p:cNvPr id="56" name="Picture 55">
            <a:extLst>
              <a:ext uri="{FF2B5EF4-FFF2-40B4-BE49-F238E27FC236}">
                <a16:creationId xmlns:a16="http://schemas.microsoft.com/office/drawing/2014/main" id="{21179FBA-C9A7-4DA6-8C7C-EF0863DDD836}"/>
              </a:ext>
            </a:extLst>
          </p:cNvPr>
          <p:cNvPicPr>
            <a:picLocks noChangeAspect="1"/>
          </p:cNvPicPr>
          <p:nvPr>
            <p:custDataLst>
              <p:tags r:id="rId15"/>
            </p:custDataLst>
          </p:nvPr>
        </p:nvPicPr>
        <p:blipFill>
          <a:blip r:embed="rId33" cstate="print">
            <a:extLst>
              <a:ext uri="{28A0092B-C50C-407E-A947-70E740481C1C}">
                <a14:useLocalDpi xmlns:a14="http://schemas.microsoft.com/office/drawing/2010/main" val="0"/>
              </a:ext>
            </a:extLst>
          </a:blip>
          <a:stretch>
            <a:fillRect/>
          </a:stretch>
        </p:blipFill>
        <p:spPr>
          <a:xfrm>
            <a:off x="3409079" y="2154445"/>
            <a:ext cx="625524" cy="124952"/>
          </a:xfrm>
          <a:prstGeom prst="rect">
            <a:avLst/>
          </a:prstGeom>
        </p:spPr>
      </p:pic>
      <p:pic>
        <p:nvPicPr>
          <p:cNvPr id="48" name="Picture 47">
            <a:extLst>
              <a:ext uri="{FF2B5EF4-FFF2-40B4-BE49-F238E27FC236}">
                <a16:creationId xmlns:a16="http://schemas.microsoft.com/office/drawing/2014/main" id="{D4E88CE4-CC6C-4664-B4C2-9A4430F85F47}"/>
              </a:ext>
            </a:extLst>
          </p:cNvPr>
          <p:cNvPicPr>
            <a:picLocks noChangeAspect="1"/>
          </p:cNvPicPr>
          <p:nvPr>
            <p:custDataLst>
              <p:tags r:id="rId16"/>
            </p:custDataLst>
          </p:nvPr>
        </p:nvPicPr>
        <p:blipFill>
          <a:blip r:embed="rId40" cstate="print">
            <a:extLst>
              <a:ext uri="{28A0092B-C50C-407E-A947-70E740481C1C}">
                <a14:useLocalDpi xmlns:a14="http://schemas.microsoft.com/office/drawing/2010/main" val="0"/>
              </a:ext>
            </a:extLst>
          </a:blip>
          <a:stretch>
            <a:fillRect/>
          </a:stretch>
        </p:blipFill>
        <p:spPr>
          <a:xfrm>
            <a:off x="3419031" y="2294571"/>
            <a:ext cx="841905" cy="130286"/>
          </a:xfrm>
          <a:prstGeom prst="rect">
            <a:avLst/>
          </a:prstGeom>
        </p:spPr>
      </p:pic>
      <p:pic>
        <p:nvPicPr>
          <p:cNvPr id="52" name="Picture 51">
            <a:extLst>
              <a:ext uri="{FF2B5EF4-FFF2-40B4-BE49-F238E27FC236}">
                <a16:creationId xmlns:a16="http://schemas.microsoft.com/office/drawing/2014/main" id="{97C277C6-2B7D-49FD-8323-9855E32B8DA6}"/>
              </a:ext>
            </a:extLst>
          </p:cNvPr>
          <p:cNvPicPr>
            <a:picLocks noChangeAspect="1"/>
          </p:cNvPicPr>
          <p:nvPr>
            <p:custDataLst>
              <p:tags r:id="rId17"/>
            </p:custDataLst>
          </p:nvPr>
        </p:nvPicPr>
        <p:blipFill>
          <a:blip r:embed="rId41" cstate="print">
            <a:extLst>
              <a:ext uri="{28A0092B-C50C-407E-A947-70E740481C1C}">
                <a14:useLocalDpi xmlns:a14="http://schemas.microsoft.com/office/drawing/2010/main" val="0"/>
              </a:ext>
            </a:extLst>
          </a:blip>
          <a:stretch>
            <a:fillRect/>
          </a:stretch>
        </p:blipFill>
        <p:spPr>
          <a:xfrm>
            <a:off x="3340523" y="2441384"/>
            <a:ext cx="1077333" cy="130286"/>
          </a:xfrm>
          <a:prstGeom prst="rect">
            <a:avLst/>
          </a:prstGeom>
        </p:spPr>
      </p:pic>
      <p:pic>
        <p:nvPicPr>
          <p:cNvPr id="54" name="Picture 53">
            <a:extLst>
              <a:ext uri="{FF2B5EF4-FFF2-40B4-BE49-F238E27FC236}">
                <a16:creationId xmlns:a16="http://schemas.microsoft.com/office/drawing/2014/main" id="{4E6D024A-98FA-4030-9BB5-95A90D28BD8D}"/>
              </a:ext>
            </a:extLst>
          </p:cNvPr>
          <p:cNvPicPr>
            <a:picLocks noChangeAspect="1"/>
          </p:cNvPicPr>
          <p:nvPr>
            <p:custDataLst>
              <p:tags r:id="rId18"/>
            </p:custDataLst>
          </p:nvPr>
        </p:nvPicPr>
        <p:blipFill>
          <a:blip r:embed="rId42" cstate="print">
            <a:extLst>
              <a:ext uri="{28A0092B-C50C-407E-A947-70E740481C1C}">
                <a14:useLocalDpi xmlns:a14="http://schemas.microsoft.com/office/drawing/2010/main" val="0"/>
              </a:ext>
            </a:extLst>
          </a:blip>
          <a:stretch>
            <a:fillRect/>
          </a:stretch>
        </p:blipFill>
        <p:spPr>
          <a:xfrm>
            <a:off x="3219890" y="2638021"/>
            <a:ext cx="680381" cy="91429"/>
          </a:xfrm>
          <a:prstGeom prst="rect">
            <a:avLst/>
          </a:prstGeom>
        </p:spPr>
      </p:pic>
      <p:pic>
        <p:nvPicPr>
          <p:cNvPr id="65" name="Picture 64">
            <a:extLst>
              <a:ext uri="{FF2B5EF4-FFF2-40B4-BE49-F238E27FC236}">
                <a16:creationId xmlns:a16="http://schemas.microsoft.com/office/drawing/2014/main" id="{44D71C26-9C58-4A50-ABD6-3ECA9BE398C5}"/>
              </a:ext>
            </a:extLst>
          </p:cNvPr>
          <p:cNvPicPr>
            <a:picLocks noChangeAspect="1"/>
          </p:cNvPicPr>
          <p:nvPr>
            <p:custDataLst>
              <p:tags r:id="rId19"/>
            </p:custDataLst>
          </p:nvPr>
        </p:nvPicPr>
        <p:blipFill>
          <a:blip r:embed="rId37" cstate="print">
            <a:extLst>
              <a:ext uri="{28A0092B-C50C-407E-A947-70E740481C1C}">
                <a14:useLocalDpi xmlns:a14="http://schemas.microsoft.com/office/drawing/2010/main" val="0"/>
              </a:ext>
            </a:extLst>
          </a:blip>
          <a:stretch>
            <a:fillRect/>
          </a:stretch>
        </p:blipFill>
        <p:spPr>
          <a:xfrm>
            <a:off x="3077816" y="2491751"/>
            <a:ext cx="198857" cy="73143"/>
          </a:xfrm>
          <a:prstGeom prst="rect">
            <a:avLst/>
          </a:prstGeom>
        </p:spPr>
      </p:pic>
      <p:pic>
        <p:nvPicPr>
          <p:cNvPr id="66" name="Picture 65">
            <a:extLst>
              <a:ext uri="{FF2B5EF4-FFF2-40B4-BE49-F238E27FC236}">
                <a16:creationId xmlns:a16="http://schemas.microsoft.com/office/drawing/2014/main" id="{46BA5992-17BF-4BE6-8043-87DCE49FB60A}"/>
              </a:ext>
            </a:extLst>
          </p:cNvPr>
          <p:cNvPicPr>
            <a:picLocks noChangeAspect="1"/>
          </p:cNvPicPr>
          <p:nvPr>
            <p:custDataLst>
              <p:tags r:id="rId20"/>
            </p:custDataLst>
          </p:nvPr>
        </p:nvPicPr>
        <p:blipFill>
          <a:blip r:embed="rId37" cstate="print">
            <a:extLst>
              <a:ext uri="{28A0092B-C50C-407E-A947-70E740481C1C}">
                <a14:useLocalDpi xmlns:a14="http://schemas.microsoft.com/office/drawing/2010/main" val="0"/>
              </a:ext>
            </a:extLst>
          </a:blip>
          <a:stretch>
            <a:fillRect/>
          </a:stretch>
        </p:blipFill>
        <p:spPr>
          <a:xfrm>
            <a:off x="3163163" y="2321364"/>
            <a:ext cx="198857" cy="73143"/>
          </a:xfrm>
          <a:prstGeom prst="rect">
            <a:avLst/>
          </a:prstGeom>
        </p:spPr>
      </p:pic>
      <p:pic>
        <p:nvPicPr>
          <p:cNvPr id="57" name="Picture 56">
            <a:extLst>
              <a:ext uri="{FF2B5EF4-FFF2-40B4-BE49-F238E27FC236}">
                <a16:creationId xmlns:a16="http://schemas.microsoft.com/office/drawing/2014/main" id="{12B788EC-EAD7-4A16-8453-0C5E5A22D0F1}"/>
              </a:ext>
            </a:extLst>
          </p:cNvPr>
          <p:cNvPicPr>
            <a:picLocks noChangeAspect="1"/>
          </p:cNvPicPr>
          <p:nvPr>
            <p:custDataLst>
              <p:tags r:id="rId21"/>
            </p:custDataLst>
          </p:nvPr>
        </p:nvPicPr>
        <p:blipFill>
          <a:blip r:embed="rId43" cstate="print">
            <a:extLst>
              <a:ext uri="{28A0092B-C50C-407E-A947-70E740481C1C}">
                <a14:useLocalDpi xmlns:a14="http://schemas.microsoft.com/office/drawing/2010/main" val="0"/>
              </a:ext>
            </a:extLst>
          </a:blip>
          <a:stretch>
            <a:fillRect/>
          </a:stretch>
        </p:blipFill>
        <p:spPr>
          <a:xfrm>
            <a:off x="3337926" y="2760665"/>
            <a:ext cx="848000" cy="153905"/>
          </a:xfrm>
          <a:prstGeom prst="rect">
            <a:avLst/>
          </a:prstGeom>
        </p:spPr>
      </p:pic>
    </p:spTree>
    <p:extLst>
      <p:ext uri="{BB962C8B-B14F-4D97-AF65-F5344CB8AC3E}">
        <p14:creationId xmlns:p14="http://schemas.microsoft.com/office/powerpoint/2010/main" val="225109647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245</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pic>
        <p:nvPicPr>
          <p:cNvPr id="18" name="Picture 17">
            <a:extLst>
              <a:ext uri="{FF2B5EF4-FFF2-40B4-BE49-F238E27FC236}">
                <a16:creationId xmlns:a16="http://schemas.microsoft.com/office/drawing/2014/main" id="{A3AFE7F1-9424-4E82-8D59-1A7152C128E7}"/>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963125" y="2860352"/>
            <a:ext cx="1339429" cy="343619"/>
          </a:xfrm>
          <a:prstGeom prst="rect">
            <a:avLst/>
          </a:prstGeom>
        </p:spPr>
      </p:pic>
      <p:pic>
        <p:nvPicPr>
          <p:cNvPr id="27" name="Picture 2 1" descr="Prob3A">
            <a:extLst>
              <a:ext uri="{FF2B5EF4-FFF2-40B4-BE49-F238E27FC236}">
                <a16:creationId xmlns:a16="http://schemas.microsoft.com/office/drawing/2014/main" id="{ED8F66F1-49DF-47DD-BFD4-B2AE7CD75D8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0" y="1088812"/>
            <a:ext cx="1536355" cy="90328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107F24F-2F6F-45AD-A8C0-EA92163CACC0}"/>
              </a:ext>
            </a:extLst>
          </p:cNvPr>
          <p:cNvSpPr txBox="1"/>
          <p:nvPr/>
        </p:nvSpPr>
        <p:spPr>
          <a:xfrm>
            <a:off x="505329" y="1812382"/>
            <a:ext cx="971470"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Opens in -y</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pic>
        <p:nvPicPr>
          <p:cNvPr id="30" name="Picture 2 2">
            <a:extLst>
              <a:ext uri="{FF2B5EF4-FFF2-40B4-BE49-F238E27FC236}">
                <a16:creationId xmlns:a16="http://schemas.microsoft.com/office/drawing/2014/main" id="{616DBA98-E313-496F-A9EE-01D93443D64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0" y="2067593"/>
            <a:ext cx="1314450" cy="11757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CB650D5-934B-4586-B56A-B097E2A6C1F7}"/>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1398484" y="977644"/>
            <a:ext cx="1811048" cy="153905"/>
          </a:xfrm>
          <a:prstGeom prst="rect">
            <a:avLst/>
          </a:prstGeom>
        </p:spPr>
      </p:pic>
      <p:pic>
        <p:nvPicPr>
          <p:cNvPr id="20" name="Picture 19">
            <a:extLst>
              <a:ext uri="{FF2B5EF4-FFF2-40B4-BE49-F238E27FC236}">
                <a16:creationId xmlns:a16="http://schemas.microsoft.com/office/drawing/2014/main" id="{C182BA89-93C1-4D27-B10C-9388D2AC7853}"/>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1629909" y="1415550"/>
            <a:ext cx="1640381" cy="304762"/>
          </a:xfrm>
          <a:prstGeom prst="rect">
            <a:avLst/>
          </a:prstGeom>
        </p:spPr>
      </p:pic>
      <p:pic>
        <p:nvPicPr>
          <p:cNvPr id="26" name="Picture 25">
            <a:extLst>
              <a:ext uri="{FF2B5EF4-FFF2-40B4-BE49-F238E27FC236}">
                <a16:creationId xmlns:a16="http://schemas.microsoft.com/office/drawing/2014/main" id="{6383F5BA-8FA7-4E10-A600-8805A2678A3F}"/>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1476799" y="1830535"/>
            <a:ext cx="3024762" cy="997333"/>
          </a:xfrm>
          <a:prstGeom prst="rect">
            <a:avLst/>
          </a:prstGeom>
        </p:spPr>
      </p:pic>
      <p:pic>
        <p:nvPicPr>
          <p:cNvPr id="32" name="Picture 31">
            <a:extLst>
              <a:ext uri="{FF2B5EF4-FFF2-40B4-BE49-F238E27FC236}">
                <a16:creationId xmlns:a16="http://schemas.microsoft.com/office/drawing/2014/main" id="{AF8C4F82-C96E-48A4-88DF-BC9A9B02E22E}"/>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714675" y="1164033"/>
            <a:ext cx="1178666" cy="160762"/>
          </a:xfrm>
          <a:prstGeom prst="rect">
            <a:avLst/>
          </a:prstGeom>
        </p:spPr>
      </p:pic>
    </p:spTree>
    <p:extLst>
      <p:ext uri="{BB962C8B-B14F-4D97-AF65-F5344CB8AC3E}">
        <p14:creationId xmlns:p14="http://schemas.microsoft.com/office/powerpoint/2010/main" val="268167924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246</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pic>
        <p:nvPicPr>
          <p:cNvPr id="27" name="Picture 2" descr="Prob3A">
            <a:extLst>
              <a:ext uri="{FF2B5EF4-FFF2-40B4-BE49-F238E27FC236}">
                <a16:creationId xmlns:a16="http://schemas.microsoft.com/office/drawing/2014/main" id="{ED8F66F1-49DF-47DD-BFD4-B2AE7CD75D8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1088812"/>
            <a:ext cx="1536355" cy="90328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107F24F-2F6F-45AD-A8C0-EA92163CACC0}"/>
              </a:ext>
            </a:extLst>
          </p:cNvPr>
          <p:cNvSpPr txBox="1"/>
          <p:nvPr/>
        </p:nvSpPr>
        <p:spPr>
          <a:xfrm>
            <a:off x="505329" y="1812382"/>
            <a:ext cx="971470"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Opens in -y</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pic>
        <p:nvPicPr>
          <p:cNvPr id="30" name="Picture 2">
            <a:extLst>
              <a:ext uri="{FF2B5EF4-FFF2-40B4-BE49-F238E27FC236}">
                <a16:creationId xmlns:a16="http://schemas.microsoft.com/office/drawing/2014/main" id="{616DBA98-E313-496F-A9EE-01D93443D64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2067593"/>
            <a:ext cx="1314450" cy="11757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2068563-1ED2-4A49-BA7A-109525B84646}"/>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581790" y="948172"/>
            <a:ext cx="2665143" cy="1590095"/>
          </a:xfrm>
          <a:prstGeom prst="rect">
            <a:avLst/>
          </a:prstGeom>
        </p:spPr>
      </p:pic>
      <p:pic>
        <p:nvPicPr>
          <p:cNvPr id="24" name="Picture 23">
            <a:extLst>
              <a:ext uri="{FF2B5EF4-FFF2-40B4-BE49-F238E27FC236}">
                <a16:creationId xmlns:a16="http://schemas.microsoft.com/office/drawing/2014/main" id="{ABAD050C-2ABE-41B0-AAF6-D6CCF90444DC}"/>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314881" y="2529949"/>
            <a:ext cx="2714667" cy="130286"/>
          </a:xfrm>
          <a:prstGeom prst="rect">
            <a:avLst/>
          </a:prstGeom>
        </p:spPr>
      </p:pic>
      <p:pic>
        <p:nvPicPr>
          <p:cNvPr id="31" name="Picture 30">
            <a:extLst>
              <a:ext uri="{FF2B5EF4-FFF2-40B4-BE49-F238E27FC236}">
                <a16:creationId xmlns:a16="http://schemas.microsoft.com/office/drawing/2014/main" id="{0A62A491-B7A7-4101-B58A-0BA88B9FDAA0}"/>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2275217" y="2689047"/>
            <a:ext cx="629333" cy="259810"/>
          </a:xfrm>
          <a:prstGeom prst="rect">
            <a:avLst/>
          </a:prstGeom>
        </p:spPr>
      </p:pic>
      <p:pic>
        <p:nvPicPr>
          <p:cNvPr id="33" name="Picture 32">
            <a:extLst>
              <a:ext uri="{FF2B5EF4-FFF2-40B4-BE49-F238E27FC236}">
                <a16:creationId xmlns:a16="http://schemas.microsoft.com/office/drawing/2014/main" id="{8D305E1D-8D90-43AC-9857-523DBE3FB399}"/>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314450" y="2994301"/>
            <a:ext cx="2713143" cy="288762"/>
          </a:xfrm>
          <a:prstGeom prst="rect">
            <a:avLst/>
          </a:prstGeom>
        </p:spPr>
      </p:pic>
      <p:sp>
        <p:nvSpPr>
          <p:cNvPr id="34" name="TextBox 33">
            <a:extLst>
              <a:ext uri="{FF2B5EF4-FFF2-40B4-BE49-F238E27FC236}">
                <a16:creationId xmlns:a16="http://schemas.microsoft.com/office/drawing/2014/main" id="{9B7EB226-179C-41B0-B90A-02A5BCA77707}"/>
              </a:ext>
            </a:extLst>
          </p:cNvPr>
          <p:cNvSpPr txBox="1"/>
          <p:nvPr/>
        </p:nvSpPr>
        <p:spPr>
          <a:xfrm>
            <a:off x="768032" y="966844"/>
            <a:ext cx="971470"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Apply Stokes’:</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spTree>
    <p:extLst>
      <p:ext uri="{BB962C8B-B14F-4D97-AF65-F5344CB8AC3E}">
        <p14:creationId xmlns:p14="http://schemas.microsoft.com/office/powerpoint/2010/main" val="146337874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247</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2" name="TextBox 1">
            <a:extLst>
              <a:ext uri="{FF2B5EF4-FFF2-40B4-BE49-F238E27FC236}">
                <a16:creationId xmlns:a16="http://schemas.microsoft.com/office/drawing/2014/main" id="{76DA7766-AAA2-0863-790E-AC3002A236D6}"/>
              </a:ext>
            </a:extLst>
          </p:cNvPr>
          <p:cNvSpPr txBox="1"/>
          <p:nvPr/>
        </p:nvSpPr>
        <p:spPr>
          <a:xfrm>
            <a:off x="21587" y="379981"/>
            <a:ext cx="4564842" cy="646331"/>
          </a:xfrm>
          <a:prstGeom prst="rect">
            <a:avLst/>
          </a:prstGeom>
          <a:noFill/>
        </p:spPr>
        <p:txBody>
          <a:bodyPr wrap="square" rtlCol="0">
            <a:spAutoFit/>
          </a:bodyPr>
          <a:lstStyle/>
          <a:p>
            <a:r>
              <a:rPr lang="en-US" sz="600" dirty="0">
                <a:latin typeface="Tahoma" panose="020B0604030504040204" pitchFamily="34" charset="0"/>
                <a:ea typeface="Tahoma" panose="020B0604030504040204" pitchFamily="34" charset="0"/>
                <a:cs typeface="Tahoma" panose="020B0604030504040204" pitchFamily="34" charset="0"/>
              </a:rPr>
              <a:t>The following four plots show vector fields or flows. It is assumed that the vector field has no z-component and that the flow is the same in all planes parallel to the x-y plane. Therefore the only component of the curl that can be nonzero is the z-component. </a:t>
            </a:r>
          </a:p>
          <a:p>
            <a:endParaRPr lang="en-US" sz="600" dirty="0">
              <a:latin typeface="Tahoma" panose="020B0604030504040204" pitchFamily="34" charset="0"/>
              <a:ea typeface="Tahoma" panose="020B0604030504040204" pitchFamily="34" charset="0"/>
              <a:cs typeface="Tahoma" panose="020B0604030504040204" pitchFamily="34" charset="0"/>
            </a:endParaRPr>
          </a:p>
          <a:p>
            <a:r>
              <a:rPr lang="en-US" sz="600" dirty="0">
                <a:latin typeface="Tahoma" panose="020B0604030504040204" pitchFamily="34" charset="0"/>
                <a:ea typeface="Tahoma" panose="020B0604030504040204" pitchFamily="34" charset="0"/>
                <a:cs typeface="Tahoma" panose="020B0604030504040204" pitchFamily="34" charset="0"/>
              </a:rPr>
              <a:t>The z-axis is perpendicular to the plane of the paper and pointing towards the sky. For each of the </a:t>
            </a:r>
            <a:r>
              <a:rPr lang="en-US" sz="600" b="1" dirty="0">
                <a:latin typeface="Tahoma" panose="020B0604030504040204" pitchFamily="34" charset="0"/>
                <a:ea typeface="Tahoma" panose="020B0604030504040204" pitchFamily="34" charset="0"/>
                <a:cs typeface="Tahoma" panose="020B0604030504040204" pitchFamily="34" charset="0"/>
              </a:rPr>
              <a:t>points A to G</a:t>
            </a:r>
            <a:r>
              <a:rPr lang="en-US" sz="600" dirty="0">
                <a:latin typeface="Tahoma" panose="020B0604030504040204" pitchFamily="34" charset="0"/>
                <a:ea typeface="Tahoma" panose="020B0604030504040204" pitchFamily="34" charset="0"/>
                <a:cs typeface="Tahoma" panose="020B0604030504040204" pitchFamily="34" charset="0"/>
              </a:rPr>
              <a:t>, figure out if the </a:t>
            </a:r>
            <a:r>
              <a:rPr lang="en-US" sz="600" b="1" dirty="0">
                <a:latin typeface="Tahoma" panose="020B0604030504040204" pitchFamily="34" charset="0"/>
                <a:ea typeface="Tahoma" panose="020B0604030504040204" pitchFamily="34" charset="0"/>
                <a:cs typeface="Tahoma" panose="020B0604030504040204" pitchFamily="34" charset="0"/>
              </a:rPr>
              <a:t>z-component of the curl </a:t>
            </a:r>
            <a:r>
              <a:rPr lang="en-US" sz="600" dirty="0">
                <a:latin typeface="Tahoma" panose="020B0604030504040204" pitchFamily="34" charset="0"/>
                <a:ea typeface="Tahoma" panose="020B0604030504040204" pitchFamily="34" charset="0"/>
                <a:cs typeface="Tahoma" panose="020B0604030504040204" pitchFamily="34" charset="0"/>
              </a:rPr>
              <a:t>is </a:t>
            </a:r>
            <a:r>
              <a:rPr lang="en-US" sz="600" b="1" dirty="0">
                <a:latin typeface="Tahoma" panose="020B0604030504040204" pitchFamily="34" charset="0"/>
                <a:ea typeface="Tahoma" panose="020B0604030504040204" pitchFamily="34" charset="0"/>
                <a:cs typeface="Tahoma" panose="020B0604030504040204" pitchFamily="34" charset="0"/>
              </a:rPr>
              <a:t>negative, zero, or positive</a:t>
            </a:r>
            <a:r>
              <a:rPr lang="en-US" sz="600" dirty="0">
                <a:latin typeface="Tahoma" panose="020B0604030504040204" pitchFamily="34" charset="0"/>
                <a:ea typeface="Tahoma" panose="020B0604030504040204" pitchFamily="34" charset="0"/>
                <a:cs typeface="Tahoma" panose="020B0604030504040204" pitchFamily="34" charset="0"/>
              </a:rPr>
              <a:t>. Read the titles of each plot carefully. It is important that D is located exactly on the midline, where the flow flips direction. Likewise, it is significant that F is the center. </a:t>
            </a:r>
          </a:p>
        </p:txBody>
      </p:sp>
      <p:pic>
        <p:nvPicPr>
          <p:cNvPr id="15" name="Picture 14">
            <a:extLst>
              <a:ext uri="{FF2B5EF4-FFF2-40B4-BE49-F238E27FC236}">
                <a16:creationId xmlns:a16="http://schemas.microsoft.com/office/drawing/2014/main" id="{BD26F31E-C6D8-1E9F-604D-55ACA9F443D7}"/>
              </a:ext>
            </a:extLst>
          </p:cNvPr>
          <p:cNvPicPr>
            <a:picLocks noChangeAspect="1"/>
          </p:cNvPicPr>
          <p:nvPr/>
        </p:nvPicPr>
        <p:blipFill>
          <a:blip r:embed="rId4"/>
          <a:stretch>
            <a:fillRect/>
          </a:stretch>
        </p:blipFill>
        <p:spPr>
          <a:xfrm>
            <a:off x="882547" y="1026431"/>
            <a:ext cx="2842921" cy="2177725"/>
          </a:xfrm>
          <a:prstGeom prst="rect">
            <a:avLst/>
          </a:prstGeom>
        </p:spPr>
      </p:pic>
    </p:spTree>
    <p:extLst>
      <p:ext uri="{BB962C8B-B14F-4D97-AF65-F5344CB8AC3E}">
        <p14:creationId xmlns:p14="http://schemas.microsoft.com/office/powerpoint/2010/main" val="3512380923"/>
      </p:ext>
    </p:extLst>
  </p:cSld>
  <p:clrMapOvr>
    <a:masterClrMapping/>
  </p:clrMapOvr>
  <p:transition>
    <p:cut/>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248</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2" name="TextBox 1">
            <a:extLst>
              <a:ext uri="{FF2B5EF4-FFF2-40B4-BE49-F238E27FC236}">
                <a16:creationId xmlns:a16="http://schemas.microsoft.com/office/drawing/2014/main" id="{76DA7766-AAA2-0863-790E-AC3002A236D6}"/>
              </a:ext>
            </a:extLst>
          </p:cNvPr>
          <p:cNvSpPr txBox="1"/>
          <p:nvPr/>
        </p:nvSpPr>
        <p:spPr>
          <a:xfrm>
            <a:off x="3143249" y="760879"/>
            <a:ext cx="1415249" cy="2185214"/>
          </a:xfrm>
          <a:prstGeom prst="rect">
            <a:avLst/>
          </a:prstGeom>
          <a:noFill/>
        </p:spPr>
        <p:txBody>
          <a:bodyPr wrap="square" rtlCol="0">
            <a:spAutoFit/>
          </a:bodyPr>
          <a:lstStyle/>
          <a:p>
            <a:r>
              <a:rPr lang="en-US" sz="800" b="1" dirty="0">
                <a:solidFill>
                  <a:srgbClr val="FF0000"/>
                </a:solidFill>
              </a:rPr>
              <a:t>A: zero. </a:t>
            </a:r>
          </a:p>
          <a:p>
            <a:r>
              <a:rPr lang="en-US" sz="800" b="1" dirty="0">
                <a:solidFill>
                  <a:srgbClr val="FF0000"/>
                </a:solidFill>
              </a:rPr>
              <a:t>B: negative.</a:t>
            </a:r>
          </a:p>
          <a:p>
            <a:r>
              <a:rPr lang="en-US" sz="800" b="1" dirty="0">
                <a:solidFill>
                  <a:srgbClr val="FF0000"/>
                </a:solidFill>
              </a:rPr>
              <a:t>C: zero. </a:t>
            </a:r>
          </a:p>
          <a:p>
            <a:r>
              <a:rPr lang="en-US" sz="800" b="1" dirty="0">
                <a:solidFill>
                  <a:srgbClr val="FF0000"/>
                </a:solidFill>
              </a:rPr>
              <a:t>D: positive and infinite. </a:t>
            </a:r>
          </a:p>
          <a:p>
            <a:r>
              <a:rPr lang="en-US" sz="800" b="1" dirty="0">
                <a:solidFill>
                  <a:srgbClr val="FF0000"/>
                </a:solidFill>
              </a:rPr>
              <a:t>E: zero. </a:t>
            </a:r>
          </a:p>
          <a:p>
            <a:r>
              <a:rPr lang="en-US" sz="800" b="1" dirty="0">
                <a:solidFill>
                  <a:srgbClr val="FF0000"/>
                </a:solidFill>
              </a:rPr>
              <a:t>F: positive and infinite. </a:t>
            </a:r>
          </a:p>
          <a:p>
            <a:r>
              <a:rPr lang="en-US" sz="800" b="1" dirty="0">
                <a:solidFill>
                  <a:srgbClr val="FF0000"/>
                </a:solidFill>
              </a:rPr>
              <a:t>G: zero. </a:t>
            </a:r>
          </a:p>
          <a:p>
            <a:endParaRPr lang="en-US" sz="800" dirty="0">
              <a:latin typeface="Tahoma" panose="020B0604030504040204" pitchFamily="34" charset="0"/>
              <a:ea typeface="Tahoma" panose="020B0604030504040204" pitchFamily="34" charset="0"/>
              <a:cs typeface="Tahoma" panose="020B0604030504040204" pitchFamily="34" charset="0"/>
            </a:endParaRPr>
          </a:p>
          <a:p>
            <a:r>
              <a:rPr lang="en-US" sz="800" dirty="0"/>
              <a:t>Note: For these types of problems, it is important to consider loops of an appropriate shape and think in terms of Stokes’ theorem. One should estimate curl or divergence by looking at circulation and flux for tiny, convenient regions.</a:t>
            </a:r>
            <a:endParaRPr lang="en-US" sz="600"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BD26F31E-C6D8-1E9F-604D-55ACA9F443D7}"/>
              </a:ext>
            </a:extLst>
          </p:cNvPr>
          <p:cNvPicPr>
            <a:picLocks noChangeAspect="1"/>
          </p:cNvPicPr>
          <p:nvPr/>
        </p:nvPicPr>
        <p:blipFill>
          <a:blip r:embed="rId4"/>
          <a:stretch>
            <a:fillRect/>
          </a:stretch>
        </p:blipFill>
        <p:spPr>
          <a:xfrm>
            <a:off x="203392" y="768368"/>
            <a:ext cx="2842921" cy="2177725"/>
          </a:xfrm>
          <a:prstGeom prst="rect">
            <a:avLst/>
          </a:prstGeom>
        </p:spPr>
      </p:pic>
    </p:spTree>
    <p:extLst>
      <p:ext uri="{BB962C8B-B14F-4D97-AF65-F5344CB8AC3E}">
        <p14:creationId xmlns:p14="http://schemas.microsoft.com/office/powerpoint/2010/main" val="4128412596"/>
      </p:ext>
    </p:extLst>
  </p:cSld>
  <p:clrMapOvr>
    <a:masterClrMapping/>
  </p:clrMapOvr>
  <p:transition>
    <p:cut/>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249</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52C966-8A35-4C50-8094-20CD963D33A8}"/>
                  </a:ext>
                </a:extLst>
              </p:cNvPr>
              <p:cNvSpPr txBox="1"/>
              <p:nvPr/>
            </p:nvSpPr>
            <p:spPr>
              <a:xfrm>
                <a:off x="2262144" y="347097"/>
                <a:ext cx="2424584" cy="3428246"/>
              </a:xfrm>
              <a:prstGeom prst="rect">
                <a:avLst/>
              </a:prstGeom>
              <a:noFill/>
            </p:spPr>
            <p:txBody>
              <a:bodyPr wrap="square" rtlCol="0">
                <a:spAutoFit/>
              </a:bodyPr>
              <a:lstStyle/>
              <a:p>
                <a:pPr marL="285750" indent="-285750">
                  <a:buFont typeface="Arial" panose="020B0604020202020204" pitchFamily="34" charset="0"/>
                  <a:buChar char="•"/>
                </a:pPr>
                <a:r>
                  <a:rPr lang="en-US" sz="800" dirty="0">
                    <a:solidFill>
                      <a:schemeClr val="tx1"/>
                    </a:solidFill>
                    <a:latin typeface="Tahoma" panose="020B0604030504040204" pitchFamily="34" charset="0"/>
                    <a:ea typeface="Tahoma" panose="020B0604030504040204" pitchFamily="34" charset="0"/>
                    <a:cs typeface="Tahoma" panose="020B0604030504040204" pitchFamily="34" charset="0"/>
                  </a:rPr>
                  <a:t>Generalizes Green’s Theorem for flux (vector form) to 3D-space</a:t>
                </a:r>
              </a:p>
              <a:p>
                <a:pPr marL="742950" lvl="1" indent="-285750">
                  <a:buFont typeface="Arial" panose="020B0604020202020204" pitchFamily="34" charset="0"/>
                  <a:buChar char="•"/>
                </a:pP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closed curve </a:t>
                </a:r>
                <a14:m>
                  <m:oMath xmlns:m="http://schemas.openxmlformats.org/officeDocument/2006/math">
                    <m:r>
                      <a:rPr lang="en-US" sz="800" b="0" i="1" u="none" strike="noStrike" baseline="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en-US" sz="800" dirty="0">
                    <a:solidFill>
                      <a:schemeClr val="tx1"/>
                    </a:solidFill>
                    <a:latin typeface="Tahoma" panose="020B0604030504040204" pitchFamily="34" charset="0"/>
                    <a:ea typeface="Tahoma" panose="020B0604030504040204" pitchFamily="34" charset="0"/>
                    <a:cs typeface="Tahoma" panose="020B0604030504040204" pitchFamily="34" charset="0"/>
                  </a:rPr>
                  <a:t> oriented closed surface</a:t>
                </a:r>
              </a:p>
              <a:p>
                <a:pPr marL="742950" lvl="1" indent="-285750">
                  <a:buFont typeface="Arial" panose="020B0604020202020204" pitchFamily="34" charset="0"/>
                  <a:buChar char="•"/>
                </a:pPr>
                <a:r>
                  <a:rPr lang="en-US" sz="800" dirty="0">
                    <a:solidFill>
                      <a:schemeClr val="tx1"/>
                    </a:solidFill>
                    <a:latin typeface="Tahoma" panose="020B0604030504040204" pitchFamily="34" charset="0"/>
                    <a:ea typeface="Tahoma" panose="020B0604030504040204" pitchFamily="34" charset="0"/>
                    <a:cs typeface="Tahoma" panose="020B0604030504040204" pitchFamily="34" charset="0"/>
                  </a:rPr>
                  <a:t>Flux line integral &amp; double integral </a:t>
                </a:r>
                <a14:m>
                  <m:oMath xmlns:m="http://schemas.openxmlformats.org/officeDocument/2006/math">
                    <m:r>
                      <a:rPr lang="en-US" sz="800" b="0" i="1" u="none" strike="noStrike" baseline="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 surface integral &amp;</a:t>
                </a:r>
                <a:r>
                  <a:rPr lang="en-US" sz="800" b="0" i="0" u="none" strike="noStrike" dirty="0">
                    <a:solidFill>
                      <a:schemeClr val="tx1"/>
                    </a:solidFill>
                    <a:latin typeface="Tahoma" panose="020B0604030504040204" pitchFamily="34" charset="0"/>
                    <a:ea typeface="Tahoma" panose="020B0604030504040204" pitchFamily="34" charset="0"/>
                    <a:cs typeface="Tahoma" panose="020B0604030504040204" pitchFamily="34" charset="0"/>
                  </a:rPr>
                  <a:t> triple integral</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triple integral</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side of Divergence theorem represents the </a:t>
                </a:r>
                <a:r>
                  <a:rPr lang="en-US" sz="800" b="0" i="1" u="none" strike="noStrike" baseline="0" dirty="0">
                    <a:latin typeface="Tahoma" panose="020B0604030504040204" pitchFamily="34" charset="0"/>
                    <a:ea typeface="Tahoma" panose="020B0604030504040204" pitchFamily="34" charset="0"/>
                    <a:cs typeface="Tahoma" panose="020B0604030504040204" pitchFamily="34" charset="0"/>
                  </a:rPr>
                  <a:t>cumulative expansion/contraction</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of the solid region</a:t>
                </a:r>
              </a:p>
              <a:p>
                <a:pPr marL="285750" indent="-285750" algn="l">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surface integral </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side of Divergence theorem represents </a:t>
                </a:r>
                <a:r>
                  <a:rPr lang="en-US" sz="800" b="0" i="1" u="none" strike="noStrike" baseline="0" dirty="0">
                    <a:latin typeface="Tahoma" panose="020B0604030504040204" pitchFamily="34" charset="0"/>
                    <a:ea typeface="Tahoma" panose="020B0604030504040204" pitchFamily="34" charset="0"/>
                    <a:cs typeface="Tahoma" panose="020B0604030504040204" pitchFamily="34" charset="0"/>
                  </a:rPr>
                  <a:t>the flux of the vector field</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across the boundary (i.e. surface)</a:t>
                </a:r>
              </a:p>
              <a:p>
                <a:pPr marL="742950" lvl="1" indent="-2857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Outer boundary (surface) = solid region (volume)</a:t>
                </a:r>
                <a:endParaRPr lang="en-US" sz="8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800" i="0" u="none" strike="noStrike" baseline="0" dirty="0">
                    <a:latin typeface="Tahoma" panose="020B0604030504040204" pitchFamily="34" charset="0"/>
                    <a:ea typeface="Tahoma" panose="020B0604030504040204" pitchFamily="34" charset="0"/>
                    <a:cs typeface="Tahoma" panose="020B0604030504040204" pitchFamily="34" charset="0"/>
                  </a:rPr>
                  <a:t>Use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Divergence</a:t>
                </a:r>
                <a:r>
                  <a:rPr lang="en-US" sz="800" b="1" dirty="0">
                    <a:latin typeface="Tahoma" panose="020B0604030504040204" pitchFamily="34" charset="0"/>
                    <a:ea typeface="Tahoma" panose="020B0604030504040204" pitchFamily="34" charset="0"/>
                    <a:cs typeface="Tahoma" panose="020B0604030504040204" pitchFamily="34" charset="0"/>
                  </a:rPr>
                  <a:t> theorem</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i="0" u="none" strike="noStrike" baseline="0" dirty="0">
                    <a:latin typeface="Tahoma" panose="020B0604030504040204" pitchFamily="34" charset="0"/>
                    <a:ea typeface="Tahoma" panose="020B0604030504040204" pitchFamily="34" charset="0"/>
                    <a:cs typeface="Tahoma" panose="020B0604030504040204" pitchFamily="34" charset="0"/>
                  </a:rPr>
                  <a:t>when you see a closed surface in 3D-space which encloses a volume (solid region)</a:t>
                </a:r>
              </a:p>
              <a:p>
                <a:pPr marL="285750" indent="-2857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Can extend to “</a:t>
                </a:r>
                <a:r>
                  <a:rPr lang="en-US" sz="800" i="1" dirty="0">
                    <a:latin typeface="Tahoma" panose="020B0604030504040204" pitchFamily="34" charset="0"/>
                    <a:ea typeface="Tahoma" panose="020B0604030504040204" pitchFamily="34" charset="0"/>
                    <a:cs typeface="Tahoma" panose="020B0604030504040204" pitchFamily="34" charset="0"/>
                  </a:rPr>
                  <a:t>hollow-regions</a:t>
                </a:r>
                <a:r>
                  <a:rPr lang="en-US" sz="800" dirty="0">
                    <a:latin typeface="Tahoma" panose="020B0604030504040204" pitchFamily="34" charset="0"/>
                    <a:ea typeface="Tahoma" panose="020B0604030504040204" pitchFamily="34" charset="0"/>
                    <a:cs typeface="Tahoma" panose="020B0604030504040204" pitchFamily="34" charset="0"/>
                  </a:rPr>
                  <a:t>”</a:t>
                </a:r>
                <a:endParaRPr lang="en-US" sz="80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Divergen</a:t>
                </a:r>
                <a:r>
                  <a:rPr lang="en-US" sz="800" b="1" dirty="0">
                    <a:solidFill>
                      <a:srgbClr val="000000"/>
                    </a:solidFill>
                    <a:latin typeface="Tahoma" panose="020B0604030504040204" pitchFamily="34" charset="0"/>
                    <a:ea typeface="Tahoma" panose="020B0604030504040204" pitchFamily="34" charset="0"/>
                    <a:cs typeface="Tahoma" panose="020B0604030504040204" pitchFamily="34" charset="0"/>
                  </a:rPr>
                  <a:t>ce</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 of a curl is always </a:t>
                </a:r>
                <a:r>
                  <a:rPr lang="en-US" sz="800" u="sng" dirty="0">
                    <a:solidFill>
                      <a:srgbClr val="000000"/>
                    </a:solidFill>
                    <a:latin typeface="Tahoma" panose="020B0604030504040204" pitchFamily="34" charset="0"/>
                    <a:ea typeface="Tahoma" panose="020B0604030504040204" pitchFamily="34" charset="0"/>
                    <a:cs typeface="Tahoma" panose="020B0604030504040204" pitchFamily="34" charset="0"/>
                  </a:rPr>
                  <a:t>zero</a:t>
                </a:r>
              </a:p>
              <a:p>
                <a:pPr marL="742950" lvl="1" indent="-285750">
                  <a:buFont typeface="Arial" panose="020B0604020202020204" pitchFamily="34" charset="0"/>
                  <a:buChar char="•"/>
                </a:pPr>
                <a14:m>
                  <m:oMath xmlns:m="http://schemas.openxmlformats.org/officeDocument/2006/math">
                    <m:r>
                      <a:rPr lang="en-US" sz="600" b="0" i="1" dirty="0" smtClean="0">
                        <a:solidFill>
                          <a:srgbClr val="000000"/>
                        </a:solidFill>
                        <a:effectLst/>
                        <a:latin typeface="Cambria Math" panose="02040503050406030204" pitchFamily="18" charset="0"/>
                      </a:rPr>
                      <m:t>𝑑𝑖𝑣</m:t>
                    </m:r>
                    <m:d>
                      <m:dPr>
                        <m:ctrlPr>
                          <a:rPr lang="en-US" sz="600" b="0" i="1" dirty="0" smtClean="0">
                            <a:solidFill>
                              <a:srgbClr val="000000"/>
                            </a:solidFill>
                            <a:effectLst/>
                            <a:latin typeface="Cambria Math" panose="02040503050406030204" pitchFamily="18" charset="0"/>
                          </a:rPr>
                        </m:ctrlPr>
                      </m:dPr>
                      <m:e>
                        <m:r>
                          <a:rPr lang="en-US" sz="600" b="0" i="1" dirty="0" smtClean="0">
                            <a:solidFill>
                              <a:srgbClr val="000000"/>
                            </a:solidFill>
                            <a:effectLst/>
                            <a:latin typeface="Cambria Math" panose="02040503050406030204" pitchFamily="18" charset="0"/>
                          </a:rPr>
                          <m:t>𝑐𝑢𝑟𝑙</m:t>
                        </m:r>
                        <m:d>
                          <m:dPr>
                            <m:ctrlPr>
                              <a:rPr lang="en-US" sz="600" b="0" i="1" dirty="0" smtClean="0">
                                <a:solidFill>
                                  <a:srgbClr val="000000"/>
                                </a:solidFill>
                                <a:effectLst/>
                                <a:latin typeface="Cambria Math" panose="02040503050406030204" pitchFamily="18" charset="0"/>
                              </a:rPr>
                            </m:ctrlPr>
                          </m:dPr>
                          <m:e>
                            <m:r>
                              <a:rPr lang="en-US" sz="600" b="0" i="1" dirty="0" smtClean="0">
                                <a:solidFill>
                                  <a:srgbClr val="000000"/>
                                </a:solidFill>
                                <a:effectLst/>
                                <a:latin typeface="Cambria Math" panose="02040503050406030204" pitchFamily="18" charset="0"/>
                              </a:rPr>
                              <m:t>𝐹</m:t>
                            </m:r>
                          </m:e>
                        </m:d>
                      </m:e>
                    </m:d>
                    <m:r>
                      <a:rPr lang="en-US" sz="600" b="0" i="1" dirty="0" smtClean="0">
                        <a:solidFill>
                          <a:srgbClr val="000000"/>
                        </a:solidFill>
                        <a:effectLst/>
                        <a:latin typeface="Cambria Math" panose="02040503050406030204" pitchFamily="18" charset="0"/>
                      </a:rPr>
                      <m:t>=</m:t>
                    </m:r>
                    <m:r>
                      <m:rPr>
                        <m:sty m:val="p"/>
                      </m:rPr>
                      <a:rPr lang="en-US" sz="600" b="0" i="0" dirty="0" smtClean="0">
                        <a:solidFill>
                          <a:srgbClr val="000000"/>
                        </a:solidFill>
                        <a:effectLst/>
                        <a:latin typeface="Cambria Math" panose="02040503050406030204" pitchFamily="18" charset="0"/>
                      </a:rPr>
                      <m:t>∇</m:t>
                    </m:r>
                    <m:r>
                      <a:rPr lang="en-US" sz="600" b="0" i="1" dirty="0" smtClean="0">
                        <a:solidFill>
                          <a:srgbClr val="000000"/>
                        </a:solidFill>
                        <a:effectLst/>
                        <a:latin typeface="Cambria Math" panose="02040503050406030204" pitchFamily="18" charset="0"/>
                      </a:rPr>
                      <m:t>⋅(</m:t>
                    </m:r>
                    <m:r>
                      <m:rPr>
                        <m:sty m:val="p"/>
                      </m:rPr>
                      <a:rPr lang="en-US" sz="600" b="0" i="0" dirty="0" smtClean="0">
                        <a:solidFill>
                          <a:srgbClr val="000000"/>
                        </a:solidFill>
                        <a:effectLst/>
                        <a:latin typeface="Cambria Math" panose="02040503050406030204" pitchFamily="18" charset="0"/>
                      </a:rPr>
                      <m:t>∇</m:t>
                    </m:r>
                    <m:r>
                      <a:rPr lang="en-US" sz="600" b="0" i="1" dirty="0" smtClean="0">
                        <a:solidFill>
                          <a:srgbClr val="000000"/>
                        </a:solidFill>
                        <a:effectLst/>
                        <a:latin typeface="Cambria Math" panose="02040503050406030204" pitchFamily="18" charset="0"/>
                      </a:rPr>
                      <m:t>× </m:t>
                    </m:r>
                    <m:r>
                      <a:rPr lang="en-US" sz="600" b="0" i="1" dirty="0" smtClean="0">
                        <a:solidFill>
                          <a:srgbClr val="000000"/>
                        </a:solidFill>
                        <a:effectLst/>
                        <a:latin typeface="Cambria Math" panose="02040503050406030204" pitchFamily="18" charset="0"/>
                      </a:rPr>
                      <m:t>𝐹</m:t>
                    </m:r>
                    <m:r>
                      <a:rPr lang="en-US" sz="600" b="0" i="1" dirty="0" smtClean="0">
                        <a:solidFill>
                          <a:srgbClr val="000000"/>
                        </a:solidFill>
                        <a:effectLst/>
                        <a:latin typeface="Cambria Math" panose="02040503050406030204" pitchFamily="18" charset="0"/>
                      </a:rPr>
                      <m:t>)=0</m:t>
                    </m:r>
                  </m:oMath>
                </a14:m>
                <a:br>
                  <a:rPr lang="en-US" sz="1000" b="0" i="0" dirty="0">
                    <a:solidFill>
                      <a:srgbClr val="000000"/>
                    </a:solidFill>
                    <a:effectLst/>
                    <a:latin typeface="Helvetica" panose="020B0604020202020204" pitchFamily="34" charset="0"/>
                  </a:rPr>
                </a:br>
                <a:endParaRPr lang="en-US" sz="1000" b="0" i="0" dirty="0">
                  <a:solidFill>
                    <a:srgbClr val="000000"/>
                  </a:solidFill>
                  <a:effectLst/>
                  <a:latin typeface="Helvetica" panose="020B0604020202020204" pitchFamily="34" charset="0"/>
                </a:endParaRPr>
              </a:p>
              <a:p>
                <a:pPr/>
                <a:br>
                  <a:rPr lang="en-US" sz="1000" dirty="0"/>
                </a:br>
                <a14:m>
                  <m:oMathPara xmlns:m="http://schemas.openxmlformats.org/officeDocument/2006/math">
                    <m:oMathParaPr>
                      <m:jc m:val="centerGroup"/>
                    </m:oMathParaPr>
                    <m:oMath xmlns:m="http://schemas.openxmlformats.org/officeDocument/2006/math">
                      <m:r>
                        <a:rPr lang="en-US" sz="1000" b="1" i="1" dirty="0" smtClean="0">
                          <a:latin typeface="Cambria Math" panose="02040503050406030204" pitchFamily="18" charset="0"/>
                          <a:ea typeface="Tahoma" panose="020B0604030504040204" pitchFamily="34" charset="0"/>
                          <a:cs typeface="Tahoma" panose="020B0604030504040204" pitchFamily="34" charset="0"/>
                        </a:rPr>
                        <m:t> </m:t>
                      </m:r>
                    </m:oMath>
                  </m:oMathPara>
                </a14:m>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4F52C966-8A35-4C50-8094-20CD963D33A8}"/>
                  </a:ext>
                </a:extLst>
              </p:cNvPr>
              <p:cNvSpPr txBox="1">
                <a:spLocks noRot="1" noChangeAspect="1" noMove="1" noResize="1" noEditPoints="1" noAdjustHandles="1" noChangeArrowheads="1" noChangeShapeType="1" noTextEdit="1"/>
              </p:cNvSpPr>
              <p:nvPr/>
            </p:nvSpPr>
            <p:spPr>
              <a:xfrm>
                <a:off x="2262144" y="347097"/>
                <a:ext cx="2424584" cy="3428246"/>
              </a:xfrm>
              <a:prstGeom prst="rect">
                <a:avLst/>
              </a:prstGeom>
              <a:blipFill>
                <a:blip r:embed="rId7"/>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0AA1CF89-77EC-417E-BF2A-C0BFD95310DF}"/>
              </a:ext>
            </a:extLst>
          </p:cNvPr>
          <p:cNvPicPr>
            <a:picLocks noChangeAspect="1"/>
          </p:cNvPicPr>
          <p:nvPr/>
        </p:nvPicPr>
        <p:blipFill>
          <a:blip r:embed="rId8"/>
          <a:stretch>
            <a:fillRect/>
          </a:stretch>
        </p:blipFill>
        <p:spPr>
          <a:xfrm>
            <a:off x="0" y="411931"/>
            <a:ext cx="2301057" cy="951624"/>
          </a:xfrm>
          <a:prstGeom prst="rect">
            <a:avLst/>
          </a:prstGeom>
        </p:spPr>
      </p:pic>
      <p:pic>
        <p:nvPicPr>
          <p:cNvPr id="24" name="Picture 23">
            <a:extLst>
              <a:ext uri="{FF2B5EF4-FFF2-40B4-BE49-F238E27FC236}">
                <a16:creationId xmlns:a16="http://schemas.microsoft.com/office/drawing/2014/main" id="{68F7643D-76D7-4D8D-806F-AAFED958C814}"/>
              </a:ext>
            </a:extLst>
          </p:cNvPr>
          <p:cNvPicPr>
            <a:picLocks noChangeAspect="1"/>
          </p:cNvPicPr>
          <p:nvPr/>
        </p:nvPicPr>
        <p:blipFill>
          <a:blip r:embed="rId9"/>
          <a:stretch>
            <a:fillRect/>
          </a:stretch>
        </p:blipFill>
        <p:spPr>
          <a:xfrm>
            <a:off x="494044" y="2321456"/>
            <a:ext cx="1331443" cy="852671"/>
          </a:xfrm>
          <a:prstGeom prst="rect">
            <a:avLst/>
          </a:prstGeom>
        </p:spPr>
      </p:pic>
      <p:pic>
        <p:nvPicPr>
          <p:cNvPr id="27" name="Picture 26">
            <a:extLst>
              <a:ext uri="{FF2B5EF4-FFF2-40B4-BE49-F238E27FC236}">
                <a16:creationId xmlns:a16="http://schemas.microsoft.com/office/drawing/2014/main" id="{4965C26F-8F71-4BEE-8651-27F52C5C96A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29723" y="3161843"/>
            <a:ext cx="1488914" cy="167314"/>
          </a:xfrm>
          <a:prstGeom prst="rect">
            <a:avLst/>
          </a:prstGeom>
        </p:spPr>
      </p:pic>
      <p:pic>
        <p:nvPicPr>
          <p:cNvPr id="1026" name="Picture 2" descr="Divergence theorem - Wikiwand">
            <a:extLst>
              <a:ext uri="{FF2B5EF4-FFF2-40B4-BE49-F238E27FC236}">
                <a16:creationId xmlns:a16="http://schemas.microsoft.com/office/drawing/2014/main" id="{FC1D2EDA-0F1F-45CD-829F-3D5FC96B917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476" y="1327872"/>
            <a:ext cx="2282581" cy="8095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EC826430-A363-4254-8724-1E1705BFDA5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76923" y="2090128"/>
            <a:ext cx="1341714" cy="79086"/>
          </a:xfrm>
          <a:prstGeom prst="rect">
            <a:avLst/>
          </a:prstGeom>
        </p:spPr>
      </p:pic>
      <p:pic>
        <p:nvPicPr>
          <p:cNvPr id="33" name="Picture 32">
            <a:extLst>
              <a:ext uri="{FF2B5EF4-FFF2-40B4-BE49-F238E27FC236}">
                <a16:creationId xmlns:a16="http://schemas.microsoft.com/office/drawing/2014/main" id="{2B4EBCDC-520C-4D47-A46A-2AA4C87A107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76923" y="2191096"/>
            <a:ext cx="811429" cy="80000"/>
          </a:xfrm>
          <a:prstGeom prst="rect">
            <a:avLst/>
          </a:prstGeom>
        </p:spPr>
      </p:pic>
      <p:pic>
        <p:nvPicPr>
          <p:cNvPr id="37" name="Picture 36">
            <a:extLst>
              <a:ext uri="{FF2B5EF4-FFF2-40B4-BE49-F238E27FC236}">
                <a16:creationId xmlns:a16="http://schemas.microsoft.com/office/drawing/2014/main" id="{82148864-054C-4327-9AA3-5FF11C2C9216}"/>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88506" y="2989531"/>
            <a:ext cx="1267810" cy="210286"/>
          </a:xfrm>
          <a:prstGeom prst="rect">
            <a:avLst/>
          </a:prstGeom>
        </p:spPr>
      </p:pic>
    </p:spTree>
    <p:extLst>
      <p:ext uri="{BB962C8B-B14F-4D97-AF65-F5344CB8AC3E}">
        <p14:creationId xmlns:p14="http://schemas.microsoft.com/office/powerpoint/2010/main" val="176213202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25</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8" cstate="print">
              <a:duotone>
                <a:prstClr val="black"/>
                <a:schemeClr val="accent6">
                  <a:tint val="45000"/>
                  <a:satMod val="400000"/>
                </a:schemeClr>
              </a:duotone>
              <a:extLst>
                <a:ext uri="{BEBA8EAE-BF5A-486C-A8C5-ECC9F3942E4B}">
                  <a14:imgProps xmlns:a14="http://schemas.microsoft.com/office/drawing/2010/main">
                    <a14:imgLayer r:embed="rId9">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815608"/>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Ellipsoid </a:t>
            </a:r>
          </a:p>
          <a:p>
            <a:pPr marL="685800" lvl="1" indent="-228600">
              <a:buFont typeface="+mj-lt"/>
              <a:buAutoNum type="alphaUcPeriod"/>
            </a:pPr>
            <a:r>
              <a:rPr lang="en-US" sz="600" b="1" dirty="0">
                <a:solidFill>
                  <a:srgbClr val="FF0000"/>
                </a:solidFill>
                <a:latin typeface="Cambria" panose="02040503050406030204" pitchFamily="18" charset="0"/>
                <a:ea typeface="Cambria" panose="02040503050406030204" pitchFamily="18" charset="0"/>
                <a:cs typeface="Tahoma" panose="020B0604030504040204" pitchFamily="34" charset="0"/>
              </a:rPr>
              <a:t>Hyperboloid of one sheet</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Hyperboloid of two sheets</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Cone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Elliptic paraboloid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Hyperbolic paraboloid</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pic>
        <p:nvPicPr>
          <p:cNvPr id="17" name="Picture 16">
            <a:extLst>
              <a:ext uri="{FF2B5EF4-FFF2-40B4-BE49-F238E27FC236}">
                <a16:creationId xmlns:a16="http://schemas.microsoft.com/office/drawing/2014/main" id="{D48A062E-DD31-44BA-8BB6-8E083F42749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6972" y="459353"/>
            <a:ext cx="4167619" cy="128000"/>
          </a:xfrm>
          <a:prstGeom prst="rect">
            <a:avLst/>
          </a:prstGeom>
        </p:spPr>
      </p:pic>
      <p:pic>
        <p:nvPicPr>
          <p:cNvPr id="21" name="Picture 20">
            <a:extLst>
              <a:ext uri="{FF2B5EF4-FFF2-40B4-BE49-F238E27FC236}">
                <a16:creationId xmlns:a16="http://schemas.microsoft.com/office/drawing/2014/main" id="{ABB68A8D-1E4C-4A25-8D8E-3C434AB70FA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6972" y="617497"/>
            <a:ext cx="3891048" cy="128000"/>
          </a:xfrm>
          <a:prstGeom prst="rect">
            <a:avLst/>
          </a:prstGeom>
        </p:spPr>
      </p:pic>
      <p:pic>
        <p:nvPicPr>
          <p:cNvPr id="19" name="Picture 18">
            <a:extLst>
              <a:ext uri="{FF2B5EF4-FFF2-40B4-BE49-F238E27FC236}">
                <a16:creationId xmlns:a16="http://schemas.microsoft.com/office/drawing/2014/main" id="{9F8F718C-FCB1-478A-9437-C966A8360DC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94522" y="459353"/>
            <a:ext cx="218667" cy="128000"/>
          </a:xfrm>
          <a:prstGeom prst="rect">
            <a:avLst/>
          </a:prstGeom>
        </p:spPr>
      </p:pic>
      <p:pic>
        <p:nvPicPr>
          <p:cNvPr id="27" name="Picture 26">
            <a:extLst>
              <a:ext uri="{FF2B5EF4-FFF2-40B4-BE49-F238E27FC236}">
                <a16:creationId xmlns:a16="http://schemas.microsoft.com/office/drawing/2014/main" id="{C0AFD088-4F5B-4808-AEC2-B35B37FBF83A}"/>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981450" y="617497"/>
            <a:ext cx="267428" cy="94476"/>
          </a:xfrm>
          <a:prstGeom prst="rect">
            <a:avLst/>
          </a:prstGeom>
        </p:spPr>
      </p:pic>
      <p:pic>
        <p:nvPicPr>
          <p:cNvPr id="65" name="Picture 64">
            <a:extLst>
              <a:ext uri="{FF2B5EF4-FFF2-40B4-BE49-F238E27FC236}">
                <a16:creationId xmlns:a16="http://schemas.microsoft.com/office/drawing/2014/main" id="{60B9A00F-485B-4685-A193-AA3414A78A2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972" y="781509"/>
            <a:ext cx="967619" cy="128000"/>
          </a:xfrm>
          <a:prstGeom prst="rect">
            <a:avLst/>
          </a:prstGeom>
        </p:spPr>
      </p:pic>
      <p:pic>
        <p:nvPicPr>
          <p:cNvPr id="1026" name="Picture 2" descr="Hyperboloid - Wikipedia">
            <a:hlinkClick r:id="rId15"/>
            <a:extLst>
              <a:ext uri="{FF2B5EF4-FFF2-40B4-BE49-F238E27FC236}">
                <a16:creationId xmlns:a16="http://schemas.microsoft.com/office/drawing/2014/main" id="{27738F42-BE3A-477D-9210-67B5D3CE7CB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110742" y="2269426"/>
            <a:ext cx="926004" cy="8924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D7588D6-D1B3-4B5B-973C-9D005951BA40}"/>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26248" y="3181182"/>
            <a:ext cx="893714" cy="153905"/>
          </a:xfrm>
          <a:prstGeom prst="rect">
            <a:avLst/>
          </a:prstGeom>
        </p:spPr>
      </p:pic>
      <p:pic>
        <p:nvPicPr>
          <p:cNvPr id="28" name="Picture 27">
            <a:extLst>
              <a:ext uri="{FF2B5EF4-FFF2-40B4-BE49-F238E27FC236}">
                <a16:creationId xmlns:a16="http://schemas.microsoft.com/office/drawing/2014/main" id="{9BBAE161-7707-4A39-8931-552D7565C350}"/>
              </a:ext>
            </a:extLst>
          </p:cNvPr>
          <p:cNvPicPr>
            <a:picLocks noChangeAspect="1"/>
          </p:cNvPicPr>
          <p:nvPr/>
        </p:nvPicPr>
        <p:blipFill>
          <a:blip r:embed="rId18"/>
          <a:stretch>
            <a:fillRect/>
          </a:stretch>
        </p:blipFill>
        <p:spPr>
          <a:xfrm>
            <a:off x="1238937" y="1090794"/>
            <a:ext cx="1956049" cy="1258188"/>
          </a:xfrm>
          <a:prstGeom prst="rect">
            <a:avLst/>
          </a:prstGeom>
        </p:spPr>
      </p:pic>
      <p:sp>
        <p:nvSpPr>
          <p:cNvPr id="23" name="object 12">
            <a:extLst>
              <a:ext uri="{FF2B5EF4-FFF2-40B4-BE49-F238E27FC236}">
                <a16:creationId xmlns:a16="http://schemas.microsoft.com/office/drawing/2014/main" id="{BE0EA04E-CE12-43F9-8B03-2A6CFCDD71B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Tree>
    <p:extLst>
      <p:ext uri="{BB962C8B-B14F-4D97-AF65-F5344CB8AC3E}">
        <p14:creationId xmlns:p14="http://schemas.microsoft.com/office/powerpoint/2010/main" val="952033265"/>
      </p:ext>
    </p:extLst>
  </p:cSld>
  <p:clrMapOvr>
    <a:masterClrMapping/>
  </p:clrMapOvr>
  <p:transition>
    <p:cut/>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(confusion)</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250</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4F79A805-ECFC-4E9D-A32C-A34C5FAF843F}"/>
              </a:ext>
            </a:extLst>
          </p:cNvPr>
          <p:cNvSpPr txBox="1"/>
          <p:nvPr/>
        </p:nvSpPr>
        <p:spPr>
          <a:xfrm>
            <a:off x="95300" y="417623"/>
            <a:ext cx="4343350" cy="2964081"/>
          </a:xfrm>
          <a:prstGeom prst="rect">
            <a:avLst/>
          </a:prstGeom>
          <a:noFill/>
        </p:spPr>
        <p:txBody>
          <a:bodyPr wrap="square" rtlCol="0">
            <a:spAutoFit/>
          </a:bodyPr>
          <a:lstStyle/>
          <a:p>
            <a:pPr marL="0" marR="0">
              <a:lnSpc>
                <a:spcPct val="107000"/>
              </a:lnSpc>
              <a:spcBef>
                <a:spcPts val="0"/>
              </a:spcBef>
              <a:spcAft>
                <a:spcPts val="800"/>
              </a:spcAft>
            </a:pPr>
            <a:r>
              <a:rPr lang="en-US" sz="800" b="1" u="sng" dirty="0">
                <a:effectLst/>
                <a:latin typeface="Tahoma" panose="020B0604030504040204" pitchFamily="34" charset="0"/>
                <a:ea typeface="Tahoma" panose="020B0604030504040204" pitchFamily="34" charset="0"/>
                <a:cs typeface="Tahoma" panose="020B0604030504040204" pitchFamily="34" charset="0"/>
              </a:rPr>
              <a:t>Question:</a:t>
            </a:r>
          </a:p>
          <a:p>
            <a:pPr marL="0" marR="0">
              <a:lnSpc>
                <a:spcPct val="107000"/>
              </a:lnSpc>
              <a:spcBef>
                <a:spcPts val="0"/>
              </a:spcBef>
              <a:spcAft>
                <a:spcPts val="800"/>
              </a:spcAft>
            </a:pP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When verifying the divergence theorem in this question, we had to consider the two pieces of the disc and the paraboloid itself in our surface integral. </a:t>
            </a:r>
            <a:r>
              <a:rPr lang="en-US" sz="80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When do we have to calculate the two pieces of the boundary? </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There was a similar question to this one (surfaces review #2) and I tried calculating the two pieces of the boundary, but the answer was just the paraboloid. I'm a little confused about boundaries, so I'd really appreciate some </a:t>
            </a:r>
            <a:r>
              <a:rPr lang="en-US" sz="80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clarification</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a:t>
            </a:r>
            <a:r>
              <a:rPr lang="en-US" sz="800" b="1" dirty="0">
                <a:solidFill>
                  <a:srgbClr val="333333"/>
                </a:solidFill>
                <a:effectLst/>
                <a:latin typeface="Tahoma" panose="020B0604030504040204" pitchFamily="34" charset="0"/>
                <a:ea typeface="Tahoma" panose="020B0604030504040204" pitchFamily="34" charset="0"/>
                <a:cs typeface="Tahoma" panose="020B0604030504040204" pitchFamily="34" charset="0"/>
              </a:rPr>
              <a:t>on when </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we need to split up the boundary.</a:t>
            </a:r>
          </a:p>
          <a:p>
            <a:pPr marL="0" marR="0">
              <a:lnSpc>
                <a:spcPct val="107000"/>
              </a:lnSpc>
              <a:spcBef>
                <a:spcPts val="0"/>
              </a:spcBef>
              <a:spcAft>
                <a:spcPts val="800"/>
              </a:spcAft>
            </a:pPr>
            <a:r>
              <a:rPr lang="en-US" sz="800" b="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Answer:</a:t>
            </a:r>
            <a:endParaRPr lang="en-US" sz="800" b="1" u="sng"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I believe this depends on if you’re dealing with an integral over a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surface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or the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integral over a volume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If you have a </a:t>
            </a:r>
            <a:r>
              <a:rPr lang="en-US" sz="800"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surface integral </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and they describe the paraboloid as the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surface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then you just need to integrate over the paraboloid. On the other hand, question 8 is about divergence theorem. When you go from the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triple integral</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to the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surface integral</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you are not just interpreting the same equation as a surface instead if a </a:t>
            </a:r>
            <a:r>
              <a:rPr lang="en-US" sz="800" b="1" dirty="0">
                <a:solidFill>
                  <a:srgbClr val="333333"/>
                </a:solidFill>
                <a:effectLst/>
                <a:latin typeface="Tahoma" panose="020B0604030504040204" pitchFamily="34" charset="0"/>
                <a:ea typeface="Tahoma" panose="020B0604030504040204" pitchFamily="34" charset="0"/>
                <a:cs typeface="Tahoma" panose="020B0604030504040204" pitchFamily="34" charset="0"/>
              </a:rPr>
              <a:t>volume.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You need to think about </a:t>
            </a:r>
            <a:r>
              <a:rPr lang="en-US" sz="800"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every boundary of the solid </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(Prof … analogy was thinking about a mole poking its head out of a contained solid of dirt). The </a:t>
            </a:r>
            <a:r>
              <a:rPr lang="en-US" sz="80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paraboloid</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and </a:t>
            </a:r>
            <a:r>
              <a:rPr lang="en-US" sz="80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circle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are both boundaries of the solid. Does that help?</a:t>
            </a:r>
            <a:endParaRPr lang="en-US" sz="800" dirty="0">
              <a:latin typeface="Tahoma" panose="020B0604030504040204" pitchFamily="34" charset="0"/>
              <a:ea typeface="Tahoma" panose="020B0604030504040204" pitchFamily="34" charset="0"/>
              <a:cs typeface="Tahoma" panose="020B0604030504040204" pitchFamily="34" charset="0"/>
            </a:endParaRPr>
          </a:p>
          <a:p>
            <a:pPr>
              <a:lnSpc>
                <a:spcPct val="107000"/>
              </a:lnSpc>
              <a:spcAft>
                <a:spcPts val="800"/>
              </a:spcAft>
            </a:pPr>
            <a:r>
              <a:rPr lang="en-US" sz="800" b="1" dirty="0">
                <a:solidFill>
                  <a:srgbClr val="008000"/>
                </a:solidFill>
                <a:effectLst/>
                <a:latin typeface="Tahoma" panose="020B0604030504040204" pitchFamily="34" charset="0"/>
                <a:ea typeface="Tahoma" panose="020B0604030504040204" pitchFamily="34" charset="0"/>
                <a:cs typeface="Tahoma" panose="020B0604030504040204" pitchFamily="34" charset="0"/>
              </a:rPr>
              <a:t>~ An instructor </a:t>
            </a:r>
            <a:r>
              <a:rPr lang="en-US" sz="800" b="1" dirty="0">
                <a:solidFill>
                  <a:srgbClr val="008000"/>
                </a:solidFill>
                <a:latin typeface="Tahoma" panose="020B0604030504040204" pitchFamily="34" charset="0"/>
                <a:ea typeface="Tahoma" panose="020B0604030504040204" pitchFamily="34" charset="0"/>
                <a:cs typeface="Tahoma" panose="020B0604030504040204" pitchFamily="34" charset="0"/>
              </a:rPr>
              <a:t>(</a:t>
            </a:r>
            <a:r>
              <a:rPr lang="en-US" sz="800" b="1" dirty="0" err="1">
                <a:solidFill>
                  <a:srgbClr val="008000"/>
                </a:solidFill>
                <a:latin typeface="Tahoma" panose="020B0604030504040204" pitchFamily="34" charset="0"/>
                <a:ea typeface="Tahoma" panose="020B0604030504040204" pitchFamily="34" charset="0"/>
                <a:cs typeface="Tahoma" panose="020B0604030504040204" pitchFamily="34" charset="0"/>
              </a:rPr>
              <a:t>Reyer</a:t>
            </a:r>
            <a:r>
              <a:rPr lang="en-US" sz="800" b="1" dirty="0">
                <a:solidFill>
                  <a:srgbClr val="008000"/>
                </a:solidFill>
                <a:latin typeface="Tahoma" panose="020B0604030504040204" pitchFamily="34" charset="0"/>
                <a:ea typeface="Tahoma" panose="020B0604030504040204" pitchFamily="34" charset="0"/>
                <a:cs typeface="Tahoma" panose="020B0604030504040204" pitchFamily="34" charset="0"/>
              </a:rPr>
              <a:t> </a:t>
            </a:r>
            <a:r>
              <a:rPr lang="en-US" sz="800" b="1" dirty="0" err="1">
                <a:solidFill>
                  <a:srgbClr val="008000"/>
                </a:solidFill>
                <a:latin typeface="Tahoma" panose="020B0604030504040204" pitchFamily="34" charset="0"/>
                <a:ea typeface="Tahoma" panose="020B0604030504040204" pitchFamily="34" charset="0"/>
                <a:cs typeface="Tahoma" panose="020B0604030504040204" pitchFamily="34" charset="0"/>
              </a:rPr>
              <a:t>Sjamaar</a:t>
            </a:r>
            <a:r>
              <a:rPr lang="en-US" sz="800" b="1" dirty="0">
                <a:solidFill>
                  <a:srgbClr val="008000"/>
                </a:solidFill>
                <a:latin typeface="Tahoma" panose="020B0604030504040204" pitchFamily="34" charset="0"/>
                <a:ea typeface="Tahoma" panose="020B0604030504040204" pitchFamily="34" charset="0"/>
                <a:cs typeface="Tahoma" panose="020B0604030504040204" pitchFamily="34" charset="0"/>
              </a:rPr>
              <a:t>) endorsed </a:t>
            </a:r>
            <a:r>
              <a:rPr lang="en-US" sz="800" b="1" dirty="0">
                <a:solidFill>
                  <a:srgbClr val="008000"/>
                </a:solidFill>
                <a:effectLst/>
                <a:latin typeface="Tahoma" panose="020B0604030504040204" pitchFamily="34" charset="0"/>
                <a:ea typeface="Tahoma" panose="020B0604030504040204" pitchFamily="34" charset="0"/>
                <a:cs typeface="Tahoma" panose="020B0604030504040204" pitchFamily="34" charset="0"/>
              </a:rPr>
              <a:t>this answer  ~</a:t>
            </a:r>
            <a:endParaRPr lang="en-US" sz="800"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endParaRPr lang="en-US" sz="8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5581280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251</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1C1F582A-5721-41B3-A502-4F7090E4027B}"/>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5582" y="447876"/>
            <a:ext cx="3117714" cy="128000"/>
          </a:xfrm>
          <a:prstGeom prst="rect">
            <a:avLst/>
          </a:prstGeom>
        </p:spPr>
      </p:pic>
      <p:pic>
        <p:nvPicPr>
          <p:cNvPr id="17" name="Picture 16">
            <a:extLst>
              <a:ext uri="{FF2B5EF4-FFF2-40B4-BE49-F238E27FC236}">
                <a16:creationId xmlns:a16="http://schemas.microsoft.com/office/drawing/2014/main" id="{DCE05298-82AC-4950-B033-F6790A9912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15628" y="581166"/>
            <a:ext cx="2602667" cy="153905"/>
          </a:xfrm>
          <a:prstGeom prst="rect">
            <a:avLst/>
          </a:prstGeom>
        </p:spPr>
      </p:pic>
      <p:pic>
        <p:nvPicPr>
          <p:cNvPr id="33" name="Picture 32">
            <a:extLst>
              <a:ext uri="{FF2B5EF4-FFF2-40B4-BE49-F238E27FC236}">
                <a16:creationId xmlns:a16="http://schemas.microsoft.com/office/drawing/2014/main" id="{ED0F8699-279C-4488-9C2E-CCA3FF62C85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582" y="1065817"/>
            <a:ext cx="3231238" cy="128000"/>
          </a:xfrm>
          <a:prstGeom prst="rect">
            <a:avLst/>
          </a:prstGeom>
        </p:spPr>
      </p:pic>
      <p:pic>
        <p:nvPicPr>
          <p:cNvPr id="35" name="Picture 34">
            <a:extLst>
              <a:ext uri="{FF2B5EF4-FFF2-40B4-BE49-F238E27FC236}">
                <a16:creationId xmlns:a16="http://schemas.microsoft.com/office/drawing/2014/main" id="{5E05F074-2590-4296-A215-348C1FC5680D}"/>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5582" y="1226577"/>
            <a:ext cx="1738972" cy="76800"/>
          </a:xfrm>
          <a:prstGeom prst="rect">
            <a:avLst/>
          </a:prstGeom>
        </p:spPr>
      </p:pic>
      <p:pic>
        <p:nvPicPr>
          <p:cNvPr id="27" name="Picture 26">
            <a:extLst>
              <a:ext uri="{FF2B5EF4-FFF2-40B4-BE49-F238E27FC236}">
                <a16:creationId xmlns:a16="http://schemas.microsoft.com/office/drawing/2014/main" id="{45CE0EFD-9854-439C-A76F-927AA66C544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848901" y="1226577"/>
            <a:ext cx="1137371" cy="76800"/>
          </a:xfrm>
          <a:prstGeom prst="rect">
            <a:avLst/>
          </a:prstGeom>
        </p:spPr>
      </p:pic>
      <p:pic>
        <p:nvPicPr>
          <p:cNvPr id="29" name="Picture 28">
            <a:extLst>
              <a:ext uri="{FF2B5EF4-FFF2-40B4-BE49-F238E27FC236}">
                <a16:creationId xmlns:a16="http://schemas.microsoft.com/office/drawing/2014/main" id="{5752CF85-1A86-40FA-9B1F-9D2C6683123D}"/>
              </a:ext>
            </a:extLst>
          </p:cNvPr>
          <p:cNvPicPr>
            <a:picLocks noChangeAspect="1"/>
          </p:cNvPicPr>
          <p:nvPr/>
        </p:nvPicPr>
        <p:blipFill>
          <a:blip r:embed="rId14"/>
          <a:stretch>
            <a:fillRect/>
          </a:stretch>
        </p:blipFill>
        <p:spPr>
          <a:xfrm>
            <a:off x="0" y="2287286"/>
            <a:ext cx="1206867" cy="1076826"/>
          </a:xfrm>
          <a:prstGeom prst="rect">
            <a:avLst/>
          </a:prstGeom>
        </p:spPr>
      </p:pic>
      <p:pic>
        <p:nvPicPr>
          <p:cNvPr id="37" name="Picture 36">
            <a:extLst>
              <a:ext uri="{FF2B5EF4-FFF2-40B4-BE49-F238E27FC236}">
                <a16:creationId xmlns:a16="http://schemas.microsoft.com/office/drawing/2014/main" id="{036A6C3C-E6E4-4F2D-AECC-B80510D0C31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841533" y="767904"/>
            <a:ext cx="3157333" cy="259048"/>
          </a:xfrm>
          <a:prstGeom prst="rect">
            <a:avLst/>
          </a:prstGeom>
        </p:spPr>
      </p:pic>
    </p:spTree>
    <p:extLst>
      <p:ext uri="{BB962C8B-B14F-4D97-AF65-F5344CB8AC3E}">
        <p14:creationId xmlns:p14="http://schemas.microsoft.com/office/powerpoint/2010/main" val="3840593639"/>
      </p:ext>
    </p:extLst>
  </p:cSld>
  <p:clrMapOvr>
    <a:masterClrMapping/>
  </p:clrMapOvr>
  <p:transition>
    <p:cut/>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252</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1C1F582A-5721-41B3-A502-4F7090E4027B}"/>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65582" y="447876"/>
            <a:ext cx="3117714" cy="128000"/>
          </a:xfrm>
          <a:prstGeom prst="rect">
            <a:avLst/>
          </a:prstGeom>
        </p:spPr>
      </p:pic>
      <p:pic>
        <p:nvPicPr>
          <p:cNvPr id="17" name="Picture 16">
            <a:extLst>
              <a:ext uri="{FF2B5EF4-FFF2-40B4-BE49-F238E27FC236}">
                <a16:creationId xmlns:a16="http://schemas.microsoft.com/office/drawing/2014/main" id="{DCE05298-82AC-4950-B033-F6790A9912C5}"/>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915628" y="581166"/>
            <a:ext cx="2602667" cy="153905"/>
          </a:xfrm>
          <a:prstGeom prst="rect">
            <a:avLst/>
          </a:prstGeom>
        </p:spPr>
      </p:pic>
      <p:pic>
        <p:nvPicPr>
          <p:cNvPr id="33" name="Picture 32">
            <a:extLst>
              <a:ext uri="{FF2B5EF4-FFF2-40B4-BE49-F238E27FC236}">
                <a16:creationId xmlns:a16="http://schemas.microsoft.com/office/drawing/2014/main" id="{ED0F8699-279C-4488-9C2E-CCA3FF62C85D}"/>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65582" y="1065817"/>
            <a:ext cx="3231238" cy="128000"/>
          </a:xfrm>
          <a:prstGeom prst="rect">
            <a:avLst/>
          </a:prstGeom>
        </p:spPr>
      </p:pic>
      <p:pic>
        <p:nvPicPr>
          <p:cNvPr id="35" name="Picture 34">
            <a:extLst>
              <a:ext uri="{FF2B5EF4-FFF2-40B4-BE49-F238E27FC236}">
                <a16:creationId xmlns:a16="http://schemas.microsoft.com/office/drawing/2014/main" id="{5E05F074-2590-4296-A215-348C1FC5680D}"/>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65582" y="1226577"/>
            <a:ext cx="1738972" cy="76800"/>
          </a:xfrm>
          <a:prstGeom prst="rect">
            <a:avLst/>
          </a:prstGeom>
        </p:spPr>
      </p:pic>
      <p:pic>
        <p:nvPicPr>
          <p:cNvPr id="27" name="Picture 26">
            <a:extLst>
              <a:ext uri="{FF2B5EF4-FFF2-40B4-BE49-F238E27FC236}">
                <a16:creationId xmlns:a16="http://schemas.microsoft.com/office/drawing/2014/main" id="{45CE0EFD-9854-439C-A76F-927AA66C5445}"/>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848901" y="1226577"/>
            <a:ext cx="1137371" cy="76800"/>
          </a:xfrm>
          <a:prstGeom prst="rect">
            <a:avLst/>
          </a:prstGeom>
        </p:spPr>
      </p:pic>
      <p:pic>
        <p:nvPicPr>
          <p:cNvPr id="29" name="Picture 28">
            <a:extLst>
              <a:ext uri="{FF2B5EF4-FFF2-40B4-BE49-F238E27FC236}">
                <a16:creationId xmlns:a16="http://schemas.microsoft.com/office/drawing/2014/main" id="{5752CF85-1A86-40FA-9B1F-9D2C6683123D}"/>
              </a:ext>
            </a:extLst>
          </p:cNvPr>
          <p:cNvPicPr>
            <a:picLocks noChangeAspect="1"/>
          </p:cNvPicPr>
          <p:nvPr/>
        </p:nvPicPr>
        <p:blipFill>
          <a:blip r:embed="rId22"/>
          <a:stretch>
            <a:fillRect/>
          </a:stretch>
        </p:blipFill>
        <p:spPr>
          <a:xfrm>
            <a:off x="0" y="2287286"/>
            <a:ext cx="1206867" cy="1076826"/>
          </a:xfrm>
          <a:prstGeom prst="rect">
            <a:avLst/>
          </a:prstGeom>
        </p:spPr>
      </p:pic>
      <p:pic>
        <p:nvPicPr>
          <p:cNvPr id="16" name="Picture 15">
            <a:extLst>
              <a:ext uri="{FF2B5EF4-FFF2-40B4-BE49-F238E27FC236}">
                <a16:creationId xmlns:a16="http://schemas.microsoft.com/office/drawing/2014/main" id="{9A8152D9-7014-4DA6-A4C5-0ACD265D5452}"/>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841533" y="767904"/>
            <a:ext cx="3157333" cy="259048"/>
          </a:xfrm>
          <a:prstGeom prst="rect">
            <a:avLst/>
          </a:prstGeom>
        </p:spPr>
      </p:pic>
      <p:pic>
        <p:nvPicPr>
          <p:cNvPr id="21" name="Picture 20">
            <a:extLst>
              <a:ext uri="{FF2B5EF4-FFF2-40B4-BE49-F238E27FC236}">
                <a16:creationId xmlns:a16="http://schemas.microsoft.com/office/drawing/2014/main" id="{35F479E6-1021-4119-875A-B9B04433586A}"/>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304389" y="1328430"/>
            <a:ext cx="3999238" cy="380952"/>
          </a:xfrm>
          <a:prstGeom prst="rect">
            <a:avLst/>
          </a:prstGeom>
        </p:spPr>
      </p:pic>
      <p:pic>
        <p:nvPicPr>
          <p:cNvPr id="23" name="Picture 22">
            <a:extLst>
              <a:ext uri="{FF2B5EF4-FFF2-40B4-BE49-F238E27FC236}">
                <a16:creationId xmlns:a16="http://schemas.microsoft.com/office/drawing/2014/main" id="{427189A2-428A-4541-A599-2E1CA09A4CF6}"/>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76771" y="1771721"/>
            <a:ext cx="3441524" cy="128000"/>
          </a:xfrm>
          <a:prstGeom prst="rect">
            <a:avLst/>
          </a:prstGeom>
        </p:spPr>
      </p:pic>
      <p:pic>
        <p:nvPicPr>
          <p:cNvPr id="25" name="Picture 24">
            <a:extLst>
              <a:ext uri="{FF2B5EF4-FFF2-40B4-BE49-F238E27FC236}">
                <a16:creationId xmlns:a16="http://schemas.microsoft.com/office/drawing/2014/main" id="{49D15561-4BA2-4EA2-8235-1828C95C16FD}"/>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95300" y="1956765"/>
            <a:ext cx="910476" cy="108190"/>
          </a:xfrm>
          <a:prstGeom prst="rect">
            <a:avLst/>
          </a:prstGeom>
        </p:spPr>
      </p:pic>
      <p:pic>
        <p:nvPicPr>
          <p:cNvPr id="28" name="Picture 27">
            <a:extLst>
              <a:ext uri="{FF2B5EF4-FFF2-40B4-BE49-F238E27FC236}">
                <a16:creationId xmlns:a16="http://schemas.microsoft.com/office/drawing/2014/main" id="{D8E25920-3635-4577-A5E0-35DB7E4B258F}"/>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133690" y="1956765"/>
            <a:ext cx="804571" cy="105905"/>
          </a:xfrm>
          <a:prstGeom prst="rect">
            <a:avLst/>
          </a:prstGeom>
        </p:spPr>
      </p:pic>
      <p:pic>
        <p:nvPicPr>
          <p:cNvPr id="32" name="Picture 31">
            <a:extLst>
              <a:ext uri="{FF2B5EF4-FFF2-40B4-BE49-F238E27FC236}">
                <a16:creationId xmlns:a16="http://schemas.microsoft.com/office/drawing/2014/main" id="{8F953CE2-E097-47D2-A4A1-E2EE52F02F6A}"/>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2009857" y="1945717"/>
            <a:ext cx="2124190" cy="128000"/>
          </a:xfrm>
          <a:prstGeom prst="rect">
            <a:avLst/>
          </a:prstGeom>
        </p:spPr>
      </p:pic>
      <p:pic>
        <p:nvPicPr>
          <p:cNvPr id="36" name="Picture 35">
            <a:extLst>
              <a:ext uri="{FF2B5EF4-FFF2-40B4-BE49-F238E27FC236}">
                <a16:creationId xmlns:a16="http://schemas.microsoft.com/office/drawing/2014/main" id="{11D5ACF1-13CF-4823-99F6-86F09C943C74}"/>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95300" y="2096947"/>
            <a:ext cx="1834667" cy="227810"/>
          </a:xfrm>
          <a:prstGeom prst="rect">
            <a:avLst/>
          </a:prstGeom>
        </p:spPr>
      </p:pic>
      <p:pic>
        <p:nvPicPr>
          <p:cNvPr id="42" name="Picture 41">
            <a:extLst>
              <a:ext uri="{FF2B5EF4-FFF2-40B4-BE49-F238E27FC236}">
                <a16:creationId xmlns:a16="http://schemas.microsoft.com/office/drawing/2014/main" id="{F0BAE28C-8DFB-498A-829C-F101C34AF802}"/>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2009858" y="2119713"/>
            <a:ext cx="1207619" cy="151619"/>
          </a:xfrm>
          <a:prstGeom prst="rect">
            <a:avLst/>
          </a:prstGeom>
        </p:spPr>
      </p:pic>
      <p:pic>
        <p:nvPicPr>
          <p:cNvPr id="43" name="Picture 42">
            <a:extLst>
              <a:ext uri="{FF2B5EF4-FFF2-40B4-BE49-F238E27FC236}">
                <a16:creationId xmlns:a16="http://schemas.microsoft.com/office/drawing/2014/main" id="{B4FB9DF6-118A-4EEF-BD29-D7C04A34E3CD}"/>
              </a:ext>
            </a:extLst>
          </p:cNvPr>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3266366" y="2980341"/>
            <a:ext cx="1267810" cy="210286"/>
          </a:xfrm>
          <a:prstGeom prst="rect">
            <a:avLst/>
          </a:prstGeom>
        </p:spPr>
      </p:pic>
    </p:spTree>
    <p:extLst>
      <p:ext uri="{BB962C8B-B14F-4D97-AF65-F5344CB8AC3E}">
        <p14:creationId xmlns:p14="http://schemas.microsoft.com/office/powerpoint/2010/main" val="71922525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253</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1C1F582A-5721-41B3-A502-4F7090E4027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5582" y="447876"/>
            <a:ext cx="3117714" cy="128000"/>
          </a:xfrm>
          <a:prstGeom prst="rect">
            <a:avLst/>
          </a:prstGeom>
        </p:spPr>
      </p:pic>
      <p:pic>
        <p:nvPicPr>
          <p:cNvPr id="17" name="Picture 16">
            <a:extLst>
              <a:ext uri="{FF2B5EF4-FFF2-40B4-BE49-F238E27FC236}">
                <a16:creationId xmlns:a16="http://schemas.microsoft.com/office/drawing/2014/main" id="{DCE05298-82AC-4950-B033-F6790A9912C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15628" y="581166"/>
            <a:ext cx="2602667" cy="153905"/>
          </a:xfrm>
          <a:prstGeom prst="rect">
            <a:avLst/>
          </a:prstGeom>
        </p:spPr>
      </p:pic>
      <p:pic>
        <p:nvPicPr>
          <p:cNvPr id="33" name="Picture 32">
            <a:extLst>
              <a:ext uri="{FF2B5EF4-FFF2-40B4-BE49-F238E27FC236}">
                <a16:creationId xmlns:a16="http://schemas.microsoft.com/office/drawing/2014/main" id="{ED0F8699-279C-4488-9C2E-CCA3FF62C85D}"/>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582" y="1065817"/>
            <a:ext cx="3231238" cy="128000"/>
          </a:xfrm>
          <a:prstGeom prst="rect">
            <a:avLst/>
          </a:prstGeom>
        </p:spPr>
      </p:pic>
      <p:pic>
        <p:nvPicPr>
          <p:cNvPr id="35" name="Picture 34">
            <a:extLst>
              <a:ext uri="{FF2B5EF4-FFF2-40B4-BE49-F238E27FC236}">
                <a16:creationId xmlns:a16="http://schemas.microsoft.com/office/drawing/2014/main" id="{5E05F074-2590-4296-A215-348C1FC5680D}"/>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5582" y="1226577"/>
            <a:ext cx="1738972" cy="76800"/>
          </a:xfrm>
          <a:prstGeom prst="rect">
            <a:avLst/>
          </a:prstGeom>
        </p:spPr>
      </p:pic>
      <p:pic>
        <p:nvPicPr>
          <p:cNvPr id="27" name="Picture 26">
            <a:extLst>
              <a:ext uri="{FF2B5EF4-FFF2-40B4-BE49-F238E27FC236}">
                <a16:creationId xmlns:a16="http://schemas.microsoft.com/office/drawing/2014/main" id="{45CE0EFD-9854-439C-A76F-927AA66C544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48901" y="1226577"/>
            <a:ext cx="1137371" cy="76800"/>
          </a:xfrm>
          <a:prstGeom prst="rect">
            <a:avLst/>
          </a:prstGeom>
        </p:spPr>
      </p:pic>
      <p:pic>
        <p:nvPicPr>
          <p:cNvPr id="29" name="Picture 28">
            <a:extLst>
              <a:ext uri="{FF2B5EF4-FFF2-40B4-BE49-F238E27FC236}">
                <a16:creationId xmlns:a16="http://schemas.microsoft.com/office/drawing/2014/main" id="{5752CF85-1A86-40FA-9B1F-9D2C6683123D}"/>
              </a:ext>
            </a:extLst>
          </p:cNvPr>
          <p:cNvPicPr>
            <a:picLocks noChangeAspect="1"/>
          </p:cNvPicPr>
          <p:nvPr/>
        </p:nvPicPr>
        <p:blipFill>
          <a:blip r:embed="rId15"/>
          <a:stretch>
            <a:fillRect/>
          </a:stretch>
        </p:blipFill>
        <p:spPr>
          <a:xfrm>
            <a:off x="0" y="2287286"/>
            <a:ext cx="1206867" cy="1076826"/>
          </a:xfrm>
          <a:prstGeom prst="rect">
            <a:avLst/>
          </a:prstGeom>
        </p:spPr>
      </p:pic>
      <p:pic>
        <p:nvPicPr>
          <p:cNvPr id="16" name="Picture 15">
            <a:extLst>
              <a:ext uri="{FF2B5EF4-FFF2-40B4-BE49-F238E27FC236}">
                <a16:creationId xmlns:a16="http://schemas.microsoft.com/office/drawing/2014/main" id="{2B40DF35-E5E7-4DE9-9766-9970D327C5D8}"/>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841533" y="767904"/>
            <a:ext cx="3157333" cy="259048"/>
          </a:xfrm>
          <a:prstGeom prst="rect">
            <a:avLst/>
          </a:prstGeom>
        </p:spPr>
      </p:pic>
      <p:pic>
        <p:nvPicPr>
          <p:cNvPr id="25" name="Picture 24">
            <a:extLst>
              <a:ext uri="{FF2B5EF4-FFF2-40B4-BE49-F238E27FC236}">
                <a16:creationId xmlns:a16="http://schemas.microsoft.com/office/drawing/2014/main" id="{CA02AB88-3624-4061-B5AB-1E4BB0E9D687}"/>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312403" y="1336137"/>
            <a:ext cx="1441371" cy="1966171"/>
          </a:xfrm>
          <a:prstGeom prst="rect">
            <a:avLst/>
          </a:prstGeom>
        </p:spPr>
      </p:pic>
      <p:sp>
        <p:nvSpPr>
          <p:cNvPr id="23" name="TextBox 22">
            <a:extLst>
              <a:ext uri="{FF2B5EF4-FFF2-40B4-BE49-F238E27FC236}">
                <a16:creationId xmlns:a16="http://schemas.microsoft.com/office/drawing/2014/main" id="{1EB489D4-8920-4D48-8E8B-348396748C39}"/>
              </a:ext>
            </a:extLst>
          </p:cNvPr>
          <p:cNvSpPr txBox="1"/>
          <p:nvPr/>
        </p:nvSpPr>
        <p:spPr>
          <a:xfrm>
            <a:off x="1963320" y="3109500"/>
            <a:ext cx="2667000" cy="169277"/>
          </a:xfrm>
          <a:prstGeom prst="rect">
            <a:avLst/>
          </a:prstGeom>
          <a:noFill/>
        </p:spPr>
        <p:txBody>
          <a:bodyPr wrap="square" rtlCol="0">
            <a:spAutoFit/>
          </a:bodyPr>
          <a:lstStyle/>
          <a:p>
            <a:r>
              <a:rPr lang="en-US" sz="500" b="1" u="sng" dirty="0">
                <a:highlight>
                  <a:srgbClr val="FFFF00"/>
                </a:highlight>
                <a:latin typeface="Tahoma" panose="020B0604030504040204" pitchFamily="34" charset="0"/>
                <a:ea typeface="Tahoma" panose="020B0604030504040204" pitchFamily="34" charset="0"/>
                <a:cs typeface="Tahoma" panose="020B0604030504040204" pitchFamily="34" charset="0"/>
              </a:rPr>
              <a:t>Note:</a:t>
            </a:r>
            <a:r>
              <a:rPr lang="en-US" sz="500" dirty="0">
                <a:latin typeface="Tahoma" panose="020B0604030504040204" pitchFamily="34" charset="0"/>
                <a:ea typeface="Tahoma" panose="020B0604030504040204" pitchFamily="34" charset="0"/>
                <a:cs typeface="Tahoma" panose="020B0604030504040204" pitchFamily="34" charset="0"/>
              </a:rPr>
              <a:t> the word </a:t>
            </a:r>
            <a:r>
              <a:rPr lang="en-US" sz="500" dirty="0">
                <a:solidFill>
                  <a:srgbClr val="FF0000"/>
                </a:solidFill>
                <a:latin typeface="Tahoma" panose="020B0604030504040204" pitchFamily="34" charset="0"/>
                <a:ea typeface="Tahoma" panose="020B0604030504040204" pitchFamily="34" charset="0"/>
                <a:cs typeface="Tahoma" panose="020B0604030504040204" pitchFamily="34" charset="0"/>
              </a:rPr>
              <a:t>“solid” </a:t>
            </a:r>
            <a:r>
              <a:rPr lang="en-US" sz="500" dirty="0">
                <a:latin typeface="Tahoma" panose="020B0604030504040204" pitchFamily="34" charset="0"/>
                <a:ea typeface="Tahoma" panose="020B0604030504040204" pitchFamily="34" charset="0"/>
                <a:cs typeface="Tahoma" panose="020B0604030504040204" pitchFamily="34" charset="0"/>
              </a:rPr>
              <a:t>can indicate usage of divergence theorem (pay attention to it!) </a:t>
            </a:r>
          </a:p>
        </p:txBody>
      </p:sp>
    </p:spTree>
    <p:extLst>
      <p:ext uri="{BB962C8B-B14F-4D97-AF65-F5344CB8AC3E}">
        <p14:creationId xmlns:p14="http://schemas.microsoft.com/office/powerpoint/2010/main" val="44306394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254</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9"/>
          <a:stretch>
            <a:fillRect/>
          </a:stretch>
        </p:blipFill>
        <p:spPr>
          <a:xfrm>
            <a:off x="0" y="2357589"/>
            <a:ext cx="1087932" cy="1006523"/>
          </a:xfrm>
          <a:prstGeom prst="rect">
            <a:avLst/>
          </a:prstGeom>
        </p:spPr>
      </p:pic>
    </p:spTree>
    <p:extLst>
      <p:ext uri="{BB962C8B-B14F-4D97-AF65-F5344CB8AC3E}">
        <p14:creationId xmlns:p14="http://schemas.microsoft.com/office/powerpoint/2010/main" val="3989489342"/>
      </p:ext>
    </p:extLst>
  </p:cSld>
  <p:clrMapOvr>
    <a:masterClrMapping/>
  </p:clrMapOvr>
  <p:transition>
    <p:cut/>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255</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15"/>
          <a:stretch>
            <a:fillRect/>
          </a:stretch>
        </p:blipFill>
        <p:spPr>
          <a:xfrm>
            <a:off x="0" y="2357589"/>
            <a:ext cx="1087932" cy="1006523"/>
          </a:xfrm>
          <a:prstGeom prst="rect">
            <a:avLst/>
          </a:prstGeom>
        </p:spPr>
      </p:pic>
      <p:pic>
        <p:nvPicPr>
          <p:cNvPr id="19" name="Picture 18">
            <a:extLst>
              <a:ext uri="{FF2B5EF4-FFF2-40B4-BE49-F238E27FC236}">
                <a16:creationId xmlns:a16="http://schemas.microsoft.com/office/drawing/2014/main" id="{D7837BD0-61EB-441E-9D4F-1D2460EC4013}"/>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300" y="1233122"/>
            <a:ext cx="3457523" cy="154667"/>
          </a:xfrm>
          <a:prstGeom prst="rect">
            <a:avLst/>
          </a:prstGeom>
        </p:spPr>
      </p:pic>
      <p:pic>
        <p:nvPicPr>
          <p:cNvPr id="22" name="Picture 21">
            <a:extLst>
              <a:ext uri="{FF2B5EF4-FFF2-40B4-BE49-F238E27FC236}">
                <a16:creationId xmlns:a16="http://schemas.microsoft.com/office/drawing/2014/main" id="{51F74BC2-1633-4001-BC65-C38D30B86098}"/>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300" y="1432751"/>
            <a:ext cx="2220952" cy="112000"/>
          </a:xfrm>
          <a:prstGeom prst="rect">
            <a:avLst/>
          </a:prstGeom>
        </p:spPr>
      </p:pic>
      <p:pic>
        <p:nvPicPr>
          <p:cNvPr id="25" name="Picture 24">
            <a:extLst>
              <a:ext uri="{FF2B5EF4-FFF2-40B4-BE49-F238E27FC236}">
                <a16:creationId xmlns:a16="http://schemas.microsoft.com/office/drawing/2014/main" id="{51800FA4-3E54-4FA7-94FE-A9B2652FCCA2}"/>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270157" y="1569389"/>
            <a:ext cx="2092190" cy="472381"/>
          </a:xfrm>
          <a:prstGeom prst="rect">
            <a:avLst/>
          </a:prstGeom>
        </p:spPr>
      </p:pic>
      <p:pic>
        <p:nvPicPr>
          <p:cNvPr id="29" name="Picture 28">
            <a:extLst>
              <a:ext uri="{FF2B5EF4-FFF2-40B4-BE49-F238E27FC236}">
                <a16:creationId xmlns:a16="http://schemas.microsoft.com/office/drawing/2014/main" id="{7F9D296A-92AA-414A-952B-5C83048ED41C}"/>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95300" y="2055255"/>
            <a:ext cx="3835733" cy="102400"/>
          </a:xfrm>
          <a:prstGeom prst="rect">
            <a:avLst/>
          </a:prstGeom>
        </p:spPr>
      </p:pic>
      <p:pic>
        <p:nvPicPr>
          <p:cNvPr id="31" name="Picture 30">
            <a:extLst>
              <a:ext uri="{FF2B5EF4-FFF2-40B4-BE49-F238E27FC236}">
                <a16:creationId xmlns:a16="http://schemas.microsoft.com/office/drawing/2014/main" id="{5B98B997-49FF-4E65-BD98-87504644A9D6}"/>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748579" y="2186873"/>
            <a:ext cx="1110857" cy="153905"/>
          </a:xfrm>
          <a:prstGeom prst="rect">
            <a:avLst/>
          </a:prstGeom>
        </p:spPr>
      </p:pic>
      <p:pic>
        <p:nvPicPr>
          <p:cNvPr id="33" name="Picture 32">
            <a:extLst>
              <a:ext uri="{FF2B5EF4-FFF2-40B4-BE49-F238E27FC236}">
                <a16:creationId xmlns:a16="http://schemas.microsoft.com/office/drawing/2014/main" id="{EC41FE30-32F2-43A7-89F6-3582FE357951}"/>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92061" y="2371626"/>
            <a:ext cx="2560762" cy="128000"/>
          </a:xfrm>
          <a:prstGeom prst="rect">
            <a:avLst/>
          </a:prstGeom>
        </p:spPr>
      </p:pic>
    </p:spTree>
    <p:extLst>
      <p:ext uri="{BB962C8B-B14F-4D97-AF65-F5344CB8AC3E}">
        <p14:creationId xmlns:p14="http://schemas.microsoft.com/office/powerpoint/2010/main" val="12488640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256</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11"/>
          <a:stretch>
            <a:fillRect/>
          </a:stretch>
        </p:blipFill>
        <p:spPr>
          <a:xfrm>
            <a:off x="0" y="2357589"/>
            <a:ext cx="1087932" cy="1006523"/>
          </a:xfrm>
          <a:prstGeom prst="rect">
            <a:avLst/>
          </a:prstGeom>
        </p:spPr>
      </p:pic>
      <p:pic>
        <p:nvPicPr>
          <p:cNvPr id="19" name="Picture 18">
            <a:extLst>
              <a:ext uri="{FF2B5EF4-FFF2-40B4-BE49-F238E27FC236}">
                <a16:creationId xmlns:a16="http://schemas.microsoft.com/office/drawing/2014/main" id="{81FFEEE5-1369-4522-968E-E34F23BFDB7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87932" y="1432030"/>
            <a:ext cx="2644571" cy="1565714"/>
          </a:xfrm>
          <a:prstGeom prst="rect">
            <a:avLst/>
          </a:prstGeom>
        </p:spPr>
      </p:pic>
      <p:pic>
        <p:nvPicPr>
          <p:cNvPr id="21" name="Picture 20">
            <a:extLst>
              <a:ext uri="{FF2B5EF4-FFF2-40B4-BE49-F238E27FC236}">
                <a16:creationId xmlns:a16="http://schemas.microsoft.com/office/drawing/2014/main" id="{3680B3AD-535D-4215-AAE0-70B17814C5E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768032" y="1247664"/>
            <a:ext cx="2560762" cy="128000"/>
          </a:xfrm>
          <a:prstGeom prst="rect">
            <a:avLst/>
          </a:prstGeom>
        </p:spPr>
      </p:pic>
    </p:spTree>
    <p:extLst>
      <p:ext uri="{BB962C8B-B14F-4D97-AF65-F5344CB8AC3E}">
        <p14:creationId xmlns:p14="http://schemas.microsoft.com/office/powerpoint/2010/main" val="10750756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257</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19"/>
          <a:stretch>
            <a:fillRect/>
          </a:stretch>
        </p:blipFill>
        <p:spPr>
          <a:xfrm>
            <a:off x="0" y="2357589"/>
            <a:ext cx="1087932" cy="1006523"/>
          </a:xfrm>
          <a:prstGeom prst="rect">
            <a:avLst/>
          </a:prstGeom>
        </p:spPr>
      </p:pic>
      <p:pic>
        <p:nvPicPr>
          <p:cNvPr id="15" name="Picture 14">
            <a:extLst>
              <a:ext uri="{FF2B5EF4-FFF2-40B4-BE49-F238E27FC236}">
                <a16:creationId xmlns:a16="http://schemas.microsoft.com/office/drawing/2014/main" id="{C5214C13-DEC7-4E3D-998D-AE3FED1927CE}"/>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95300" y="1350286"/>
            <a:ext cx="4433524" cy="134857"/>
          </a:xfrm>
          <a:prstGeom prst="rect">
            <a:avLst/>
          </a:prstGeom>
        </p:spPr>
      </p:pic>
      <p:pic>
        <p:nvPicPr>
          <p:cNvPr id="19" name="Picture 18">
            <a:extLst>
              <a:ext uri="{FF2B5EF4-FFF2-40B4-BE49-F238E27FC236}">
                <a16:creationId xmlns:a16="http://schemas.microsoft.com/office/drawing/2014/main" id="{D7AF4CB8-514F-4264-A1AC-CF43DC3372A7}"/>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481913" y="1526672"/>
            <a:ext cx="1644190" cy="297143"/>
          </a:xfrm>
          <a:prstGeom prst="rect">
            <a:avLst/>
          </a:prstGeom>
        </p:spPr>
      </p:pic>
      <p:pic>
        <p:nvPicPr>
          <p:cNvPr id="22" name="Picture 21">
            <a:extLst>
              <a:ext uri="{FF2B5EF4-FFF2-40B4-BE49-F238E27FC236}">
                <a16:creationId xmlns:a16="http://schemas.microsoft.com/office/drawing/2014/main" id="{42F395F8-91B0-4646-A6A3-00AA91DBB1DF}"/>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95300" y="1189894"/>
            <a:ext cx="3457523" cy="154667"/>
          </a:xfrm>
          <a:prstGeom prst="rect">
            <a:avLst/>
          </a:prstGeom>
        </p:spPr>
      </p:pic>
      <p:pic>
        <p:nvPicPr>
          <p:cNvPr id="32" name="Picture 31">
            <a:extLst>
              <a:ext uri="{FF2B5EF4-FFF2-40B4-BE49-F238E27FC236}">
                <a16:creationId xmlns:a16="http://schemas.microsoft.com/office/drawing/2014/main" id="{4E211A4C-780E-4CA9-9728-294002CEF52C}"/>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779358" y="1862137"/>
            <a:ext cx="2051048" cy="134095"/>
          </a:xfrm>
          <a:prstGeom prst="rect">
            <a:avLst/>
          </a:prstGeom>
        </p:spPr>
      </p:pic>
      <p:pic>
        <p:nvPicPr>
          <p:cNvPr id="26" name="Picture 25">
            <a:extLst>
              <a:ext uri="{FF2B5EF4-FFF2-40B4-BE49-F238E27FC236}">
                <a16:creationId xmlns:a16="http://schemas.microsoft.com/office/drawing/2014/main" id="{7B315E64-7D2F-4E7C-B839-582D0D53554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171079" y="1588099"/>
            <a:ext cx="1193905" cy="134857"/>
          </a:xfrm>
          <a:prstGeom prst="rect">
            <a:avLst/>
          </a:prstGeom>
        </p:spPr>
      </p:pic>
      <p:pic>
        <p:nvPicPr>
          <p:cNvPr id="28" name="Picture 27">
            <a:extLst>
              <a:ext uri="{FF2B5EF4-FFF2-40B4-BE49-F238E27FC236}">
                <a16:creationId xmlns:a16="http://schemas.microsoft.com/office/drawing/2014/main" id="{3A23C086-A24A-4B24-B70C-78EA3B4B742C}"/>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920823" y="1868834"/>
            <a:ext cx="1264000" cy="128000"/>
          </a:xfrm>
          <a:prstGeom prst="rect">
            <a:avLst/>
          </a:prstGeom>
        </p:spPr>
      </p:pic>
      <p:pic>
        <p:nvPicPr>
          <p:cNvPr id="30" name="Picture 29">
            <a:extLst>
              <a:ext uri="{FF2B5EF4-FFF2-40B4-BE49-F238E27FC236}">
                <a16:creationId xmlns:a16="http://schemas.microsoft.com/office/drawing/2014/main" id="{472FD9E5-B2A0-443F-8F69-0C5996EFFC4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919681" y="2051995"/>
            <a:ext cx="3609143" cy="1192381"/>
          </a:xfrm>
          <a:prstGeom prst="rect">
            <a:avLst/>
          </a:prstGeom>
        </p:spPr>
      </p:pic>
      <p:pic>
        <p:nvPicPr>
          <p:cNvPr id="34" name="Picture 33">
            <a:extLst>
              <a:ext uri="{FF2B5EF4-FFF2-40B4-BE49-F238E27FC236}">
                <a16:creationId xmlns:a16="http://schemas.microsoft.com/office/drawing/2014/main" id="{F17A8625-D753-4677-87C0-ECA4071C983D}"/>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55292" y="1885596"/>
            <a:ext cx="678857" cy="94476"/>
          </a:xfrm>
          <a:prstGeom prst="rect">
            <a:avLst/>
          </a:prstGeom>
        </p:spPr>
      </p:pic>
      <p:pic>
        <p:nvPicPr>
          <p:cNvPr id="36" name="Picture 35">
            <a:extLst>
              <a:ext uri="{FF2B5EF4-FFF2-40B4-BE49-F238E27FC236}">
                <a16:creationId xmlns:a16="http://schemas.microsoft.com/office/drawing/2014/main" id="{D4590EA5-1C6C-4F96-8330-3CBCA604C72D}"/>
              </a:ext>
            </a:extLst>
          </p:cNvPr>
          <p:cNvPicPr>
            <a:picLocks noChangeAspect="1"/>
          </p:cNvPicPr>
          <p:nvPr/>
        </p:nvPicPr>
        <p:blipFill>
          <a:blip r:embed="rId28"/>
          <a:stretch>
            <a:fillRect/>
          </a:stretch>
        </p:blipFill>
        <p:spPr>
          <a:xfrm>
            <a:off x="3244656" y="2316387"/>
            <a:ext cx="891526" cy="897064"/>
          </a:xfrm>
          <a:prstGeom prst="rect">
            <a:avLst/>
          </a:prstGeom>
        </p:spPr>
      </p:pic>
      <p:cxnSp>
        <p:nvCxnSpPr>
          <p:cNvPr id="38" name="Straight Arrow Connector 37">
            <a:extLst>
              <a:ext uri="{FF2B5EF4-FFF2-40B4-BE49-F238E27FC236}">
                <a16:creationId xmlns:a16="http://schemas.microsoft.com/office/drawing/2014/main" id="{24F4B205-87DA-4326-AB16-52A310805230}"/>
              </a:ext>
            </a:extLst>
          </p:cNvPr>
          <p:cNvCxnSpPr>
            <a:cxnSpLocks/>
          </p:cNvCxnSpPr>
          <p:nvPr/>
        </p:nvCxnSpPr>
        <p:spPr>
          <a:xfrm flipV="1">
            <a:off x="3675112" y="2437200"/>
            <a:ext cx="0" cy="210985"/>
          </a:xfrm>
          <a:prstGeom prst="straightConnector1">
            <a:avLst/>
          </a:prstGeom>
          <a:ln w="19050">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A4BB79D9-9997-4536-9775-D79210132A45}"/>
              </a:ext>
            </a:extLst>
          </p:cNvPr>
          <p:cNvCxnSpPr>
            <a:cxnSpLocks/>
          </p:cNvCxnSpPr>
          <p:nvPr/>
        </p:nvCxnSpPr>
        <p:spPr>
          <a:xfrm>
            <a:off x="3683133" y="2797175"/>
            <a:ext cx="0" cy="21098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pic>
        <p:nvPicPr>
          <p:cNvPr id="44" name="Picture 43">
            <a:extLst>
              <a:ext uri="{FF2B5EF4-FFF2-40B4-BE49-F238E27FC236}">
                <a16:creationId xmlns:a16="http://schemas.microsoft.com/office/drawing/2014/main" id="{6AF29EA8-278A-4555-A6DC-22DFD621BB9B}"/>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3572399" y="2528029"/>
            <a:ext cx="65829" cy="71314"/>
          </a:xfrm>
          <a:prstGeom prst="rect">
            <a:avLst/>
          </a:prstGeom>
        </p:spPr>
      </p:pic>
      <p:pic>
        <p:nvPicPr>
          <p:cNvPr id="47" name="Picture 46">
            <a:extLst>
              <a:ext uri="{FF2B5EF4-FFF2-40B4-BE49-F238E27FC236}">
                <a16:creationId xmlns:a16="http://schemas.microsoft.com/office/drawing/2014/main" id="{EB8E24D8-1748-4983-9494-9F5379BC4F55}"/>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3713480" y="2851926"/>
            <a:ext cx="68572" cy="69943"/>
          </a:xfrm>
          <a:prstGeom prst="rect">
            <a:avLst/>
          </a:prstGeom>
        </p:spPr>
      </p:pic>
    </p:spTree>
    <p:extLst>
      <p:ext uri="{BB962C8B-B14F-4D97-AF65-F5344CB8AC3E}">
        <p14:creationId xmlns:p14="http://schemas.microsoft.com/office/powerpoint/2010/main" val="248198221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258</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11"/>
          <a:stretch>
            <a:fillRect/>
          </a:stretch>
        </p:blipFill>
        <p:spPr>
          <a:xfrm>
            <a:off x="0" y="2357589"/>
            <a:ext cx="1087932" cy="1006523"/>
          </a:xfrm>
          <a:prstGeom prst="rect">
            <a:avLst/>
          </a:prstGeom>
        </p:spPr>
      </p:pic>
      <p:pic>
        <p:nvPicPr>
          <p:cNvPr id="19" name="Picture 18">
            <a:extLst>
              <a:ext uri="{FF2B5EF4-FFF2-40B4-BE49-F238E27FC236}">
                <a16:creationId xmlns:a16="http://schemas.microsoft.com/office/drawing/2014/main" id="{BF0876C6-B01C-4BB9-995E-7E18EDD3F4E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57913" y="1246132"/>
            <a:ext cx="2092190" cy="472381"/>
          </a:xfrm>
          <a:prstGeom prst="rect">
            <a:avLst/>
          </a:prstGeom>
        </p:spPr>
      </p:pic>
      <p:pic>
        <p:nvPicPr>
          <p:cNvPr id="15" name="Picture 14">
            <a:extLst>
              <a:ext uri="{FF2B5EF4-FFF2-40B4-BE49-F238E27FC236}">
                <a16:creationId xmlns:a16="http://schemas.microsoft.com/office/drawing/2014/main" id="{820CB908-3E0E-4B12-9315-C04D58A23B6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57913" y="1730375"/>
            <a:ext cx="1676190" cy="348952"/>
          </a:xfrm>
          <a:prstGeom prst="rect">
            <a:avLst/>
          </a:prstGeom>
        </p:spPr>
      </p:pic>
      <p:sp>
        <p:nvSpPr>
          <p:cNvPr id="17" name="TextBox 16">
            <a:extLst>
              <a:ext uri="{FF2B5EF4-FFF2-40B4-BE49-F238E27FC236}">
                <a16:creationId xmlns:a16="http://schemas.microsoft.com/office/drawing/2014/main" id="{03C2942B-9B95-4B18-A09D-09E847AEC769}"/>
              </a:ext>
            </a:extLst>
          </p:cNvPr>
          <p:cNvSpPr txBox="1"/>
          <p:nvPr/>
        </p:nvSpPr>
        <p:spPr>
          <a:xfrm>
            <a:off x="1257913" y="2263775"/>
            <a:ext cx="3104537" cy="1015663"/>
          </a:xfrm>
          <a:prstGeom prst="rect">
            <a:avLst/>
          </a:prstGeom>
          <a:noFill/>
        </p:spPr>
        <p:txBody>
          <a:bodyPr wrap="square" rtlCol="0">
            <a:spAutoFit/>
          </a:bodyPr>
          <a:lstStyle/>
          <a:p>
            <a:r>
              <a:rPr lang="en-US" sz="1000" b="1" u="sng" dirty="0">
                <a:solidFill>
                  <a:srgbClr val="008000"/>
                </a:solidFill>
                <a:effectLst/>
                <a:latin typeface="Tahoma" panose="020B0604030504040204" pitchFamily="34" charset="0"/>
                <a:ea typeface="Tahoma" panose="020B0604030504040204" pitchFamily="34" charset="0"/>
                <a:cs typeface="Tahoma" panose="020B0604030504040204" pitchFamily="34" charset="0"/>
              </a:rPr>
              <a:t>Moral of the Story:</a:t>
            </a:r>
            <a:r>
              <a:rPr lang="en-US" sz="1000" b="1" dirty="0">
                <a:solidFill>
                  <a:srgbClr val="008000"/>
                </a:solidFill>
                <a:effectLst/>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Pay attention to the problem statement and application of divergence theorem. </a:t>
            </a:r>
            <a:r>
              <a:rPr lang="en-US" sz="1000" i="1" dirty="0">
                <a:latin typeface="Tahoma" panose="020B0604030504040204" pitchFamily="34" charset="0"/>
                <a:ea typeface="Tahoma" panose="020B0604030504040204" pitchFamily="34" charset="0"/>
                <a:cs typeface="Tahoma" panose="020B0604030504040204" pitchFamily="34" charset="0"/>
              </a:rPr>
              <a:t>If not closed</a:t>
            </a:r>
            <a:r>
              <a:rPr lang="en-US" sz="1000" dirty="0">
                <a:latin typeface="Tahoma" panose="020B0604030504040204" pitchFamily="34" charset="0"/>
                <a:ea typeface="Tahoma" panose="020B0604030504040204" pitchFamily="34" charset="0"/>
                <a:cs typeface="Tahoma" panose="020B0604030504040204" pitchFamily="34" charset="0"/>
              </a:rPr>
              <a:t>, ensure the surface becomes closed (if one desires to use this theorem, considering the other theorems applicable). </a:t>
            </a:r>
            <a:r>
              <a:rPr lang="en-US" sz="1000" i="1" dirty="0">
                <a:latin typeface="Tahoma" panose="020B0604030504040204" pitchFamily="34" charset="0"/>
                <a:ea typeface="Tahoma" panose="020B0604030504040204" pitchFamily="34" charset="0"/>
                <a:cs typeface="Tahoma" panose="020B0604030504040204" pitchFamily="34" charset="0"/>
              </a:rPr>
              <a:t>If a closed solid region</a:t>
            </a:r>
            <a:r>
              <a:rPr lang="en-US" sz="1000" dirty="0">
                <a:latin typeface="Tahoma" panose="020B0604030504040204" pitchFamily="34" charset="0"/>
                <a:ea typeface="Tahoma" panose="020B0604030504040204" pitchFamily="34" charset="0"/>
                <a:cs typeface="Tahoma" panose="020B0604030504040204" pitchFamily="34" charset="0"/>
              </a:rPr>
              <a:t>, apply divergence theorem properly.</a:t>
            </a:r>
          </a:p>
        </p:txBody>
      </p:sp>
    </p:spTree>
    <p:extLst>
      <p:ext uri="{BB962C8B-B14F-4D97-AF65-F5344CB8AC3E}">
        <p14:creationId xmlns:p14="http://schemas.microsoft.com/office/powerpoint/2010/main" val="78672957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Course Summary</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259</a:t>
            </a:fld>
            <a:r>
              <a:rPr spc="-55" dirty="0"/>
              <a:t> </a:t>
            </a:r>
            <a:r>
              <a:rPr spc="35" dirty="0"/>
              <a:t>/</a:t>
            </a:r>
            <a:r>
              <a:rPr spc="-15" dirty="0"/>
              <a:t> </a:t>
            </a:r>
            <a:r>
              <a:rPr lang="en-US" spc="-55" dirty="0"/>
              <a:t>11</a:t>
            </a:r>
            <a:endParaRPr spc="-55" dirty="0"/>
          </a:p>
        </p:txBody>
      </p:sp>
      <p:pic>
        <p:nvPicPr>
          <p:cNvPr id="21" name="Picture 20">
            <a:extLst>
              <a:ext uri="{FF2B5EF4-FFF2-40B4-BE49-F238E27FC236}">
                <a16:creationId xmlns:a16="http://schemas.microsoft.com/office/drawing/2014/main" id="{2ABD1CB8-5C45-4339-A36F-42DCA9083F15}"/>
              </a:ext>
            </a:extLst>
          </p:cNvPr>
          <p:cNvPicPr>
            <a:picLocks noChangeAspect="1"/>
          </p:cNvPicPr>
          <p:nvPr/>
        </p:nvPicPr>
        <p:blipFill>
          <a:blip r:embed="rId3"/>
          <a:stretch>
            <a:fillRect/>
          </a:stretch>
        </p:blipFill>
        <p:spPr>
          <a:xfrm>
            <a:off x="445442" y="417675"/>
            <a:ext cx="3719446" cy="2812264"/>
          </a:xfrm>
          <a:prstGeom prst="rect">
            <a:avLst/>
          </a:prstGeom>
        </p:spPr>
      </p:pic>
    </p:spTree>
    <p:extLst>
      <p:ext uri="{BB962C8B-B14F-4D97-AF65-F5344CB8AC3E}">
        <p14:creationId xmlns:p14="http://schemas.microsoft.com/office/powerpoint/2010/main" val="3378621354"/>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Coordinate Systems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26</a:t>
            </a:fld>
            <a:r>
              <a:rPr spc="-55" dirty="0"/>
              <a:t> </a:t>
            </a:r>
            <a:r>
              <a:rPr spc="35" dirty="0"/>
              <a:t>/</a:t>
            </a:r>
            <a:endParaRPr spc="-55" dirty="0"/>
          </a:p>
        </p:txBody>
      </p:sp>
      <p:pic>
        <p:nvPicPr>
          <p:cNvPr id="16" name="Picture 15">
            <a:extLst>
              <a:ext uri="{FF2B5EF4-FFF2-40B4-BE49-F238E27FC236}">
                <a16:creationId xmlns:a16="http://schemas.microsoft.com/office/drawing/2014/main" id="{361D4221-0473-4F61-9875-FD0754EC4B64}"/>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65334" y="677022"/>
            <a:ext cx="617329" cy="507326"/>
          </a:xfrm>
          <a:prstGeom prst="rect">
            <a:avLst/>
          </a:prstGeom>
        </p:spPr>
      </p:pic>
      <p:sp>
        <p:nvSpPr>
          <p:cNvPr id="18" name="TextBox 17">
            <a:extLst>
              <a:ext uri="{FF2B5EF4-FFF2-40B4-BE49-F238E27FC236}">
                <a16:creationId xmlns:a16="http://schemas.microsoft.com/office/drawing/2014/main" id="{0B1E416B-F292-4175-99E5-DA2129F6AE0A}"/>
              </a:ext>
            </a:extLst>
          </p:cNvPr>
          <p:cNvSpPr txBox="1"/>
          <p:nvPr/>
        </p:nvSpPr>
        <p:spPr>
          <a:xfrm>
            <a:off x="316309" y="382039"/>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Cylindrical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15" name="Picture 14">
            <a:extLst>
              <a:ext uri="{FF2B5EF4-FFF2-40B4-BE49-F238E27FC236}">
                <a16:creationId xmlns:a16="http://schemas.microsoft.com/office/drawing/2014/main" id="{8055A0CA-5824-40B5-A26B-48FD44DABB2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748629" y="1342594"/>
            <a:ext cx="955429" cy="718476"/>
          </a:xfrm>
          <a:prstGeom prst="rect">
            <a:avLst/>
          </a:prstGeom>
        </p:spPr>
      </p:pic>
      <p:pic>
        <p:nvPicPr>
          <p:cNvPr id="19" name="Picture 18">
            <a:extLst>
              <a:ext uri="{FF2B5EF4-FFF2-40B4-BE49-F238E27FC236}">
                <a16:creationId xmlns:a16="http://schemas.microsoft.com/office/drawing/2014/main" id="{ABCCBA01-A1E0-4806-8B1C-2D62A046CB3D}"/>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19210" y="1215256"/>
            <a:ext cx="571429" cy="122667"/>
          </a:xfrm>
          <a:prstGeom prst="rect">
            <a:avLst/>
          </a:prstGeom>
        </p:spPr>
      </p:pic>
      <p:sp>
        <p:nvSpPr>
          <p:cNvPr id="24" name="TextBox 23">
            <a:extLst>
              <a:ext uri="{FF2B5EF4-FFF2-40B4-BE49-F238E27FC236}">
                <a16:creationId xmlns:a16="http://schemas.microsoft.com/office/drawing/2014/main" id="{FE511278-2129-48D7-8881-CF202586ACB3}"/>
              </a:ext>
            </a:extLst>
          </p:cNvPr>
          <p:cNvSpPr txBox="1"/>
          <p:nvPr/>
        </p:nvSpPr>
        <p:spPr>
          <a:xfrm>
            <a:off x="2492491" y="974495"/>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Spherical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51" name="TextBox 50">
            <a:extLst>
              <a:ext uri="{FF2B5EF4-FFF2-40B4-BE49-F238E27FC236}">
                <a16:creationId xmlns:a16="http://schemas.microsoft.com/office/drawing/2014/main" id="{480F5DC1-8AF4-45CA-B2DF-12E891C57FF5}"/>
              </a:ext>
            </a:extLst>
          </p:cNvPr>
          <p:cNvSpPr txBox="1"/>
          <p:nvPr/>
        </p:nvSpPr>
        <p:spPr>
          <a:xfrm>
            <a:off x="376038" y="2051269"/>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Polar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1026" name="Picture 2 1" descr="Polar Coordinates - YouTube">
            <a:extLst>
              <a:ext uri="{FF2B5EF4-FFF2-40B4-BE49-F238E27FC236}">
                <a16:creationId xmlns:a16="http://schemas.microsoft.com/office/drawing/2014/main" id="{CA8269FA-B3B1-4C6A-840C-8DE5CCF8DAC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309" y="2380253"/>
            <a:ext cx="1695136" cy="9538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A5D3F65E-D8AB-4ED7-B696-6B2650960D0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23977" y="2263803"/>
            <a:ext cx="615687" cy="99331"/>
          </a:xfrm>
          <a:prstGeom prst="rect">
            <a:avLst/>
          </a:prstGeom>
        </p:spPr>
      </p:pic>
      <p:pic>
        <p:nvPicPr>
          <p:cNvPr id="57" name="Picture 56">
            <a:extLst>
              <a:ext uri="{FF2B5EF4-FFF2-40B4-BE49-F238E27FC236}">
                <a16:creationId xmlns:a16="http://schemas.microsoft.com/office/drawing/2014/main" id="{274F0D84-E255-4B1B-B7E0-B79642EAB149}"/>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241784" y="2245955"/>
            <a:ext cx="600911" cy="134630"/>
          </a:xfrm>
          <a:prstGeom prst="rect">
            <a:avLst/>
          </a:prstGeom>
        </p:spPr>
      </p:pic>
      <p:pic>
        <p:nvPicPr>
          <p:cNvPr id="1028" name="Picture 4" descr="Part 2: Spherical Coordinates">
            <a:extLst>
              <a:ext uri="{FF2B5EF4-FFF2-40B4-BE49-F238E27FC236}">
                <a16:creationId xmlns:a16="http://schemas.microsoft.com/office/drawing/2014/main" id="{AC83A027-8E7E-4D4E-ACF9-C34A4F77BBF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25297" y="2070411"/>
            <a:ext cx="1330685" cy="99156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1FD3288A-2405-44D9-8444-F1BD58136A92}"/>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153183" y="598270"/>
            <a:ext cx="800762" cy="513524"/>
          </a:xfrm>
          <a:prstGeom prst="rect">
            <a:avLst/>
          </a:prstGeom>
        </p:spPr>
      </p:pic>
      <p:pic>
        <p:nvPicPr>
          <p:cNvPr id="1035" name="Picture 1034">
            <a:extLst>
              <a:ext uri="{FF2B5EF4-FFF2-40B4-BE49-F238E27FC236}">
                <a16:creationId xmlns:a16="http://schemas.microsoft.com/office/drawing/2014/main" id="{E1BE670B-830A-45CA-8748-70A67902898C}"/>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043180" y="2273229"/>
            <a:ext cx="89905" cy="89905"/>
          </a:xfrm>
          <a:prstGeom prst="rect">
            <a:avLst/>
          </a:prstGeom>
        </p:spPr>
      </p:pic>
      <p:pic>
        <p:nvPicPr>
          <p:cNvPr id="1036" name="Picture 6" descr="Elementary Calculus: Cylindrical Coordinates">
            <a:extLst>
              <a:ext uri="{FF2B5EF4-FFF2-40B4-BE49-F238E27FC236}">
                <a16:creationId xmlns:a16="http://schemas.microsoft.com/office/drawing/2014/main" id="{ACA45D3E-5652-44CD-8725-044F814913C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90869" y="1115593"/>
            <a:ext cx="762375" cy="86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21599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260</a:t>
            </a:fld>
            <a:r>
              <a:rPr spc="-55" dirty="0"/>
              <a:t> </a:t>
            </a:r>
            <a:r>
              <a:rPr spc="35" dirty="0"/>
              <a:t>/</a:t>
            </a:r>
            <a:r>
              <a:rPr spc="-15" dirty="0"/>
              <a:t> </a:t>
            </a:r>
            <a:r>
              <a:rPr lang="en-US" spc="-55" dirty="0"/>
              <a:t>11</a:t>
            </a:r>
            <a:endParaRPr spc="-55" dirty="0"/>
          </a:p>
        </p:txBody>
      </p:sp>
      <p:sp>
        <p:nvSpPr>
          <p:cNvPr id="14" name="Rectangle 13">
            <a:extLst>
              <a:ext uri="{FF2B5EF4-FFF2-40B4-BE49-F238E27FC236}">
                <a16:creationId xmlns:a16="http://schemas.microsoft.com/office/drawing/2014/main" id="{1712F569-27A8-A5F0-3EB9-134803C4A70E}"/>
              </a:ext>
            </a:extLst>
          </p:cNvPr>
          <p:cNvSpPr/>
          <p:nvPr/>
        </p:nvSpPr>
        <p:spPr>
          <a:xfrm>
            <a:off x="1597164" y="1268710"/>
            <a:ext cx="141577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END</a:t>
            </a:r>
          </a:p>
        </p:txBody>
      </p:sp>
    </p:spTree>
    <p:extLst>
      <p:ext uri="{BB962C8B-B14F-4D97-AF65-F5344CB8AC3E}">
        <p14:creationId xmlns:p14="http://schemas.microsoft.com/office/powerpoint/2010/main" val="479584485"/>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44282"/>
            <a:ext cx="2314575"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Cylindrical Coordinates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27</a:t>
            </a:fld>
            <a:r>
              <a:rPr spc="-55" dirty="0"/>
              <a:t> </a:t>
            </a:r>
            <a:r>
              <a:rPr spc="35" dirty="0"/>
              <a:t>/</a:t>
            </a:r>
            <a:endParaRPr spc="-55" dirty="0"/>
          </a:p>
        </p:txBody>
      </p:sp>
      <p:pic>
        <p:nvPicPr>
          <p:cNvPr id="1026" name="Picture 2" descr="This graph has a standard 3D coordinate system.  The positive z-axis is straight up, the positive x-axis moves off to the left and slightly downward and positive y-axis move off the right and slightly downward.  There is a point labeled $\left( x,y,z \right)=\left( r,\theta ,z \right)$ that appears to be in the 1st octant (i.e. x, y, and z are all positive).   From this point a dashed line dropped straight down in the xy-plane (reaching it at a right angle) and the dashed line is labeled “z”.   From the origin a new dashed line is drawn until it reaches the point where the “z” dashed line hits the xy-plane.  The angle from the positive x-axis and the “r” dashed line is shown as $\theta$.">
            <a:extLst>
              <a:ext uri="{FF2B5EF4-FFF2-40B4-BE49-F238E27FC236}">
                <a16:creationId xmlns:a16="http://schemas.microsoft.com/office/drawing/2014/main" id="{DA32B3BD-235C-4707-B35D-8449EB6BF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3" y="498348"/>
            <a:ext cx="1923397" cy="17610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BC498EE-58F1-4A8F-8F8B-71BCF5E4552D}"/>
              </a:ext>
            </a:extLst>
          </p:cNvPr>
          <p:cNvSpPr txBox="1"/>
          <p:nvPr/>
        </p:nvSpPr>
        <p:spPr>
          <a:xfrm>
            <a:off x="2304008" y="525395"/>
            <a:ext cx="2121206" cy="1477328"/>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Polar coordinates with ‘z’ component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r is the distance from the origin to the projection of a point on the </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-plane</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x and y values are derived from a triangle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Allows for easier calculations </a:t>
            </a:r>
          </a:p>
          <a:p>
            <a:pPr marL="285750" indent="-285750">
              <a:buFont typeface="Arial" panose="020B0604020202020204" pitchFamily="34" charset="0"/>
              <a:buChar char="•"/>
            </a:pPr>
            <a:endParaRPr lang="en-US" sz="1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6B6C6A2D-3D09-4E85-9466-B5E5C9BF9CA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7960" y="1990672"/>
            <a:ext cx="617329" cy="507326"/>
          </a:xfrm>
          <a:prstGeom prst="rect">
            <a:avLst/>
          </a:prstGeom>
        </p:spPr>
      </p:pic>
      <p:pic>
        <p:nvPicPr>
          <p:cNvPr id="1028" name="Picture 4" descr="Polar coordinates - Math Insight">
            <a:extLst>
              <a:ext uri="{FF2B5EF4-FFF2-40B4-BE49-F238E27FC236}">
                <a16:creationId xmlns:a16="http://schemas.microsoft.com/office/drawing/2014/main" id="{22B4A906-46F0-434B-A3F0-FF68BE1248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7536" y="2314484"/>
            <a:ext cx="1564852" cy="8867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E3A0F68-9054-473B-B25D-7DD04C8B870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451208" y="1913387"/>
            <a:ext cx="800762" cy="513524"/>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44282"/>
            <a:ext cx="2886710"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00B0F0"/>
                </a:solidFill>
                <a:latin typeface="Tahoma"/>
                <a:cs typeface="Tahoma"/>
              </a:rPr>
              <a:t>S</a:t>
            </a:r>
            <a:r>
              <a:rPr lang="en-US" sz="1400" spc="-30" dirty="0">
                <a:solidFill>
                  <a:schemeClr val="accent6">
                    <a:lumMod val="75000"/>
                  </a:schemeClr>
                </a:solidFill>
                <a:latin typeface="Tahoma"/>
                <a:cs typeface="Tahoma"/>
              </a:rPr>
              <a:t>p</a:t>
            </a:r>
            <a:r>
              <a:rPr lang="en-US" sz="1400" spc="-30" dirty="0">
                <a:solidFill>
                  <a:srgbClr val="FFFFFF"/>
                </a:solidFill>
                <a:latin typeface="Tahoma"/>
                <a:cs typeface="Tahoma"/>
              </a:rPr>
              <a:t>herical Coordinates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28</a:t>
            </a:fld>
            <a:r>
              <a:rPr spc="-55" dirty="0"/>
              <a:t> </a:t>
            </a:r>
            <a:r>
              <a:rPr spc="35" dirty="0"/>
              <a:t>/</a:t>
            </a:r>
            <a:endParaRPr spc="-55" dirty="0"/>
          </a:p>
        </p:txBody>
      </p:sp>
      <p:pic>
        <p:nvPicPr>
          <p:cNvPr id="2050" name="Picture 2" descr="This graph has a standard 3D coordinate system.  The positive z-axis is straight up, the positive x-axis moves off to the left and slightly downward and positive y-axis move off the right and slightly downward.  There is a point labeled $\left( x,y,z \right)=\left( r,\theta ,z \right)$ that appears to be in the 1st octant (i.e. x, y, and z are all positive).   From this point a dashed line dropped straight down in the xy-plane (reaching it at a right angle) and the dashed line is labeled “z”.   From the origin a new dashed line is drawn until it reaches the point where the “z” dashed line hits the xy-plane.  The angle from the positive x-axis and the “r” dashed line is shown as $\theta$.  In addition, there is a line from the origin up to the point that is labeled $\rho$ and the angle from the positive z-axis to this new line is shown at $\varphi $.">
            <a:extLst>
              <a:ext uri="{FF2B5EF4-FFF2-40B4-BE49-F238E27FC236}">
                <a16:creationId xmlns:a16="http://schemas.microsoft.com/office/drawing/2014/main" id="{0F6255B8-A98B-48D8-9201-A91D77A265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59" y="464224"/>
            <a:ext cx="1813347" cy="16416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54DFEEC-0B3B-48C1-8BAD-6542752F5F7E}"/>
              </a:ext>
            </a:extLst>
          </p:cNvPr>
          <p:cNvSpPr txBox="1"/>
          <p:nvPr/>
        </p:nvSpPr>
        <p:spPr>
          <a:xfrm>
            <a:off x="2200123" y="378408"/>
            <a:ext cx="2224178" cy="1938992"/>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a:t>
            </a:r>
            <a:r>
              <a:rPr lang="en-US" sz="1000" dirty="0">
                <a:solidFill>
                  <a:srgbClr val="00B0F0"/>
                </a:solidFill>
                <a:latin typeface="Tahoma" panose="020B0604030504040204" pitchFamily="34" charset="0"/>
                <a:ea typeface="Tahoma" panose="020B0604030504040204" pitchFamily="34" charset="0"/>
                <a:cs typeface="Tahoma" panose="020B0604030504040204" pitchFamily="34" charset="0"/>
              </a:rPr>
              <a:t>s</a:t>
            </a:r>
            <a:r>
              <a:rPr lang="en-US" sz="1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p</a:t>
            </a:r>
            <a:r>
              <a:rPr lang="en-US" sz="1000" dirty="0">
                <a:latin typeface="Tahoma" panose="020B0604030504040204" pitchFamily="34" charset="0"/>
                <a:ea typeface="Tahoma" panose="020B0604030504040204" pitchFamily="34" charset="0"/>
                <a:cs typeface="Tahoma" panose="020B0604030504040204" pitchFamily="34" charset="0"/>
              </a:rPr>
              <a:t>herical there’s a “</a:t>
            </a:r>
            <a:r>
              <a:rPr lang="en-US" sz="1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p</a:t>
            </a:r>
            <a:r>
              <a:rPr lang="en-US" sz="1000" dirty="0">
                <a:latin typeface="Tahoma" panose="020B0604030504040204" pitchFamily="34" charset="0"/>
                <a:ea typeface="Tahoma" panose="020B0604030504040204" pitchFamily="34" charset="0"/>
                <a:cs typeface="Tahoma" panose="020B0604030504040204" pitchFamily="34" charset="0"/>
              </a:rPr>
              <a:t>” (think rho) and “</a:t>
            </a:r>
            <a:r>
              <a:rPr lang="en-US" sz="1000" dirty="0">
                <a:solidFill>
                  <a:srgbClr val="00B0F0"/>
                </a:solidFill>
                <a:latin typeface="Tahoma" panose="020B0604030504040204" pitchFamily="34" charset="0"/>
                <a:ea typeface="Tahoma" panose="020B0604030504040204" pitchFamily="34" charset="0"/>
                <a:cs typeface="Tahoma" panose="020B0604030504040204" pitchFamily="34" charset="0"/>
              </a:rPr>
              <a:t>s</a:t>
            </a:r>
            <a:r>
              <a:rPr lang="en-US" sz="1000" dirty="0">
                <a:latin typeface="Tahoma" panose="020B0604030504040204" pitchFamily="34" charset="0"/>
                <a:ea typeface="Tahoma" panose="020B0604030504040204" pitchFamily="34" charset="0"/>
                <a:cs typeface="Tahoma" panose="020B0604030504040204" pitchFamily="34" charset="0"/>
              </a:rPr>
              <a:t>” ( think sin</a:t>
            </a:r>
            <a:r>
              <a:rPr lang="el-GR" sz="1000" b="0" i="0" dirty="0">
                <a:effectLst/>
                <a:latin typeface="Tahoma" panose="020B0604030504040204" pitchFamily="34" charset="0"/>
                <a:ea typeface="Tahoma" panose="020B0604030504040204" pitchFamily="34" charset="0"/>
                <a:cs typeface="Tahoma" panose="020B0604030504040204" pitchFamily="34" charset="0"/>
              </a:rPr>
              <a:t>ϕ</a:t>
            </a:r>
            <a:r>
              <a:rPr lang="en-US" sz="1000" b="0" i="0" dirty="0">
                <a:effectLst/>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ρ</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is the distance from the origin to the point and </a:t>
            </a:r>
            <a:r>
              <a:rPr lang="en-US"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ρ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≥0.</a:t>
            </a:r>
          </a:p>
          <a:p>
            <a:pPr marL="285750" indent="-285750">
              <a:buFont typeface="Arial" panose="020B0604020202020204" pitchFamily="34" charset="0"/>
              <a:buChar char="•"/>
            </a:pPr>
            <a:r>
              <a:rPr lang="el-GR"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θ</a:t>
            </a:r>
            <a:r>
              <a:rPr lang="en-US" sz="1000" dirty="0">
                <a:latin typeface="Tahoma" panose="020B0604030504040204" pitchFamily="34" charset="0"/>
                <a:ea typeface="Tahoma" panose="020B0604030504040204" pitchFamily="34" charset="0"/>
                <a:cs typeface="Tahoma" panose="020B0604030504040204" pitchFamily="34" charset="0"/>
              </a:rPr>
              <a:t> is same as cylindrical, it is </a:t>
            </a:r>
            <a:r>
              <a:rPr lang="en-US" sz="1000" b="0" i="0" dirty="0">
                <a:effectLst/>
                <a:latin typeface="Tahoma" panose="020B0604030504040204" pitchFamily="34" charset="0"/>
                <a:ea typeface="Tahoma" panose="020B0604030504040204" pitchFamily="34" charset="0"/>
                <a:cs typeface="Tahoma" panose="020B0604030504040204" pitchFamily="34" charset="0"/>
              </a:rPr>
              <a:t>angle between the positive x-axis</a:t>
            </a:r>
          </a:p>
          <a:p>
            <a:pPr marL="285750" indent="-285750">
              <a:buFont typeface="Arial" panose="020B0604020202020204" pitchFamily="34" charset="0"/>
              <a:buChar char="•"/>
            </a:pPr>
            <a:r>
              <a:rPr lang="el-GR"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φ</a:t>
            </a:r>
            <a:r>
              <a:rPr lang="el-GR" sz="1000" b="0" i="0" dirty="0">
                <a:effectLst/>
                <a:latin typeface="Tahoma" panose="020B0604030504040204" pitchFamily="34" charset="0"/>
                <a:ea typeface="Tahoma" panose="020B0604030504040204" pitchFamily="34" charset="0"/>
                <a:cs typeface="Tahoma" panose="020B0604030504040204" pitchFamily="34" charset="0"/>
              </a:rPr>
              <a:t> </a:t>
            </a:r>
            <a:r>
              <a:rPr lang="en-US" sz="1000" b="0" i="0" dirty="0">
                <a:effectLst/>
                <a:latin typeface="Tahoma" panose="020B0604030504040204" pitchFamily="34" charset="0"/>
                <a:ea typeface="Tahoma" panose="020B0604030504040204" pitchFamily="34" charset="0"/>
                <a:cs typeface="Tahoma" panose="020B0604030504040204" pitchFamily="34" charset="0"/>
              </a:rPr>
              <a:t>or</a:t>
            </a:r>
            <a:r>
              <a:rPr lang="en-US"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 </a:t>
            </a:r>
            <a:r>
              <a:rPr lang="el-GR"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ϕ</a:t>
            </a:r>
            <a:r>
              <a:rPr lang="en-US"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a:effectLst/>
                <a:latin typeface="Tahoma" panose="020B0604030504040204" pitchFamily="34" charset="0"/>
                <a:ea typeface="Tahoma" panose="020B0604030504040204" pitchFamily="34" charset="0"/>
                <a:cs typeface="Tahoma" panose="020B0604030504040204" pitchFamily="34" charset="0"/>
              </a:rPr>
              <a:t>is the angle from the positive z axis and </a:t>
            </a:r>
            <a:r>
              <a:rPr lang="el-GR" sz="1000" b="0" i="0" dirty="0">
                <a:effectLst/>
                <a:latin typeface="Tahoma" panose="020B0604030504040204" pitchFamily="34" charset="0"/>
                <a:ea typeface="Tahoma" panose="020B0604030504040204" pitchFamily="34" charset="0"/>
                <a:cs typeface="Tahoma" panose="020B0604030504040204" pitchFamily="34" charset="0"/>
              </a:rPr>
              <a:t>0≤</a:t>
            </a:r>
            <a:r>
              <a:rPr lang="el-GR"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φ</a:t>
            </a:r>
            <a:r>
              <a:rPr lang="el-GR" sz="1000" b="0" i="0" dirty="0">
                <a:effectLst/>
                <a:latin typeface="Tahoma" panose="020B0604030504040204" pitchFamily="34" charset="0"/>
                <a:ea typeface="Tahoma" panose="020B0604030504040204" pitchFamily="34" charset="0"/>
                <a:cs typeface="Tahoma" panose="020B0604030504040204" pitchFamily="34" charset="0"/>
              </a:rPr>
              <a:t>≤π.</a:t>
            </a:r>
            <a:endParaRPr lang="en-US" sz="1000" b="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view as an extension of polar</a:t>
            </a:r>
          </a:p>
          <a:p>
            <a:pPr marL="285750" indent="-285750">
              <a:buFont typeface="Arial" panose="020B0604020202020204" pitchFamily="34" charset="0"/>
              <a:buChar char="•"/>
            </a:pPr>
            <a:endParaRPr lang="en-US" sz="1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054" name="Picture 6">
            <a:extLst>
              <a:ext uri="{FF2B5EF4-FFF2-40B4-BE49-F238E27FC236}">
                <a16:creationId xmlns:a16="http://schemas.microsoft.com/office/drawing/2014/main" id="{DA8475C6-470F-4109-962A-E359B0F05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559" y="2096948"/>
            <a:ext cx="1472444" cy="12023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A6D6EF9-A71F-410B-AF21-7CA329F9A5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86050" y="2299509"/>
            <a:ext cx="1124325" cy="845485"/>
          </a:xfrm>
          <a:prstGeom prst="rect">
            <a:avLst/>
          </a:prstGeom>
        </p:spPr>
      </p:pic>
      <p:pic>
        <p:nvPicPr>
          <p:cNvPr id="34" name="Picture 33">
            <a:extLst>
              <a:ext uri="{FF2B5EF4-FFF2-40B4-BE49-F238E27FC236}">
                <a16:creationId xmlns:a16="http://schemas.microsoft.com/office/drawing/2014/main" id="{3060EFB0-D540-4C65-A9DB-8B5927665FC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762250" y="2154036"/>
            <a:ext cx="685800" cy="145473"/>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29</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24FACBE-AA53-44A3-BA50-400FE2187FA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8008" y="511175"/>
            <a:ext cx="4512000" cy="286476"/>
          </a:xfrm>
          <a:prstGeom prst="rect">
            <a:avLst/>
          </a:prstGeom>
        </p:spPr>
      </p:pic>
      <p:sp>
        <p:nvSpPr>
          <p:cNvPr id="24" name="TextBox 23">
            <a:extLst>
              <a:ext uri="{FF2B5EF4-FFF2-40B4-BE49-F238E27FC236}">
                <a16:creationId xmlns:a16="http://schemas.microsoft.com/office/drawing/2014/main" id="{953789FC-1198-4F56-9D4F-556F961E31B3}"/>
              </a:ext>
            </a:extLst>
          </p:cNvPr>
          <p:cNvSpPr txBox="1"/>
          <p:nvPr/>
        </p:nvSpPr>
        <p:spPr>
          <a:xfrm>
            <a:off x="1409565" y="2465665"/>
            <a:ext cx="2045512" cy="64633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p:txBody>
      </p:sp>
    </p:spTree>
    <p:extLst>
      <p:ext uri="{BB962C8B-B14F-4D97-AF65-F5344CB8AC3E}">
        <p14:creationId xmlns:p14="http://schemas.microsoft.com/office/powerpoint/2010/main" val="528861831"/>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2"/>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2"/>
            </a:solidFill>
          </p:spPr>
          <p:txBody>
            <a:bodyPr wrap="square" lIns="0" tIns="0" rIns="0" bIns="0" rtlCol="0"/>
            <a:lstStyle/>
            <a:p>
              <a:endParaRPr dirty="0"/>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chemeClr val="bg1"/>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chemeClr val="bg1"/>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3</a:t>
            </a:fld>
            <a:r>
              <a:rPr spc="-55" dirty="0"/>
              <a:t> </a:t>
            </a:r>
            <a:r>
              <a:rPr spc="35" dirty="0"/>
              <a:t>/</a:t>
            </a:r>
            <a:r>
              <a:rPr spc="-15" dirty="0"/>
              <a:t> </a:t>
            </a:r>
            <a:r>
              <a:rPr lang="en-US" spc="-55" dirty="0"/>
              <a:t>11</a:t>
            </a:r>
            <a:endParaRPr spc="-55"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Class Objectives</a:t>
            </a:r>
          </a:p>
        </p:txBody>
      </p:sp>
      <p:sp>
        <p:nvSpPr>
          <p:cNvPr id="15" name="object 8">
            <a:extLst>
              <a:ext uri="{FF2B5EF4-FFF2-40B4-BE49-F238E27FC236}">
                <a16:creationId xmlns:a16="http://schemas.microsoft.com/office/drawing/2014/main" id="{86D0D93C-5016-4DD3-8997-D4FE40BCA033}"/>
              </a:ext>
            </a:extLst>
          </p:cNvPr>
          <p:cNvSpPr/>
          <p:nvPr/>
        </p:nvSpPr>
        <p:spPr>
          <a:xfrm>
            <a:off x="4238899" y="29792"/>
            <a:ext cx="301711" cy="301711"/>
          </a:xfrm>
          <a:prstGeom prst="rect">
            <a:avLst/>
          </a:prstGeom>
          <a: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a:blipFill>
        </p:spPr>
        <p:txBody>
          <a:bodyPr wrap="square" lIns="0" tIns="0" rIns="0" bIns="0" rtlCol="0"/>
          <a:lstStyle/>
          <a:p>
            <a:endParaRPr dirty="0"/>
          </a:p>
        </p:txBody>
      </p:sp>
      <p:sp>
        <p:nvSpPr>
          <p:cNvPr id="18" name="TextBox 17">
            <a:extLst>
              <a:ext uri="{FF2B5EF4-FFF2-40B4-BE49-F238E27FC236}">
                <a16:creationId xmlns:a16="http://schemas.microsoft.com/office/drawing/2014/main" id="{FC9EB151-4E25-4463-8BEA-BB165EB88154}"/>
              </a:ext>
            </a:extLst>
          </p:cNvPr>
          <p:cNvSpPr txBox="1"/>
          <p:nvPr/>
        </p:nvSpPr>
        <p:spPr>
          <a:xfrm>
            <a:off x="208961" y="405325"/>
            <a:ext cx="1981200" cy="3170099"/>
          </a:xfrm>
          <a:prstGeom prst="rect">
            <a:avLst/>
          </a:prstGeom>
          <a:noFill/>
        </p:spPr>
        <p:txBody>
          <a:bodyPr wrap="square" rtlCol="0">
            <a:spAutoFit/>
          </a:bodyPr>
          <a:lstStyle/>
          <a:p>
            <a:pPr algn="ctr"/>
            <a:r>
              <a:rPr lang="en-US" sz="1000" b="1" u="sng" dirty="0">
                <a:latin typeface="Tahoma" panose="020B0604030504040204" pitchFamily="34" charset="0"/>
                <a:ea typeface="Tahoma" panose="020B0604030504040204" pitchFamily="34" charset="0"/>
                <a:cs typeface="Tahoma" panose="020B0604030504040204" pitchFamily="34" charset="0"/>
              </a:rPr>
              <a:t>Goals:</a:t>
            </a:r>
          </a:p>
          <a:p>
            <a:pPr algn="ctr"/>
            <a:endParaRPr lang="en-US" sz="1000" b="1" u="sng"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rPr>
              <a:t>Icebreaker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rPr>
              <a:t>Lecture Material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rPr>
              <a:t>Breakout-room and Worksheet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Group-based problem solving</a:t>
            </a:r>
          </a:p>
          <a:p>
            <a:pPr marL="285750" indent="-285750">
              <a:buFont typeface="Arial" panose="020B0604020202020204" pitchFamily="34" charset="0"/>
              <a:buChar char="•"/>
            </a:pPr>
            <a:r>
              <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rPr>
              <a:t>Review Problems </a:t>
            </a:r>
            <a:r>
              <a:rPr lang="en-US" sz="1000" b="0" i="0" dirty="0">
                <a:solidFill>
                  <a:srgbClr val="333333"/>
                </a:solidFill>
                <a:effectLst/>
                <a:latin typeface="Segoe UI Emoji" panose="020B0502040204020203" pitchFamily="34" charset="0"/>
              </a:rPr>
              <a:t>🔄</a:t>
            </a:r>
            <a:endPar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Questions? Concerns?</a:t>
            </a: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Cornell University Big Red Bear Knottie®">
            <a:extLst>
              <a:ext uri="{FF2B5EF4-FFF2-40B4-BE49-F238E27FC236}">
                <a16:creationId xmlns:a16="http://schemas.microsoft.com/office/drawing/2014/main" id="{DCBC39C0-AC22-F56F-607F-856DAECDD8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8019" y="1028417"/>
            <a:ext cx="2109888" cy="2109888"/>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19F04648-A4D4-2084-5AD2-F06EF9B2F377}"/>
              </a:ext>
            </a:extLst>
          </p:cNvPr>
          <p:cNvSpPr/>
          <p:nvPr/>
        </p:nvSpPr>
        <p:spPr>
          <a:xfrm>
            <a:off x="3260104" y="498289"/>
            <a:ext cx="1174648" cy="5137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Welcome!</a:t>
            </a:r>
          </a:p>
        </p:txBody>
      </p:sp>
    </p:spTree>
    <p:extLst>
      <p:ext uri="{BB962C8B-B14F-4D97-AF65-F5344CB8AC3E}">
        <p14:creationId xmlns:p14="http://schemas.microsoft.com/office/powerpoint/2010/main" val="1392657963"/>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30</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64633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solidFill>
                  <a:srgbClr val="FF0000"/>
                </a:solidFill>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p:txBody>
      </p:sp>
      <p:pic>
        <p:nvPicPr>
          <p:cNvPr id="23" name="Picture 22">
            <a:extLst>
              <a:ext uri="{FF2B5EF4-FFF2-40B4-BE49-F238E27FC236}">
                <a16:creationId xmlns:a16="http://schemas.microsoft.com/office/drawing/2014/main" id="{724FACBE-AA53-44A3-BA50-400FE2187FA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8008" y="511175"/>
            <a:ext cx="4512000" cy="286476"/>
          </a:xfrm>
          <a:prstGeom prst="rect">
            <a:avLst/>
          </a:prstGeom>
        </p:spPr>
      </p:pic>
      <p:pic>
        <p:nvPicPr>
          <p:cNvPr id="16" name="Picture 15">
            <a:extLst>
              <a:ext uri="{FF2B5EF4-FFF2-40B4-BE49-F238E27FC236}">
                <a16:creationId xmlns:a16="http://schemas.microsoft.com/office/drawing/2014/main" id="{432F0B6F-23D6-4ED8-9951-5C2290B7510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54295" y="877125"/>
            <a:ext cx="725333" cy="94476"/>
          </a:xfrm>
          <a:prstGeom prst="rect">
            <a:avLst/>
          </a:prstGeom>
        </p:spPr>
      </p:pic>
      <p:pic>
        <p:nvPicPr>
          <p:cNvPr id="17" name="Picture 16">
            <a:extLst>
              <a:ext uri="{FF2B5EF4-FFF2-40B4-BE49-F238E27FC236}">
                <a16:creationId xmlns:a16="http://schemas.microsoft.com/office/drawing/2014/main" id="{45AB0C67-73AA-4BB3-9D05-70DE393E185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36579" y="1068866"/>
            <a:ext cx="960762" cy="504381"/>
          </a:xfrm>
          <a:prstGeom prst="rect">
            <a:avLst/>
          </a:prstGeom>
        </p:spPr>
      </p:pic>
      <p:pic>
        <p:nvPicPr>
          <p:cNvPr id="18" name="Picture 17">
            <a:extLst>
              <a:ext uri="{FF2B5EF4-FFF2-40B4-BE49-F238E27FC236}">
                <a16:creationId xmlns:a16="http://schemas.microsoft.com/office/drawing/2014/main" id="{555DCEB6-ECC6-45C6-B32B-E1E005EF5BC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28008" y="1756918"/>
            <a:ext cx="1977905" cy="513524"/>
          </a:xfrm>
          <a:prstGeom prst="rect">
            <a:avLst/>
          </a:prstGeom>
        </p:spPr>
      </p:pic>
      <p:pic>
        <p:nvPicPr>
          <p:cNvPr id="19" name="Picture 18">
            <a:extLst>
              <a:ext uri="{FF2B5EF4-FFF2-40B4-BE49-F238E27FC236}">
                <a16:creationId xmlns:a16="http://schemas.microsoft.com/office/drawing/2014/main" id="{1033339F-1A07-4915-9630-D84D2B3A1B43}"/>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126866" y="2386684"/>
            <a:ext cx="2300952" cy="134857"/>
          </a:xfrm>
          <a:prstGeom prst="rect">
            <a:avLst/>
          </a:prstGeom>
        </p:spPr>
      </p:pic>
      <p:pic>
        <p:nvPicPr>
          <p:cNvPr id="20" name="Picture 2" descr="This graph has a standard 3D coordinate system.  The positive z-axis is straight up, the positive x-axis moves off to the left and slightly downward and positive y-axis move off the right and slightly downward.  There is a point labeled $\left( x,y,z \right)=\left( r,\theta ,z \right)$ that appears to be in the 1st octant (i.e. x, y, and z are all positive).   From this point a dashed line dropped straight down in the xy-plane (reaching it at a right angle) and the dashed line is labeled “z”.   From the origin a new dashed line is drawn until it reaches the point where the “z” dashed line hits the xy-plane.  The angle from the positive x-axis and the “r” dashed line is shown as $\theta$.  In addition, there is a line from the origin up to the point that is labeled $\rho$ and the angle from the positive z-axis to this new line is shown at $\varphi $.">
            <a:extLst>
              <a:ext uri="{FF2B5EF4-FFF2-40B4-BE49-F238E27FC236}">
                <a16:creationId xmlns:a16="http://schemas.microsoft.com/office/drawing/2014/main" id="{27ED6549-9BDA-48AE-B96E-00E10A56B9A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008" y="884834"/>
            <a:ext cx="1089891" cy="986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762576"/>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2195830"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Vector-Valued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31</a:t>
            </a:fld>
            <a:r>
              <a:rPr spc="-55" dirty="0"/>
              <a:t> </a:t>
            </a:r>
            <a:r>
              <a:rPr spc="35" dirty="0"/>
              <a:t>/</a:t>
            </a:r>
            <a:endParaRPr spc="-55" dirty="0"/>
          </a:p>
        </p:txBody>
      </p:sp>
      <p:pic>
        <p:nvPicPr>
          <p:cNvPr id="10242" name="Picture 2" descr="UM Ma215 Examples: 13.1 Space Curves">
            <a:extLst>
              <a:ext uri="{FF2B5EF4-FFF2-40B4-BE49-F238E27FC236}">
                <a16:creationId xmlns:a16="http://schemas.microsoft.com/office/drawing/2014/main" id="{8055ADF1-E2AC-47E4-8418-4F9F70C0DE7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458539"/>
            <a:ext cx="2216962" cy="25436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9E2D4F5-F225-4AD3-8D76-F083BD7917EE}"/>
              </a:ext>
            </a:extLst>
          </p:cNvPr>
          <p:cNvSpPr txBox="1"/>
          <p:nvPr/>
        </p:nvSpPr>
        <p:spPr>
          <a:xfrm>
            <a:off x="2178368" y="778663"/>
            <a:ext cx="2357564" cy="1785104"/>
          </a:xfrm>
          <a:prstGeom prst="rect">
            <a:avLst/>
          </a:prstGeom>
          <a:noFill/>
        </p:spPr>
        <p:txBody>
          <a:bodyPr wrap="square" rtlCol="0">
            <a:spAutoFit/>
          </a:bodyPr>
          <a:lstStyle/>
          <a:p>
            <a:pPr marL="285750" indent="-285750">
              <a:buFont typeface="Arial" panose="020B0604020202020204" pitchFamily="34" charset="0"/>
              <a:buChar char="•"/>
            </a:pPr>
            <a:r>
              <a:rPr lang="en-US" sz="1000" b="0" i="0" dirty="0">
                <a:effectLst/>
                <a:latin typeface="Tahoma" panose="020B0604030504040204" pitchFamily="34" charset="0"/>
                <a:ea typeface="Tahoma" panose="020B0604030504040204" pitchFamily="34" charset="0"/>
                <a:cs typeface="Tahoma" panose="020B0604030504040204" pitchFamily="34" charset="0"/>
              </a:rPr>
              <a:t>A vector function is a function that takes one or more variables and returns a vector</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vector function is a parametrically defined function where the terminal points of our vector(s) trace(s) a curve in 3D</a:t>
            </a:r>
          </a:p>
          <a:p>
            <a:pPr marL="285750" indent="-285750">
              <a:buFont typeface="Arial" panose="020B0604020202020204" pitchFamily="34" charset="0"/>
              <a:buChar char="•"/>
            </a:pPr>
            <a:r>
              <a:rPr lang="en-US" sz="1000" b="0" i="0" dirty="0">
                <a:effectLst/>
                <a:latin typeface="Tahoma" panose="020B0604030504040204" pitchFamily="34" charset="0"/>
                <a:ea typeface="Tahoma" panose="020B0604030504040204" pitchFamily="34" charset="0"/>
                <a:cs typeface="Tahoma" panose="020B0604030504040204" pitchFamily="34" charset="0"/>
              </a:rPr>
              <a:t>The </a:t>
            </a:r>
            <a:r>
              <a:rPr lang="en-US" sz="1000" b="0" i="1" dirty="0">
                <a:effectLst/>
                <a:latin typeface="Tahoma" panose="020B0604030504040204" pitchFamily="34" charset="0"/>
                <a:ea typeface="Tahoma" panose="020B0604030504040204" pitchFamily="34" charset="0"/>
                <a:cs typeface="Tahoma" panose="020B0604030504040204" pitchFamily="34" charset="0"/>
              </a:rPr>
              <a:t>domain</a:t>
            </a:r>
            <a:r>
              <a:rPr lang="en-US" sz="1000" b="0" i="0" dirty="0">
                <a:effectLst/>
                <a:latin typeface="Tahoma" panose="020B0604030504040204" pitchFamily="34" charset="0"/>
                <a:ea typeface="Tahoma" panose="020B0604030504040204" pitchFamily="34" charset="0"/>
                <a:cs typeface="Tahoma" panose="020B0604030504040204" pitchFamily="34" charset="0"/>
              </a:rPr>
              <a:t> of a vector function is the set of all t’s for which all the component functions are defined</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87AB515C-31FE-46C5-86EA-97CBED70A3A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83719" y="2644775"/>
            <a:ext cx="1249524" cy="134095"/>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2195830"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Vector-Valued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32</a:t>
            </a:fld>
            <a:r>
              <a:rPr spc="-55" dirty="0"/>
              <a:t> </a:t>
            </a:r>
            <a:r>
              <a:rPr spc="35" dirty="0"/>
              <a:t>/</a:t>
            </a:r>
            <a:endParaRPr spc="-55" dirty="0"/>
          </a:p>
        </p:txBody>
      </p:sp>
      <p:pic>
        <p:nvPicPr>
          <p:cNvPr id="19" name="Picture 18">
            <a:extLst>
              <a:ext uri="{FF2B5EF4-FFF2-40B4-BE49-F238E27FC236}">
                <a16:creationId xmlns:a16="http://schemas.microsoft.com/office/drawing/2014/main" id="{F1789B93-6BA7-4BB1-AC9F-86BE5FCCE0D9}"/>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0255" y="562327"/>
            <a:ext cx="4201905" cy="1996952"/>
          </a:xfrm>
          <a:prstGeom prst="rect">
            <a:avLst/>
          </a:prstGeom>
        </p:spPr>
      </p:pic>
    </p:spTree>
    <p:extLst>
      <p:ext uri="{BB962C8B-B14F-4D97-AF65-F5344CB8AC3E}">
        <p14:creationId xmlns:p14="http://schemas.microsoft.com/office/powerpoint/2010/main" val="2170811022"/>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2819350"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Vector-Valued Functions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33</a:t>
            </a:fld>
            <a:r>
              <a:rPr spc="-55" dirty="0"/>
              <a:t> </a:t>
            </a:r>
            <a:r>
              <a:rPr spc="35" dirty="0"/>
              <a:t>/</a:t>
            </a:r>
            <a:endParaRPr spc="-55" dirty="0"/>
          </a:p>
        </p:txBody>
      </p:sp>
      <p:pic>
        <p:nvPicPr>
          <p:cNvPr id="41" name="Picture 40">
            <a:extLst>
              <a:ext uri="{FF2B5EF4-FFF2-40B4-BE49-F238E27FC236}">
                <a16:creationId xmlns:a16="http://schemas.microsoft.com/office/drawing/2014/main" id="{6D64FA33-ACE5-435C-B8F3-62EE6B27654B}"/>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401538" y="485441"/>
            <a:ext cx="1874285" cy="131810"/>
          </a:xfrm>
          <a:prstGeom prst="rect">
            <a:avLst/>
          </a:prstGeom>
        </p:spPr>
      </p:pic>
      <p:pic>
        <p:nvPicPr>
          <p:cNvPr id="45" name="Picture 44">
            <a:extLst>
              <a:ext uri="{FF2B5EF4-FFF2-40B4-BE49-F238E27FC236}">
                <a16:creationId xmlns:a16="http://schemas.microsoft.com/office/drawing/2014/main" id="{9A675356-732C-4973-AE72-67CDA7F943D4}"/>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908919" y="920538"/>
            <a:ext cx="965333" cy="645333"/>
          </a:xfrm>
          <a:prstGeom prst="rect">
            <a:avLst/>
          </a:prstGeom>
        </p:spPr>
      </p:pic>
      <p:sp>
        <p:nvSpPr>
          <p:cNvPr id="29" name="TextBox 28">
            <a:extLst>
              <a:ext uri="{FF2B5EF4-FFF2-40B4-BE49-F238E27FC236}">
                <a16:creationId xmlns:a16="http://schemas.microsoft.com/office/drawing/2014/main" id="{94B72726-9D7D-4246-BB43-C8035186990C}"/>
              </a:ext>
            </a:extLst>
          </p:cNvPr>
          <p:cNvSpPr txBox="1"/>
          <p:nvPr/>
        </p:nvSpPr>
        <p:spPr>
          <a:xfrm>
            <a:off x="207033" y="420898"/>
            <a:ext cx="3657600"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Sketch the following vector function:</a:t>
            </a:r>
          </a:p>
        </p:txBody>
      </p:sp>
      <p:pic>
        <p:nvPicPr>
          <p:cNvPr id="48" name="Picture 47">
            <a:extLst>
              <a:ext uri="{FF2B5EF4-FFF2-40B4-BE49-F238E27FC236}">
                <a16:creationId xmlns:a16="http://schemas.microsoft.com/office/drawing/2014/main" id="{7A2D3E85-95E8-4007-911E-2E4B40BACC2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605299" y="718009"/>
            <a:ext cx="1572572" cy="122667"/>
          </a:xfrm>
          <a:prstGeom prst="rect">
            <a:avLst/>
          </a:prstGeom>
        </p:spPr>
      </p:pic>
      <p:sp>
        <p:nvSpPr>
          <p:cNvPr id="49" name="TextBox 48">
            <a:extLst>
              <a:ext uri="{FF2B5EF4-FFF2-40B4-BE49-F238E27FC236}">
                <a16:creationId xmlns:a16="http://schemas.microsoft.com/office/drawing/2014/main" id="{94EEDD67-4452-4757-B358-674E66C96A7A}"/>
              </a:ext>
            </a:extLst>
          </p:cNvPr>
          <p:cNvSpPr txBox="1"/>
          <p:nvPr/>
        </p:nvSpPr>
        <p:spPr>
          <a:xfrm>
            <a:off x="284708" y="1584241"/>
            <a:ext cx="4038600" cy="400110"/>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Therefore, it is a cylinder along the z. We can locate a trace on the </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-plane. Additionally, z = t is </a:t>
            </a:r>
            <a:r>
              <a:rPr lang="en-US" sz="1000" b="1" u="sng" dirty="0">
                <a:latin typeface="Tahoma" panose="020B0604030504040204" pitchFamily="34" charset="0"/>
                <a:ea typeface="Tahoma" panose="020B0604030504040204" pitchFamily="34" charset="0"/>
                <a:cs typeface="Tahoma" panose="020B0604030504040204" pitchFamily="34" charset="0"/>
              </a:rPr>
              <a:t>ON</a:t>
            </a:r>
            <a:r>
              <a:rPr lang="en-US" sz="1000" dirty="0">
                <a:latin typeface="Tahoma" panose="020B0604030504040204" pitchFamily="34" charset="0"/>
                <a:ea typeface="Tahoma" panose="020B0604030504040204" pitchFamily="34" charset="0"/>
                <a:cs typeface="Tahoma" panose="020B0604030504040204" pitchFamily="34" charset="0"/>
              </a:rPr>
              <a:t> the cylinder.</a:t>
            </a:r>
          </a:p>
        </p:txBody>
      </p:sp>
      <p:pic>
        <p:nvPicPr>
          <p:cNvPr id="53" name="Picture 52">
            <a:extLst>
              <a:ext uri="{FF2B5EF4-FFF2-40B4-BE49-F238E27FC236}">
                <a16:creationId xmlns:a16="http://schemas.microsoft.com/office/drawing/2014/main" id="{ADD57475-4455-4F65-B96B-6874F5E9CBD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81504" y="2084595"/>
            <a:ext cx="772571" cy="131810"/>
          </a:xfrm>
          <a:prstGeom prst="rect">
            <a:avLst/>
          </a:prstGeom>
        </p:spPr>
      </p:pic>
      <p:pic>
        <p:nvPicPr>
          <p:cNvPr id="57" name="Picture 56">
            <a:extLst>
              <a:ext uri="{FF2B5EF4-FFF2-40B4-BE49-F238E27FC236}">
                <a16:creationId xmlns:a16="http://schemas.microsoft.com/office/drawing/2014/main" id="{14AEB43D-F1FA-418C-8FBD-E9CA79772640}"/>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84834" y="2315449"/>
            <a:ext cx="890667" cy="234667"/>
          </a:xfrm>
          <a:prstGeom prst="rect">
            <a:avLst/>
          </a:prstGeom>
        </p:spPr>
      </p:pic>
      <p:pic>
        <p:nvPicPr>
          <p:cNvPr id="61" name="Picture 60">
            <a:extLst>
              <a:ext uri="{FF2B5EF4-FFF2-40B4-BE49-F238E27FC236}">
                <a16:creationId xmlns:a16="http://schemas.microsoft.com/office/drawing/2014/main" id="{89272325-3C87-42A4-B8E2-64E9CF2143DA}"/>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84834" y="2658940"/>
            <a:ext cx="935620" cy="131809"/>
          </a:xfrm>
          <a:prstGeom prst="rect">
            <a:avLst/>
          </a:prstGeom>
        </p:spPr>
      </p:pic>
      <p:pic>
        <p:nvPicPr>
          <p:cNvPr id="65" name="Picture 64">
            <a:extLst>
              <a:ext uri="{FF2B5EF4-FFF2-40B4-BE49-F238E27FC236}">
                <a16:creationId xmlns:a16="http://schemas.microsoft.com/office/drawing/2014/main" id="{C46B857B-A22B-4E9F-B02C-F8317E7765D1}"/>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81504" y="2893001"/>
            <a:ext cx="956952" cy="131810"/>
          </a:xfrm>
          <a:prstGeom prst="rect">
            <a:avLst/>
          </a:prstGeom>
        </p:spPr>
      </p:pic>
      <p:pic>
        <p:nvPicPr>
          <p:cNvPr id="66" name="Picture 65">
            <a:extLst>
              <a:ext uri="{FF2B5EF4-FFF2-40B4-BE49-F238E27FC236}">
                <a16:creationId xmlns:a16="http://schemas.microsoft.com/office/drawing/2014/main" id="{538057C0-121C-4298-9045-20D921CD20B5}"/>
              </a:ext>
            </a:extLst>
          </p:cNvPr>
          <p:cNvPicPr>
            <a:picLocks noChangeAspect="1"/>
          </p:cNvPicPr>
          <p:nvPr/>
        </p:nvPicPr>
        <p:blipFill>
          <a:blip r:embed="rId19"/>
          <a:stretch>
            <a:fillRect/>
          </a:stretch>
        </p:blipFill>
        <p:spPr>
          <a:xfrm>
            <a:off x="2466295" y="1987656"/>
            <a:ext cx="1211314" cy="1246362"/>
          </a:xfrm>
          <a:prstGeom prst="rect">
            <a:avLst/>
          </a:prstGeom>
        </p:spPr>
      </p:pic>
      <p:pic>
        <p:nvPicPr>
          <p:cNvPr id="17" name="Picture 16">
            <a:extLst>
              <a:ext uri="{FF2B5EF4-FFF2-40B4-BE49-F238E27FC236}">
                <a16:creationId xmlns:a16="http://schemas.microsoft.com/office/drawing/2014/main" id="{B921CA7B-3566-4674-A5DD-EA907420CC6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867789" y="969906"/>
            <a:ext cx="872382" cy="233143"/>
          </a:xfrm>
          <a:prstGeom prst="rect">
            <a:avLst/>
          </a:prstGeom>
        </p:spPr>
      </p:pic>
      <p:pic>
        <p:nvPicPr>
          <p:cNvPr id="19" name="Picture 18">
            <a:extLst>
              <a:ext uri="{FF2B5EF4-FFF2-40B4-BE49-F238E27FC236}">
                <a16:creationId xmlns:a16="http://schemas.microsoft.com/office/drawing/2014/main" id="{AD2AFFC8-B6F7-40D2-91AC-ACA73F888EF8}"/>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867789" y="1293535"/>
            <a:ext cx="854096" cy="233143"/>
          </a:xfrm>
          <a:prstGeom prst="rect">
            <a:avLst/>
          </a:prstGeom>
        </p:spPr>
      </p:pic>
    </p:spTree>
    <p:extLst>
      <p:ext uri="{BB962C8B-B14F-4D97-AF65-F5344CB8AC3E}">
        <p14:creationId xmlns:p14="http://schemas.microsoft.com/office/powerpoint/2010/main" val="102424046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12166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Calculus of Vector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34</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330A0D-E265-48C5-A682-924099F36C6C}"/>
                  </a:ext>
                </a:extLst>
              </p:cNvPr>
              <p:cNvSpPr txBox="1"/>
              <p:nvPr/>
            </p:nvSpPr>
            <p:spPr>
              <a:xfrm>
                <a:off x="2340425" y="378408"/>
                <a:ext cx="2269675" cy="2577629"/>
              </a:xfrm>
              <a:prstGeom prst="rect">
                <a:avLst/>
              </a:prstGeom>
              <a:noFill/>
            </p:spPr>
            <p:txBody>
              <a:bodyPr wrap="square" rtlCol="0">
                <a:spAutoFit/>
              </a:bodyPr>
              <a:lstStyle/>
              <a:p>
                <a:pPr marL="171450"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Derivatives of vector functions </a:t>
                </a:r>
                <a14:m>
                  <m:oMath xmlns:m="http://schemas.openxmlformats.org/officeDocument/2006/math">
                    <m:r>
                      <a:rPr lang="en-US" sz="950" b="0" i="1" smtClean="0">
                        <a:latin typeface="Cambria Math" panose="02040503050406030204" pitchFamily="18" charset="0"/>
                        <a:ea typeface="Tahoma" panose="020B0604030504040204" pitchFamily="34" charset="0"/>
                        <a:cs typeface="Tahoma" panose="020B0604030504040204" pitchFamily="34" charset="0"/>
                      </a:rPr>
                      <m:t>𝑟</m:t>
                    </m:r>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r>
                          <a:rPr lang="en-US" sz="950" b="0" i="1" smtClean="0">
                            <a:latin typeface="Cambria Math" panose="02040503050406030204" pitchFamily="18" charset="0"/>
                            <a:ea typeface="Tahoma" panose="020B0604030504040204" pitchFamily="34" charset="0"/>
                            <a:cs typeface="Tahoma" panose="020B0604030504040204" pitchFamily="34" charset="0"/>
                          </a:rPr>
                          <m:t>𝑡</m:t>
                        </m:r>
                      </m:e>
                    </m:d>
                  </m:oMath>
                </a14:m>
                <a:r>
                  <a:rPr lang="en-US" sz="950" dirty="0">
                    <a:latin typeface="Tahoma" panose="020B0604030504040204" pitchFamily="34" charset="0"/>
                    <a:ea typeface="Tahoma" panose="020B0604030504040204" pitchFamily="34" charset="0"/>
                    <a:cs typeface="Tahoma" panose="020B0604030504040204" pitchFamily="34" charset="0"/>
                  </a:rPr>
                  <a:t> can represent a tangent vector </a:t>
                </a:r>
                <a14:m>
                  <m:oMath xmlns:m="http://schemas.openxmlformats.org/officeDocument/2006/math">
                    <m:r>
                      <a:rPr lang="en-US" sz="950" b="0" i="1" smtClean="0">
                        <a:latin typeface="Cambria Math" panose="02040503050406030204" pitchFamily="18" charset="0"/>
                        <a:ea typeface="Tahoma" panose="020B0604030504040204" pitchFamily="34" charset="0"/>
                        <a:cs typeface="Tahoma" panose="020B0604030504040204" pitchFamily="34" charset="0"/>
                      </a:rPr>
                      <m:t>𝑟</m:t>
                    </m:r>
                    <m:r>
                      <a:rPr lang="en-US" sz="950" b="0" i="1" smtClean="0">
                        <a:latin typeface="Cambria Math" panose="02040503050406030204" pitchFamily="18" charset="0"/>
                        <a:ea typeface="Tahoma" panose="020B0604030504040204" pitchFamily="34" charset="0"/>
                        <a:cs typeface="Tahoma" panose="020B0604030504040204" pitchFamily="34" charset="0"/>
                      </a:rPr>
                      <m:t>′(</m:t>
                    </m:r>
                    <m:r>
                      <a:rPr lang="en-US" sz="950" b="0" i="1" smtClean="0">
                        <a:latin typeface="Cambria Math" panose="02040503050406030204" pitchFamily="18" charset="0"/>
                        <a:ea typeface="Tahoma" panose="020B0604030504040204" pitchFamily="34" charset="0"/>
                        <a:cs typeface="Tahoma" panose="020B0604030504040204" pitchFamily="34" charset="0"/>
                      </a:rPr>
                      <m:t>𝑡</m:t>
                    </m:r>
                    <m:r>
                      <a:rPr lang="en-US" sz="950" b="0" i="1" smtClean="0">
                        <a:latin typeface="Cambria Math" panose="02040503050406030204" pitchFamily="18" charset="0"/>
                        <a:ea typeface="Tahoma" panose="020B0604030504040204" pitchFamily="34" charset="0"/>
                        <a:cs typeface="Tahoma" panose="020B0604030504040204" pitchFamily="34" charset="0"/>
                      </a:rPr>
                      <m:t>)</m:t>
                    </m:r>
                  </m:oMath>
                </a14:m>
                <a:r>
                  <a:rPr lang="en-US" sz="950" dirty="0">
                    <a:latin typeface="Tahoma" panose="020B0604030504040204" pitchFamily="34" charset="0"/>
                    <a:ea typeface="Tahoma" panose="020B0604030504040204" pitchFamily="34" charset="0"/>
                    <a:cs typeface="Tahoma" panose="020B0604030504040204" pitchFamily="34" charset="0"/>
                  </a:rPr>
                  <a:t> to a curve through space </a:t>
                </a:r>
              </a:p>
              <a:p>
                <a:pPr marL="628650" lvl="1"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Tangent vectors can provide orientation of vector functions </a:t>
                </a:r>
              </a:p>
              <a:p>
                <a:pPr marL="628650" lvl="1"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Tangent lines need a point of tangency and a tangent vector</a:t>
                </a:r>
              </a:p>
              <a:p>
                <a:pPr marL="171450"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Limits of vector functions can represent approaching a specific point </a:t>
                </a:r>
              </a:p>
              <a:p>
                <a:pPr marL="171450"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Integrals of vector functions can have more physical representations (e.g., integral of velocity vector)</a:t>
                </a:r>
              </a:p>
              <a:p>
                <a:pPr marL="171450"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All calculus operations are performed component-wise</a:t>
                </a:r>
              </a:p>
            </p:txBody>
          </p:sp>
        </mc:Choice>
        <mc:Fallback xmlns="">
          <p:sp>
            <p:nvSpPr>
              <p:cNvPr id="16" name="TextBox 15">
                <a:extLst>
                  <a:ext uri="{FF2B5EF4-FFF2-40B4-BE49-F238E27FC236}">
                    <a16:creationId xmlns:a16="http://schemas.microsoft.com/office/drawing/2014/main" id="{39330A0D-E265-48C5-A682-924099F36C6C}"/>
                  </a:ext>
                </a:extLst>
              </p:cNvPr>
              <p:cNvSpPr txBox="1">
                <a:spLocks noRot="1" noChangeAspect="1" noMove="1" noResize="1" noEditPoints="1" noAdjustHandles="1" noChangeArrowheads="1" noChangeShapeType="1" noTextEdit="1"/>
              </p:cNvSpPr>
              <p:nvPr/>
            </p:nvSpPr>
            <p:spPr>
              <a:xfrm>
                <a:off x="2340425" y="378408"/>
                <a:ext cx="2269675" cy="2577629"/>
              </a:xfrm>
              <a:prstGeom prst="rect">
                <a:avLst/>
              </a:prstGeom>
              <a:blipFill>
                <a:blip r:embed="rId3"/>
                <a:stretch>
                  <a:fillRect b="-236"/>
                </a:stretch>
              </a:blipFill>
            </p:spPr>
            <p:txBody>
              <a:bodyPr/>
              <a:lstStyle/>
              <a:p>
                <a:r>
                  <a:rPr lang="en-US">
                    <a:noFill/>
                  </a:rPr>
                  <a:t> </a:t>
                </a:r>
              </a:p>
            </p:txBody>
          </p:sp>
        </mc:Fallback>
      </mc:AlternateContent>
      <p:pic>
        <p:nvPicPr>
          <p:cNvPr id="1026" name="Picture 2" descr="Vector-Valued Functions - Mathonline">
            <a:extLst>
              <a:ext uri="{FF2B5EF4-FFF2-40B4-BE49-F238E27FC236}">
                <a16:creationId xmlns:a16="http://schemas.microsoft.com/office/drawing/2014/main" id="{79FCC12B-538E-4326-AB35-7BAF9397C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5" y="1816012"/>
            <a:ext cx="1998059" cy="1474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lved: Find the unit tangent vector at the indicated point of the vector  function r(t) = e^{10 t} cos t i + e^{10t} sin t j + e^{10t} k T(pi/2) = ?  | Study.com">
            <a:extLst>
              <a:ext uri="{FF2B5EF4-FFF2-40B4-BE49-F238E27FC236}">
                <a16:creationId xmlns:a16="http://schemas.microsoft.com/office/drawing/2014/main" id="{2136DFBB-2E36-4A65-8388-6736DA60C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10" y="397742"/>
            <a:ext cx="1923692" cy="137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893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12166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Arclength and Speed</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35</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330A0D-E265-48C5-A682-924099F36C6C}"/>
                  </a:ext>
                </a:extLst>
              </p:cNvPr>
              <p:cNvSpPr txBox="1"/>
              <p:nvPr/>
            </p:nvSpPr>
            <p:spPr>
              <a:xfrm>
                <a:off x="1675174" y="378408"/>
                <a:ext cx="2934927" cy="2866875"/>
              </a:xfrm>
              <a:prstGeom prst="rect">
                <a:avLst/>
              </a:prstGeom>
              <a:noFill/>
            </p:spPr>
            <p:txBody>
              <a:bodyPr wrap="square" rtlCol="0">
                <a:spAutoFit/>
              </a:bodyPr>
              <a:lstStyle/>
              <a:p>
                <a:pPr marL="171450" indent="-171450">
                  <a:buFont typeface="Arial" panose="020B0604020202020204" pitchFamily="34" charset="0"/>
                  <a:buChar char="•"/>
                </a:pPr>
                <a:r>
                  <a:rPr lang="en-US" sz="950" u="sng" dirty="0">
                    <a:latin typeface="Tahoma" panose="020B0604030504040204" pitchFamily="34" charset="0"/>
                    <a:ea typeface="Tahoma" panose="020B0604030504040204" pitchFamily="34" charset="0"/>
                    <a:cs typeface="Tahoma" panose="020B0604030504040204" pitchFamily="34" charset="0"/>
                  </a:rPr>
                  <a:t>Given the position vector </a:t>
                </a:r>
                <a14:m>
                  <m:oMath xmlns:m="http://schemas.openxmlformats.org/officeDocument/2006/math">
                    <m:r>
                      <a:rPr lang="en-US" sz="950" b="0" i="1" u="sng" smtClean="0">
                        <a:latin typeface="Cambria Math" panose="02040503050406030204" pitchFamily="18" charset="0"/>
                        <a:ea typeface="Tahoma" panose="020B0604030504040204" pitchFamily="34" charset="0"/>
                        <a:cs typeface="Tahoma" panose="020B0604030504040204" pitchFamily="34" charset="0"/>
                      </a:rPr>
                      <m:t>𝑟</m:t>
                    </m:r>
                    <m:r>
                      <a:rPr lang="en-US" sz="950" b="0" i="1" u="sng" smtClean="0">
                        <a:latin typeface="Cambria Math" panose="02040503050406030204" pitchFamily="18" charset="0"/>
                        <a:ea typeface="Tahoma" panose="020B0604030504040204" pitchFamily="34" charset="0"/>
                        <a:cs typeface="Tahoma" panose="020B0604030504040204" pitchFamily="34" charset="0"/>
                      </a:rPr>
                      <m:t>(</m:t>
                    </m:r>
                    <m:r>
                      <a:rPr lang="en-US" sz="950" b="0" i="1" u="sng" smtClean="0">
                        <a:latin typeface="Cambria Math" panose="02040503050406030204" pitchFamily="18" charset="0"/>
                        <a:ea typeface="Tahoma" panose="020B0604030504040204" pitchFamily="34" charset="0"/>
                        <a:cs typeface="Tahoma" panose="020B0604030504040204" pitchFamily="34" charset="0"/>
                      </a:rPr>
                      <m:t>𝑡</m:t>
                    </m:r>
                    <m:r>
                      <a:rPr lang="en-US" sz="950" b="0" i="1" u="sng" smtClean="0">
                        <a:latin typeface="Cambria Math" panose="02040503050406030204" pitchFamily="18" charset="0"/>
                        <a:ea typeface="Tahoma" panose="020B0604030504040204" pitchFamily="34" charset="0"/>
                        <a:cs typeface="Tahoma" panose="020B0604030504040204" pitchFamily="34" charset="0"/>
                      </a:rPr>
                      <m:t>)</m:t>
                    </m:r>
                  </m:oMath>
                </a14:m>
                <a:r>
                  <a:rPr lang="en-US" sz="950" u="sng" dirty="0">
                    <a:latin typeface="Tahoma" panose="020B0604030504040204" pitchFamily="34" charset="0"/>
                    <a:ea typeface="Tahoma" panose="020B0604030504040204" pitchFamily="34" charset="0"/>
                    <a:cs typeface="Tahoma" panose="020B0604030504040204" pitchFamily="34" charset="0"/>
                  </a:rPr>
                  <a:t>:</a:t>
                </a:r>
              </a:p>
              <a:p>
                <a:pPr marL="628650" lvl="1"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Position:</a:t>
                </a:r>
                <a:r>
                  <a:rPr lang="en-US" sz="9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950" b="0" i="1" smtClean="0">
                        <a:latin typeface="Cambria Math" panose="02040503050406030204" pitchFamily="18" charset="0"/>
                        <a:ea typeface="Tahoma" panose="020B0604030504040204" pitchFamily="34" charset="0"/>
                        <a:cs typeface="Tahoma" panose="020B0604030504040204" pitchFamily="34" charset="0"/>
                      </a:rPr>
                      <m:t>𝑟</m:t>
                    </m:r>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r>
                          <a:rPr lang="en-US" sz="950" b="0" i="1" smtClean="0">
                            <a:latin typeface="Cambria Math" panose="02040503050406030204" pitchFamily="18" charset="0"/>
                            <a:ea typeface="Tahoma" panose="020B0604030504040204" pitchFamily="34" charset="0"/>
                            <a:cs typeface="Tahoma" panose="020B0604030504040204" pitchFamily="34" charset="0"/>
                          </a:rPr>
                          <m:t>𝑡</m:t>
                        </m:r>
                      </m:e>
                    </m:d>
                  </m:oMath>
                </a14:m>
                <a:endParaRPr lang="en-US" sz="950" b="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14:m>
                  <m:oMath xmlns:m="http://schemas.openxmlformats.org/officeDocument/2006/math">
                    <m:acc>
                      <m:accPr>
                        <m:chr m:val="⃗"/>
                        <m:ctrlPr>
                          <a:rPr lang="en-US" sz="95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𝑟</m:t>
                        </m:r>
                      </m:e>
                    </m:acc>
                    <m:d>
                      <m:dPr>
                        <m:ctrlPr>
                          <a:rPr lang="en-US" sz="950" i="1" dirty="0">
                            <a:latin typeface="Cambria Math" panose="02040503050406030204" pitchFamily="18" charset="0"/>
                            <a:ea typeface="Tahoma" panose="020B0604030504040204" pitchFamily="34" charset="0"/>
                            <a:cs typeface="Tahoma" panose="020B0604030504040204" pitchFamily="34" charset="0"/>
                          </a:rPr>
                        </m:ctrlPr>
                      </m:dPr>
                      <m:e>
                        <m:r>
                          <a:rPr lang="en-US" sz="950" i="1" dirty="0">
                            <a:latin typeface="Cambria Math" panose="02040503050406030204" pitchFamily="18" charset="0"/>
                            <a:ea typeface="Tahoma" panose="020B0604030504040204" pitchFamily="34" charset="0"/>
                            <a:cs typeface="Tahoma" panose="020B0604030504040204" pitchFamily="34" charset="0"/>
                          </a:rPr>
                          <m:t>𝑡</m:t>
                        </m:r>
                      </m:e>
                    </m:d>
                    <m:r>
                      <a:rPr lang="en-US" sz="950" i="1" dirty="0">
                        <a:latin typeface="Cambria Math" panose="02040503050406030204" pitchFamily="18" charset="0"/>
                        <a:ea typeface="Tahoma" panose="020B0604030504040204" pitchFamily="34" charset="0"/>
                        <a:cs typeface="Tahoma" panose="020B0604030504040204" pitchFamily="34" charset="0"/>
                      </a:rPr>
                      <m:t>=</m:t>
                    </m:r>
                    <m:nary>
                      <m:naryPr>
                        <m:limLoc m:val="undOvr"/>
                        <m:subHide m:val="on"/>
                        <m:supHide m:val="on"/>
                        <m:ctrlPr>
                          <a:rPr lang="en-US" sz="950" i="1" smtClean="0">
                            <a:latin typeface="Cambria Math" panose="02040503050406030204" pitchFamily="18" charset="0"/>
                            <a:ea typeface="Tahoma" panose="020B0604030504040204" pitchFamily="34" charset="0"/>
                            <a:cs typeface="Tahoma" panose="020B0604030504040204" pitchFamily="34" charset="0"/>
                          </a:rPr>
                        </m:ctrlPr>
                      </m:naryPr>
                      <m:sub/>
                      <m:sup/>
                      <m:e>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𝑣</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950" b="0" i="1" dirty="0" smtClean="0">
                            <a:latin typeface="Cambria Math" panose="02040503050406030204" pitchFamily="18" charset="0"/>
                            <a:ea typeface="Tahoma" panose="020B0604030504040204" pitchFamily="34" charset="0"/>
                            <a:cs typeface="Tahoma" panose="020B0604030504040204" pitchFamily="34" charset="0"/>
                          </a:rPr>
                          <m:t> </m:t>
                        </m:r>
                        <m:r>
                          <a:rPr lang="en-US" sz="950" b="0" i="1" dirty="0" smtClean="0">
                            <a:latin typeface="Cambria Math" panose="02040503050406030204" pitchFamily="18" charset="0"/>
                            <a:ea typeface="Tahoma" panose="020B0604030504040204" pitchFamily="34" charset="0"/>
                            <a:cs typeface="Tahoma" panose="020B0604030504040204" pitchFamily="34" charset="0"/>
                          </a:rPr>
                          <m:t>𝑑𝑡</m:t>
                        </m:r>
                        <m:r>
                          <a:rPr lang="en-US" sz="950" b="0" i="1" dirty="0" smtClean="0">
                            <a:latin typeface="Cambria Math" panose="02040503050406030204" pitchFamily="18" charset="0"/>
                            <a:ea typeface="Tahoma" panose="020B0604030504040204" pitchFamily="34" charset="0"/>
                            <a:cs typeface="Tahoma" panose="020B0604030504040204" pitchFamily="34" charset="0"/>
                          </a:rPr>
                          <m:t> </m:t>
                        </m:r>
                      </m:e>
                    </m:nary>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𝐶</m:t>
                    </m:r>
                    <m:r>
                      <a:rPr lang="en-US" sz="950" b="0" i="1" smtClean="0">
                        <a:latin typeface="Cambria Math" panose="02040503050406030204" pitchFamily="18" charset="0"/>
                        <a:ea typeface="Tahoma" panose="020B0604030504040204" pitchFamily="34" charset="0"/>
                        <a:cs typeface="Tahoma" panose="020B0604030504040204" pitchFamily="34" charset="0"/>
                      </a:rPr>
                      <m:t> </m:t>
                    </m:r>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Velocity: </a:t>
                </a:r>
                <a14:m>
                  <m:oMath xmlns:m="http://schemas.openxmlformats.org/officeDocument/2006/math">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𝑣</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𝑟</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14:m>
                  <m:oMath xmlns:m="http://schemas.openxmlformats.org/officeDocument/2006/math">
                    <m:acc>
                      <m:accPr>
                        <m:chr m:val="⃗"/>
                        <m:ctrlPr>
                          <a:rPr lang="en-US" sz="950" i="1">
                            <a:latin typeface="Cambria Math" panose="02040503050406030204" pitchFamily="18" charset="0"/>
                            <a:ea typeface="Tahoma" panose="020B0604030504040204" pitchFamily="34" charset="0"/>
                            <a:cs typeface="Tahoma" panose="020B0604030504040204" pitchFamily="34" charset="0"/>
                          </a:rPr>
                        </m:ctrlPr>
                      </m:accPr>
                      <m:e>
                        <m:r>
                          <a:rPr lang="en-US" sz="950" i="1">
                            <a:latin typeface="Cambria Math" panose="02040503050406030204" pitchFamily="18" charset="0"/>
                            <a:ea typeface="Tahoma" panose="020B0604030504040204" pitchFamily="34" charset="0"/>
                            <a:cs typeface="Tahoma" panose="020B0604030504040204" pitchFamily="34" charset="0"/>
                          </a:rPr>
                          <m:t>𝑣</m:t>
                        </m:r>
                      </m:e>
                    </m:acc>
                    <m:d>
                      <m:dPr>
                        <m:ctrlPr>
                          <a:rPr lang="en-US" sz="950" i="1" dirty="0">
                            <a:latin typeface="Cambria Math" panose="02040503050406030204" pitchFamily="18" charset="0"/>
                            <a:ea typeface="Tahoma" panose="020B0604030504040204" pitchFamily="34" charset="0"/>
                            <a:cs typeface="Tahoma" panose="020B0604030504040204" pitchFamily="34" charset="0"/>
                          </a:rPr>
                        </m:ctrlPr>
                      </m:dPr>
                      <m:e>
                        <m:r>
                          <a:rPr lang="en-US" sz="950" i="1" dirty="0">
                            <a:latin typeface="Cambria Math" panose="02040503050406030204" pitchFamily="18" charset="0"/>
                            <a:ea typeface="Tahoma" panose="020B0604030504040204" pitchFamily="34" charset="0"/>
                            <a:cs typeface="Tahoma" panose="020B0604030504040204" pitchFamily="34" charset="0"/>
                          </a:rPr>
                          <m:t>𝑡</m:t>
                        </m:r>
                      </m:e>
                    </m:d>
                    <m:r>
                      <a:rPr lang="en-US" sz="950" i="1" dirty="0">
                        <a:latin typeface="Cambria Math" panose="02040503050406030204" pitchFamily="18" charset="0"/>
                        <a:ea typeface="Tahoma" panose="020B0604030504040204" pitchFamily="34" charset="0"/>
                        <a:cs typeface="Tahoma" panose="020B0604030504040204" pitchFamily="34" charset="0"/>
                      </a:rPr>
                      <m:t>=</m:t>
                    </m:r>
                    <m:nary>
                      <m:naryPr>
                        <m:limLoc m:val="undOvr"/>
                        <m:subHide m:val="on"/>
                        <m:supHide m:val="on"/>
                        <m:ctrlPr>
                          <a:rPr lang="en-US" sz="950" i="1" smtClean="0">
                            <a:latin typeface="Cambria Math" panose="02040503050406030204" pitchFamily="18" charset="0"/>
                            <a:ea typeface="Tahoma" panose="020B0604030504040204" pitchFamily="34" charset="0"/>
                            <a:cs typeface="Tahoma" panose="020B0604030504040204" pitchFamily="34" charset="0"/>
                          </a:rPr>
                        </m:ctrlPr>
                      </m:naryPr>
                      <m:sub/>
                      <m:sup/>
                      <m:e>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𝑎</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950" b="0" i="1" dirty="0" smtClean="0">
                            <a:latin typeface="Cambria Math" panose="02040503050406030204" pitchFamily="18" charset="0"/>
                            <a:ea typeface="Tahoma" panose="020B0604030504040204" pitchFamily="34" charset="0"/>
                            <a:cs typeface="Tahoma" panose="020B0604030504040204" pitchFamily="34" charset="0"/>
                          </a:rPr>
                          <m:t> </m:t>
                        </m:r>
                        <m:r>
                          <a:rPr lang="en-US" sz="950" b="0" i="1" dirty="0" smtClean="0">
                            <a:latin typeface="Cambria Math" panose="02040503050406030204" pitchFamily="18" charset="0"/>
                            <a:ea typeface="Tahoma" panose="020B0604030504040204" pitchFamily="34" charset="0"/>
                            <a:cs typeface="Tahoma" panose="020B0604030504040204" pitchFamily="34" charset="0"/>
                          </a:rPr>
                          <m:t>𝑑𝑡</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𝐶</m:t>
                        </m:r>
                        <m:r>
                          <a:rPr lang="en-US" sz="950" b="0" i="1" dirty="0" smtClean="0">
                            <a:latin typeface="Cambria Math" panose="02040503050406030204" pitchFamily="18" charset="0"/>
                            <a:ea typeface="Tahoma" panose="020B0604030504040204" pitchFamily="34" charset="0"/>
                            <a:cs typeface="Tahoma" panose="020B0604030504040204" pitchFamily="34" charset="0"/>
                          </a:rPr>
                          <m:t> </m:t>
                        </m:r>
                      </m:e>
                    </m:nary>
                    <m:r>
                      <a:rPr lang="en-US" sz="950" b="0" i="1" smtClean="0">
                        <a:latin typeface="Cambria Math" panose="02040503050406030204" pitchFamily="18" charset="0"/>
                        <a:ea typeface="Tahoma" panose="020B0604030504040204" pitchFamily="34" charset="0"/>
                        <a:cs typeface="Tahoma" panose="020B0604030504040204" pitchFamily="34" charset="0"/>
                      </a:rPr>
                      <m:t> </m:t>
                    </m:r>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Speed: </a:t>
                </a:r>
                <a:r>
                  <a:rPr lang="en-US" sz="950" dirty="0">
                    <a:latin typeface="Tahoma" panose="020B0604030504040204" pitchFamily="34" charset="0"/>
                    <a:ea typeface="Tahoma" panose="020B0604030504040204" pitchFamily="34" charset="0"/>
                    <a:cs typeface="Tahoma" panose="020B0604030504040204" pitchFamily="34" charset="0"/>
                  </a:rPr>
                  <a:t>||</a:t>
                </a:r>
                <a14:m>
                  <m:oMath xmlns:m="http://schemas.openxmlformats.org/officeDocument/2006/math">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𝑣</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𝑟</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oMath>
                </a14:m>
                <a:r>
                  <a:rPr lang="en-US" sz="950" dirty="0">
                    <a:latin typeface="Tahoma" panose="020B0604030504040204" pitchFamily="34" charset="0"/>
                    <a:ea typeface="Tahoma" panose="020B0604030504040204" pitchFamily="34" charset="0"/>
                    <a:cs typeface="Tahoma" panose="020B0604030504040204" pitchFamily="34" charset="0"/>
                  </a:rPr>
                  <a:t>||</a:t>
                </a:r>
              </a:p>
              <a:p>
                <a:pPr marL="628650" lvl="1"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Acceleration:</a:t>
                </a:r>
                <a:r>
                  <a:rPr lang="en-US" sz="9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p>
                      <m:sSup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sSupPr>
                      <m:e>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𝑣</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e>
                        </m:d>
                      </m:e>
                      <m:sup>
                        <m:r>
                          <a:rPr lang="en-US" sz="950" b="0" i="1" dirty="0" smtClean="0">
                            <a:latin typeface="Cambria Math" panose="02040503050406030204" pitchFamily="18" charset="0"/>
                            <a:ea typeface="Tahoma" panose="020B0604030504040204" pitchFamily="34" charset="0"/>
                            <a:cs typeface="Tahoma" panose="020B0604030504040204" pitchFamily="34" charset="0"/>
                          </a:rPr>
                          <m:t>′</m:t>
                        </m:r>
                      </m:sup>
                    </m:sSup>
                    <m:r>
                      <a:rPr lang="en-US" sz="950" b="0" i="1" dirty="0"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accPr>
                      <m:e>
                        <m:r>
                          <a:rPr lang="en-US" sz="950" b="0" i="1" dirty="0" smtClean="0">
                            <a:latin typeface="Cambria Math" panose="02040503050406030204" pitchFamily="18" charset="0"/>
                            <a:ea typeface="Tahoma" panose="020B0604030504040204" pitchFamily="34" charset="0"/>
                            <a:cs typeface="Tahoma" panose="020B0604030504040204" pitchFamily="34" charset="0"/>
                          </a:rPr>
                          <m:t>𝑎</m:t>
                        </m:r>
                      </m:e>
                    </m:acc>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𝑟</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Arclength </a:t>
                </a:r>
                <a:r>
                  <a:rPr lang="en-US" sz="950" dirty="0">
                    <a:latin typeface="Tahoma" panose="020B0604030504040204" pitchFamily="34" charset="0"/>
                    <a:ea typeface="Tahoma" panose="020B0604030504040204" pitchFamily="34" charset="0"/>
                    <a:cs typeface="Tahoma" panose="020B0604030504040204" pitchFamily="34" charset="0"/>
                  </a:rPr>
                  <a:t>is a defined length provided by the magnitude of the </a:t>
                </a:r>
                <a:r>
                  <a:rPr lang="en-US" sz="950" i="1" dirty="0">
                    <a:latin typeface="Tahoma" panose="020B0604030504040204" pitchFamily="34" charset="0"/>
                    <a:ea typeface="Tahoma" panose="020B0604030504040204" pitchFamily="34" charset="0"/>
                    <a:cs typeface="Tahoma" panose="020B0604030504040204" pitchFamily="34" charset="0"/>
                  </a:rPr>
                  <a:t>tangent vector</a:t>
                </a:r>
              </a:p>
              <a:p>
                <a:pPr marL="628650" lvl="1" indent="-171450">
                  <a:buFont typeface="Arial" panose="020B0604020202020204" pitchFamily="34" charset="0"/>
                  <a:buChar char="•"/>
                </a:pPr>
                <a14:m>
                  <m:oMath xmlns:m="http://schemas.openxmlformats.org/officeDocument/2006/math">
                    <m:r>
                      <a:rPr lang="en-US" sz="950" b="0" i="1" smtClean="0">
                        <a:latin typeface="Cambria Math" panose="02040503050406030204" pitchFamily="18" charset="0"/>
                        <a:ea typeface="Tahoma" panose="020B0604030504040204" pitchFamily="34" charset="0"/>
                        <a:cs typeface="Tahoma" panose="020B0604030504040204" pitchFamily="34" charset="0"/>
                      </a:rPr>
                      <m:t>𝑠</m:t>
                    </m:r>
                    <m:r>
                      <a:rPr lang="en-US" sz="950" b="0" i="1" smtClean="0">
                        <a:latin typeface="Cambria Math" panose="02040503050406030204" pitchFamily="18" charset="0"/>
                        <a:ea typeface="Tahoma" panose="020B0604030504040204" pitchFamily="34" charset="0"/>
                        <a:cs typeface="Tahoma" panose="020B0604030504040204" pitchFamily="34" charset="0"/>
                      </a:rPr>
                      <m:t>= </m:t>
                    </m:r>
                    <m:nary>
                      <m:naryPr>
                        <m:limLoc m:val="undOvr"/>
                        <m:ctrlPr>
                          <a:rPr lang="en-US" sz="950" b="0" i="1" smtClean="0">
                            <a:latin typeface="Cambria Math" panose="02040503050406030204" pitchFamily="18" charset="0"/>
                            <a:ea typeface="Tahoma" panose="020B0604030504040204" pitchFamily="34" charset="0"/>
                            <a:cs typeface="Tahoma" panose="020B0604030504040204" pitchFamily="34" charset="0"/>
                          </a:rPr>
                        </m:ctrlPr>
                      </m:naryPr>
                      <m:sub>
                        <m:r>
                          <m:rPr>
                            <m:brk m:alnAt="24"/>
                          </m:rPr>
                          <a:rPr lang="en-US" sz="950" b="0" i="1" smtClean="0">
                            <a:latin typeface="Cambria Math" panose="02040503050406030204" pitchFamily="18" charset="0"/>
                            <a:ea typeface="Tahoma" panose="020B0604030504040204" pitchFamily="34" charset="0"/>
                            <a:cs typeface="Tahoma" panose="020B0604030504040204" pitchFamily="34" charset="0"/>
                          </a:rPr>
                          <m:t>𝑎</m:t>
                        </m:r>
                      </m:sub>
                      <m:sup>
                        <m:r>
                          <a:rPr lang="en-US" sz="950" b="0" i="1" smtClean="0">
                            <a:latin typeface="Cambria Math" panose="02040503050406030204" pitchFamily="18" charset="0"/>
                            <a:ea typeface="Tahoma" panose="020B0604030504040204" pitchFamily="34" charset="0"/>
                            <a:cs typeface="Tahoma" panose="020B0604030504040204" pitchFamily="34" charset="0"/>
                          </a:rPr>
                          <m:t>𝑏</m:t>
                        </m:r>
                      </m:sup>
                      <m:e>
                        <m:r>
                          <a:rPr lang="en-US" sz="95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950" b="0" i="1" smtClean="0">
                                <a:latin typeface="Cambria Math" panose="02040503050406030204" pitchFamily="18" charset="0"/>
                                <a:ea typeface="Tahoma" panose="020B0604030504040204" pitchFamily="34" charset="0"/>
                                <a:cs typeface="Tahoma" panose="020B0604030504040204" pitchFamily="34" charset="0"/>
                              </a:rPr>
                            </m:ctrlPr>
                          </m:sSupPr>
                          <m:e>
                            <m:r>
                              <a:rPr lang="en-US" sz="950" b="0" i="1" smtClean="0">
                                <a:latin typeface="Cambria Math" panose="02040503050406030204" pitchFamily="18" charset="0"/>
                                <a:ea typeface="Tahoma" panose="020B0604030504040204" pitchFamily="34" charset="0"/>
                                <a:cs typeface="Tahoma" panose="020B0604030504040204" pitchFamily="34" charset="0"/>
                              </a:rPr>
                              <m:t>𝑟</m:t>
                            </m:r>
                          </m:e>
                          <m:sup>
                            <m:r>
                              <a:rPr lang="en-US" sz="950" b="0" i="1" smtClean="0">
                                <a:latin typeface="Cambria Math" panose="02040503050406030204" pitchFamily="18" charset="0"/>
                                <a:ea typeface="Tahoma" panose="020B0604030504040204" pitchFamily="34" charset="0"/>
                                <a:cs typeface="Tahoma" panose="020B0604030504040204" pitchFamily="34" charset="0"/>
                              </a:rPr>
                              <m:t>′</m:t>
                            </m:r>
                          </m:sup>
                        </m:sSup>
                      </m:e>
                    </m:nary>
                    <m:r>
                      <a:rPr lang="en-US" sz="950" b="0" i="1" smtClean="0">
                        <a:latin typeface="Cambria Math" panose="02040503050406030204" pitchFamily="18" charset="0"/>
                        <a:ea typeface="Tahoma" panose="020B0604030504040204" pitchFamily="34" charset="0"/>
                        <a:cs typeface="Tahoma" panose="020B0604030504040204" pitchFamily="34" charset="0"/>
                      </a:rPr>
                      <m:t>(</m:t>
                    </m:r>
                    <m:r>
                      <a:rPr lang="en-US" sz="950" b="0" i="1" smtClean="0">
                        <a:latin typeface="Cambria Math" panose="02040503050406030204" pitchFamily="18" charset="0"/>
                        <a:ea typeface="Tahoma" panose="020B0604030504040204" pitchFamily="34" charset="0"/>
                        <a:cs typeface="Tahoma" panose="020B0604030504040204" pitchFamily="34" charset="0"/>
                      </a:rPr>
                      <m:t>𝑡</m:t>
                    </m:r>
                    <m:r>
                      <a:rPr lang="en-US" sz="950" b="0" i="1" smtClean="0">
                        <a:latin typeface="Cambria Math" panose="02040503050406030204" pitchFamily="18" charset="0"/>
                        <a:ea typeface="Tahoma" panose="020B0604030504040204" pitchFamily="34" charset="0"/>
                        <a:cs typeface="Tahoma" panose="020B0604030504040204" pitchFamily="34" charset="0"/>
                      </a:rPr>
                      <m:t>)||</m:t>
                    </m:r>
                    <m:r>
                      <a:rPr lang="en-US" sz="950" b="0" i="1" smtClean="0">
                        <a:latin typeface="Cambria Math" panose="02040503050406030204" pitchFamily="18" charset="0"/>
                        <a:ea typeface="Tahoma" panose="020B0604030504040204" pitchFamily="34" charset="0"/>
                        <a:cs typeface="Tahoma" panose="020B0604030504040204" pitchFamily="34" charset="0"/>
                      </a:rPr>
                      <m:t>𝑑𝑡</m:t>
                    </m:r>
                    <m:r>
                      <a:rPr lang="en-US" sz="950" b="0" i="1" smtClean="0">
                        <a:latin typeface="Cambria Math" panose="02040503050406030204" pitchFamily="18" charset="0"/>
                        <a:ea typeface="Tahoma" panose="020B0604030504040204" pitchFamily="34" charset="0"/>
                        <a:cs typeface="Tahoma" panose="020B0604030504040204" pitchFamily="34" charset="0"/>
                      </a:rPr>
                      <m:t>=</m:t>
                    </m:r>
                    <m:nary>
                      <m:naryPr>
                        <m:limLoc m:val="undOvr"/>
                        <m:ctrlPr>
                          <a:rPr lang="en-US" sz="950" i="1" smtClean="0">
                            <a:latin typeface="Cambria Math" panose="02040503050406030204" pitchFamily="18" charset="0"/>
                            <a:ea typeface="Tahoma" panose="020B0604030504040204" pitchFamily="34" charset="0"/>
                            <a:cs typeface="Tahoma" panose="020B0604030504040204" pitchFamily="34" charset="0"/>
                          </a:rPr>
                        </m:ctrlPr>
                      </m:naryPr>
                      <m:sub>
                        <m:r>
                          <m:rPr>
                            <m:brk m:alnAt="24"/>
                          </m:rPr>
                          <a:rPr lang="en-US" sz="950" i="1">
                            <a:latin typeface="Cambria Math" panose="02040503050406030204" pitchFamily="18" charset="0"/>
                            <a:ea typeface="Tahoma" panose="020B0604030504040204" pitchFamily="34" charset="0"/>
                            <a:cs typeface="Tahoma" panose="020B0604030504040204" pitchFamily="34" charset="0"/>
                          </a:rPr>
                          <m:t>𝑎</m:t>
                        </m:r>
                      </m:sub>
                      <m:sup>
                        <m:r>
                          <a:rPr lang="en-US" sz="950" i="1">
                            <a:latin typeface="Cambria Math" panose="02040503050406030204" pitchFamily="18" charset="0"/>
                            <a:ea typeface="Tahoma" panose="020B0604030504040204" pitchFamily="34" charset="0"/>
                            <a:cs typeface="Tahoma" panose="020B0604030504040204" pitchFamily="34" charset="0"/>
                          </a:rPr>
                          <m:t>𝑏</m:t>
                        </m:r>
                      </m:sup>
                      <m:e>
                        <m:rad>
                          <m:radPr>
                            <m:degHide m:val="on"/>
                            <m:ctrlPr>
                              <a:rPr lang="en-US" sz="950" i="1" smtClean="0">
                                <a:latin typeface="Cambria Math" panose="02040503050406030204" pitchFamily="18" charset="0"/>
                                <a:ea typeface="Tahoma" panose="020B0604030504040204" pitchFamily="34" charset="0"/>
                                <a:cs typeface="Tahoma" panose="020B0604030504040204" pitchFamily="34" charset="0"/>
                              </a:rPr>
                            </m:ctrlPr>
                          </m:radPr>
                          <m:deg/>
                          <m:e>
                            <m:sSup>
                              <m:sSupPr>
                                <m:ctrlPr>
                                  <a:rPr lang="en-US" sz="950" b="0" i="1" smtClean="0">
                                    <a:latin typeface="Cambria Math" panose="02040503050406030204" pitchFamily="18" charset="0"/>
                                    <a:ea typeface="Tahoma" panose="020B0604030504040204" pitchFamily="34" charset="0"/>
                                    <a:cs typeface="Tahoma" panose="020B0604030504040204" pitchFamily="34" charset="0"/>
                                  </a:rPr>
                                </m:ctrlPr>
                              </m:sSupPr>
                              <m:e>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sSup>
                                      <m:sSupPr>
                                        <m:ctrlPr>
                                          <a:rPr lang="en-US" sz="950" b="0" i="1" smtClean="0">
                                            <a:latin typeface="Cambria Math" panose="02040503050406030204" pitchFamily="18" charset="0"/>
                                            <a:ea typeface="Tahoma" panose="020B0604030504040204" pitchFamily="34" charset="0"/>
                                            <a:cs typeface="Tahoma" panose="020B0604030504040204" pitchFamily="34" charset="0"/>
                                          </a:rPr>
                                        </m:ctrlPr>
                                      </m:sSupPr>
                                      <m:e>
                                        <m:r>
                                          <a:rPr lang="en-US" sz="950" b="0" i="1" smtClean="0">
                                            <a:latin typeface="Cambria Math" panose="02040503050406030204" pitchFamily="18" charset="0"/>
                                            <a:ea typeface="Tahoma" panose="020B0604030504040204" pitchFamily="34" charset="0"/>
                                            <a:cs typeface="Tahoma" panose="020B0604030504040204" pitchFamily="34" charset="0"/>
                                          </a:rPr>
                                          <m:t>𝑥</m:t>
                                        </m:r>
                                      </m:e>
                                      <m:sup>
                                        <m:r>
                                          <a:rPr lang="en-US" sz="950" b="0" i="1"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r>
                                          <a:rPr lang="en-US" sz="950" b="0" i="1" smtClean="0">
                                            <a:latin typeface="Cambria Math" panose="02040503050406030204" pitchFamily="18" charset="0"/>
                                            <a:ea typeface="Tahoma" panose="020B0604030504040204" pitchFamily="34" charset="0"/>
                                            <a:cs typeface="Tahoma" panose="020B0604030504040204" pitchFamily="34" charset="0"/>
                                          </a:rPr>
                                          <m:t>𝑡</m:t>
                                        </m:r>
                                      </m:e>
                                    </m:d>
                                  </m:e>
                                </m:d>
                              </m:e>
                              <m:sup>
                                <m:r>
                                  <a:rPr lang="en-US" sz="950" b="0" i="1" smtClean="0">
                                    <a:latin typeface="Cambria Math" panose="02040503050406030204" pitchFamily="18" charset="0"/>
                                    <a:ea typeface="Tahoma" panose="020B0604030504040204" pitchFamily="34" charset="0"/>
                                    <a:cs typeface="Tahoma" panose="020B0604030504040204" pitchFamily="34" charset="0"/>
                                  </a:rPr>
                                  <m:t>2</m:t>
                                </m:r>
                              </m:sup>
                            </m:sSup>
                            <m:r>
                              <a:rPr lang="en-US" sz="95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950" i="1">
                                    <a:latin typeface="Cambria Math" panose="02040503050406030204" pitchFamily="18" charset="0"/>
                                    <a:ea typeface="Tahoma" panose="020B0604030504040204" pitchFamily="34" charset="0"/>
                                    <a:cs typeface="Tahoma" panose="020B0604030504040204" pitchFamily="34" charset="0"/>
                                  </a:rPr>
                                </m:ctrlPr>
                              </m:sSupPr>
                              <m:e>
                                <m:d>
                                  <m:dPr>
                                    <m:ctrlPr>
                                      <a:rPr lang="en-US" sz="950" i="1">
                                        <a:latin typeface="Cambria Math" panose="02040503050406030204" pitchFamily="18" charset="0"/>
                                        <a:ea typeface="Tahoma" panose="020B0604030504040204" pitchFamily="34" charset="0"/>
                                        <a:cs typeface="Tahoma" panose="020B0604030504040204" pitchFamily="34" charset="0"/>
                                      </a:rPr>
                                    </m:ctrlPr>
                                  </m:dPr>
                                  <m:e>
                                    <m:sSup>
                                      <m:sSupPr>
                                        <m:ctrlPr>
                                          <a:rPr lang="en-US" sz="950" i="1">
                                            <a:latin typeface="Cambria Math" panose="02040503050406030204" pitchFamily="18" charset="0"/>
                                            <a:ea typeface="Tahoma" panose="020B0604030504040204" pitchFamily="34" charset="0"/>
                                            <a:cs typeface="Tahoma" panose="020B0604030504040204" pitchFamily="34" charset="0"/>
                                          </a:rPr>
                                        </m:ctrlPr>
                                      </m:sSupPr>
                                      <m:e>
                                        <m:r>
                                          <a:rPr lang="en-US" sz="950" b="0" i="1" smtClean="0">
                                            <a:latin typeface="Cambria Math" panose="02040503050406030204" pitchFamily="18" charset="0"/>
                                            <a:ea typeface="Tahoma" panose="020B0604030504040204" pitchFamily="34" charset="0"/>
                                            <a:cs typeface="Tahoma" panose="020B0604030504040204" pitchFamily="34" charset="0"/>
                                          </a:rPr>
                                          <m:t>𝑦</m:t>
                                        </m:r>
                                      </m:e>
                                      <m:sup>
                                        <m:r>
                                          <a:rPr lang="en-US" sz="950" i="1">
                                            <a:latin typeface="Cambria Math" panose="02040503050406030204" pitchFamily="18" charset="0"/>
                                            <a:ea typeface="Tahoma" panose="020B0604030504040204" pitchFamily="34" charset="0"/>
                                            <a:cs typeface="Tahoma" panose="020B0604030504040204" pitchFamily="34" charset="0"/>
                                          </a:rPr>
                                          <m:t>′</m:t>
                                        </m:r>
                                      </m:sup>
                                    </m:sSup>
                                    <m:d>
                                      <m:dPr>
                                        <m:ctrlPr>
                                          <a:rPr lang="en-US" sz="950" i="1">
                                            <a:latin typeface="Cambria Math" panose="02040503050406030204" pitchFamily="18" charset="0"/>
                                            <a:ea typeface="Tahoma" panose="020B0604030504040204" pitchFamily="34" charset="0"/>
                                            <a:cs typeface="Tahoma" panose="020B0604030504040204" pitchFamily="34" charset="0"/>
                                          </a:rPr>
                                        </m:ctrlPr>
                                      </m:dPr>
                                      <m:e>
                                        <m:r>
                                          <a:rPr lang="en-US" sz="950" i="1">
                                            <a:latin typeface="Cambria Math" panose="02040503050406030204" pitchFamily="18" charset="0"/>
                                            <a:ea typeface="Tahoma" panose="020B0604030504040204" pitchFamily="34" charset="0"/>
                                            <a:cs typeface="Tahoma" panose="020B0604030504040204" pitchFamily="34" charset="0"/>
                                          </a:rPr>
                                          <m:t>𝑡</m:t>
                                        </m:r>
                                      </m:e>
                                    </m:d>
                                  </m:e>
                                </m:d>
                              </m:e>
                              <m:sup>
                                <m:r>
                                  <a:rPr lang="en-US" sz="950" i="1">
                                    <a:latin typeface="Cambria Math" panose="02040503050406030204" pitchFamily="18" charset="0"/>
                                    <a:ea typeface="Tahoma" panose="020B0604030504040204" pitchFamily="34" charset="0"/>
                                    <a:cs typeface="Tahoma" panose="020B0604030504040204" pitchFamily="34" charset="0"/>
                                  </a:rPr>
                                  <m:t>2</m:t>
                                </m:r>
                              </m:sup>
                            </m:sSup>
                            <m:r>
                              <a:rPr lang="en-US" sz="95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950" i="1">
                                    <a:latin typeface="Cambria Math" panose="02040503050406030204" pitchFamily="18" charset="0"/>
                                    <a:ea typeface="Tahoma" panose="020B0604030504040204" pitchFamily="34" charset="0"/>
                                    <a:cs typeface="Tahoma" panose="020B0604030504040204" pitchFamily="34" charset="0"/>
                                  </a:rPr>
                                </m:ctrlPr>
                              </m:sSupPr>
                              <m:e>
                                <m:d>
                                  <m:dPr>
                                    <m:ctrlPr>
                                      <a:rPr lang="en-US" sz="950" i="1">
                                        <a:latin typeface="Cambria Math" panose="02040503050406030204" pitchFamily="18" charset="0"/>
                                        <a:ea typeface="Tahoma" panose="020B0604030504040204" pitchFamily="34" charset="0"/>
                                        <a:cs typeface="Tahoma" panose="020B0604030504040204" pitchFamily="34" charset="0"/>
                                      </a:rPr>
                                    </m:ctrlPr>
                                  </m:dPr>
                                  <m:e>
                                    <m:sSup>
                                      <m:sSupPr>
                                        <m:ctrlPr>
                                          <a:rPr lang="en-US" sz="950" i="1">
                                            <a:latin typeface="Cambria Math" panose="02040503050406030204" pitchFamily="18" charset="0"/>
                                            <a:ea typeface="Tahoma" panose="020B0604030504040204" pitchFamily="34" charset="0"/>
                                            <a:cs typeface="Tahoma" panose="020B0604030504040204" pitchFamily="34" charset="0"/>
                                          </a:rPr>
                                        </m:ctrlPr>
                                      </m:sSupPr>
                                      <m:e>
                                        <m:r>
                                          <a:rPr lang="en-US" sz="950" b="0" i="1" smtClean="0">
                                            <a:latin typeface="Cambria Math" panose="02040503050406030204" pitchFamily="18" charset="0"/>
                                            <a:ea typeface="Tahoma" panose="020B0604030504040204" pitchFamily="34" charset="0"/>
                                            <a:cs typeface="Tahoma" panose="020B0604030504040204" pitchFamily="34" charset="0"/>
                                          </a:rPr>
                                          <m:t>𝑧</m:t>
                                        </m:r>
                                      </m:e>
                                      <m:sup>
                                        <m:r>
                                          <a:rPr lang="en-US" sz="950" i="1">
                                            <a:latin typeface="Cambria Math" panose="02040503050406030204" pitchFamily="18" charset="0"/>
                                            <a:ea typeface="Tahoma" panose="020B0604030504040204" pitchFamily="34" charset="0"/>
                                            <a:cs typeface="Tahoma" panose="020B0604030504040204" pitchFamily="34" charset="0"/>
                                          </a:rPr>
                                          <m:t>′</m:t>
                                        </m:r>
                                      </m:sup>
                                    </m:sSup>
                                    <m:d>
                                      <m:dPr>
                                        <m:ctrlPr>
                                          <a:rPr lang="en-US" sz="950" i="1">
                                            <a:latin typeface="Cambria Math" panose="02040503050406030204" pitchFamily="18" charset="0"/>
                                            <a:ea typeface="Tahoma" panose="020B0604030504040204" pitchFamily="34" charset="0"/>
                                            <a:cs typeface="Tahoma" panose="020B0604030504040204" pitchFamily="34" charset="0"/>
                                          </a:rPr>
                                        </m:ctrlPr>
                                      </m:dPr>
                                      <m:e>
                                        <m:r>
                                          <a:rPr lang="en-US" sz="950" i="1">
                                            <a:latin typeface="Cambria Math" panose="02040503050406030204" pitchFamily="18" charset="0"/>
                                            <a:ea typeface="Tahoma" panose="020B0604030504040204" pitchFamily="34" charset="0"/>
                                            <a:cs typeface="Tahoma" panose="020B0604030504040204" pitchFamily="34" charset="0"/>
                                          </a:rPr>
                                          <m:t>𝑡</m:t>
                                        </m:r>
                                      </m:e>
                                    </m:d>
                                  </m:e>
                                </m:d>
                              </m:e>
                              <m:sup>
                                <m:r>
                                  <a:rPr lang="en-US" sz="950" i="1">
                                    <a:latin typeface="Cambria Math" panose="02040503050406030204" pitchFamily="18" charset="0"/>
                                    <a:ea typeface="Tahoma" panose="020B0604030504040204" pitchFamily="34" charset="0"/>
                                    <a:cs typeface="Tahoma" panose="020B0604030504040204" pitchFamily="34" charset="0"/>
                                  </a:rPr>
                                  <m:t>2</m:t>
                                </m:r>
                              </m:sup>
                            </m:sSup>
                          </m:e>
                        </m:rad>
                      </m:e>
                    </m:nary>
                    <m:r>
                      <a:rPr lang="en-US" sz="950" i="1">
                        <a:latin typeface="Cambria Math" panose="02040503050406030204" pitchFamily="18" charset="0"/>
                        <a:ea typeface="Tahoma" panose="020B0604030504040204" pitchFamily="34" charset="0"/>
                        <a:cs typeface="Tahoma" panose="020B0604030504040204" pitchFamily="34" charset="0"/>
                      </a:rPr>
                      <m:t>𝑑𝑡</m:t>
                    </m:r>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Some problems may require identifying factorizations, simplifying, using trig. Identities, making fractions with the same denominator and crossing out items, etc.</a:t>
                </a:r>
              </a:p>
            </p:txBody>
          </p:sp>
        </mc:Choice>
        <mc:Fallback xmlns="">
          <p:sp>
            <p:nvSpPr>
              <p:cNvPr id="16" name="TextBox 15">
                <a:extLst>
                  <a:ext uri="{FF2B5EF4-FFF2-40B4-BE49-F238E27FC236}">
                    <a16:creationId xmlns:a16="http://schemas.microsoft.com/office/drawing/2014/main" id="{39330A0D-E265-48C5-A682-924099F36C6C}"/>
                  </a:ext>
                </a:extLst>
              </p:cNvPr>
              <p:cNvSpPr txBox="1">
                <a:spLocks noRot="1" noChangeAspect="1" noMove="1" noResize="1" noEditPoints="1" noAdjustHandles="1" noChangeArrowheads="1" noChangeShapeType="1" noTextEdit="1"/>
              </p:cNvSpPr>
              <p:nvPr/>
            </p:nvSpPr>
            <p:spPr>
              <a:xfrm>
                <a:off x="1675174" y="378408"/>
                <a:ext cx="2934927" cy="2866875"/>
              </a:xfrm>
              <a:prstGeom prst="rect">
                <a:avLst/>
              </a:prstGeom>
              <a:blipFill>
                <a:blip r:embed="rId3"/>
                <a:stretch>
                  <a:fillRect b="-213"/>
                </a:stretch>
              </a:blipFill>
            </p:spPr>
            <p:txBody>
              <a:bodyPr/>
              <a:lstStyle/>
              <a:p>
                <a:r>
                  <a:rPr lang="en-US">
                    <a:noFill/>
                  </a:rPr>
                  <a:t> </a:t>
                </a:r>
              </a:p>
            </p:txBody>
          </p:sp>
        </mc:Fallback>
      </mc:AlternateContent>
      <p:pic>
        <p:nvPicPr>
          <p:cNvPr id="2050" name="Picture 2" descr="Mathematics Calculus III">
            <a:extLst>
              <a:ext uri="{FF2B5EF4-FFF2-40B4-BE49-F238E27FC236}">
                <a16:creationId xmlns:a16="http://schemas.microsoft.com/office/drawing/2014/main" id="{BFBB54ED-D80F-4DFA-8B33-528DF06418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768" y="1976265"/>
            <a:ext cx="1344511" cy="13009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ing A Vector at Vectorified.com | Collection of Graphing A Vector free  for personal use">
            <a:extLst>
              <a:ext uri="{FF2B5EF4-FFF2-40B4-BE49-F238E27FC236}">
                <a16:creationId xmlns:a16="http://schemas.microsoft.com/office/drawing/2014/main" id="{FB8A74C9-8BA5-4DAE-8A5E-010F019D22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722" y="518739"/>
            <a:ext cx="1092599" cy="134114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6F467BD-502E-4F99-9C38-2A223FA8DD80}"/>
              </a:ext>
            </a:extLst>
          </p:cNvPr>
          <p:cNvSpPr/>
          <p:nvPr/>
        </p:nvSpPr>
        <p:spPr>
          <a:xfrm>
            <a:off x="407035" y="473698"/>
            <a:ext cx="1204452" cy="142298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6A58BF-016A-4C21-B5DA-3FFBE8C3897C}"/>
              </a:ext>
            </a:extLst>
          </p:cNvPr>
          <p:cNvSpPr/>
          <p:nvPr/>
        </p:nvSpPr>
        <p:spPr>
          <a:xfrm>
            <a:off x="344767" y="1966369"/>
            <a:ext cx="1344511" cy="13009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22956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36</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F810640-E595-4253-A1B5-ECB874E7E0C4}"/>
              </a:ext>
            </a:extLst>
          </p:cNvPr>
          <p:cNvPicPr>
            <a:picLocks noChangeAspect="1"/>
          </p:cNvPicPr>
          <p:nvPr/>
        </p:nvPicPr>
        <p:blipFill>
          <a:blip r:embed="rId4"/>
          <a:stretch>
            <a:fillRect/>
          </a:stretch>
        </p:blipFill>
        <p:spPr>
          <a:xfrm>
            <a:off x="0" y="387554"/>
            <a:ext cx="4610100" cy="204782"/>
          </a:xfrm>
          <a:prstGeom prst="rect">
            <a:avLst/>
          </a:prstGeom>
        </p:spPr>
      </p:pic>
      <p:pic>
        <p:nvPicPr>
          <p:cNvPr id="20" name="Picture 19">
            <a:extLst>
              <a:ext uri="{FF2B5EF4-FFF2-40B4-BE49-F238E27FC236}">
                <a16:creationId xmlns:a16="http://schemas.microsoft.com/office/drawing/2014/main" id="{46C2036F-DDB3-40B3-A288-172285DE6D9E}"/>
              </a:ext>
            </a:extLst>
          </p:cNvPr>
          <p:cNvPicPr>
            <a:picLocks noChangeAspect="1"/>
          </p:cNvPicPr>
          <p:nvPr/>
        </p:nvPicPr>
        <p:blipFill>
          <a:blip r:embed="rId5"/>
          <a:stretch>
            <a:fillRect/>
          </a:stretch>
        </p:blipFill>
        <p:spPr>
          <a:xfrm>
            <a:off x="1623555" y="547672"/>
            <a:ext cx="1367296" cy="340514"/>
          </a:xfrm>
          <a:prstGeom prst="rect">
            <a:avLst/>
          </a:prstGeom>
        </p:spPr>
      </p:pic>
      <p:pic>
        <p:nvPicPr>
          <p:cNvPr id="24" name="Picture 23">
            <a:extLst>
              <a:ext uri="{FF2B5EF4-FFF2-40B4-BE49-F238E27FC236}">
                <a16:creationId xmlns:a16="http://schemas.microsoft.com/office/drawing/2014/main" id="{C2FD82A7-7CC0-4189-A6C0-DF8BECE660F5}"/>
              </a:ext>
            </a:extLst>
          </p:cNvPr>
          <p:cNvPicPr>
            <a:picLocks noChangeAspect="1"/>
          </p:cNvPicPr>
          <p:nvPr/>
        </p:nvPicPr>
        <p:blipFill>
          <a:blip r:embed="rId6"/>
          <a:stretch>
            <a:fillRect/>
          </a:stretch>
        </p:blipFill>
        <p:spPr>
          <a:xfrm>
            <a:off x="0" y="791876"/>
            <a:ext cx="1212075" cy="217552"/>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FED5C32-9FBB-4BDB-9296-79B7786CB020}"/>
                  </a:ext>
                </a:extLst>
              </p:cNvPr>
              <p:cNvSpPr txBox="1"/>
              <p:nvPr/>
            </p:nvSpPr>
            <p:spPr>
              <a:xfrm>
                <a:off x="1368831" y="2435449"/>
                <a:ext cx="2045512" cy="815608"/>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=1</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None of the below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=3</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=5</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=2</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None of the above</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31" name="TextBox 30">
                <a:extLst>
                  <a:ext uri="{FF2B5EF4-FFF2-40B4-BE49-F238E27FC236}">
                    <a16:creationId xmlns:a16="http://schemas.microsoft.com/office/drawing/2014/main" id="{8FED5C32-9FBB-4BDB-9296-79B7786CB020}"/>
                  </a:ext>
                </a:extLst>
              </p:cNvPr>
              <p:cNvSpPr txBox="1">
                <a:spLocks noRot="1" noChangeAspect="1" noMove="1" noResize="1" noEditPoints="1" noAdjustHandles="1" noChangeArrowheads="1" noChangeShapeType="1" noTextEdit="1"/>
              </p:cNvSpPr>
              <p:nvPr/>
            </p:nvSpPr>
            <p:spPr>
              <a:xfrm>
                <a:off x="1368831" y="2435449"/>
                <a:ext cx="2045512" cy="81560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0672800"/>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37</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83AE67-5999-42A6-800F-1FE32A5C8B10}"/>
                  </a:ext>
                </a:extLst>
              </p:cNvPr>
              <p:cNvSpPr txBox="1"/>
              <p:nvPr/>
            </p:nvSpPr>
            <p:spPr>
              <a:xfrm>
                <a:off x="1368831" y="2435449"/>
                <a:ext cx="2045512" cy="815608"/>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=1</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None of the below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=3</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=5</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14:m>
                  <m:oMath xmlns:m="http://schemas.openxmlformats.org/officeDocument/2006/math">
                    <m:r>
                      <a:rPr lang="en-US" sz="600" b="0" i="1" smtClean="0">
                        <a:solidFill>
                          <a:srgbClr val="FF0000"/>
                        </a:solidFill>
                        <a:latin typeface="Cambria Math" panose="02040503050406030204" pitchFamily="18" charset="0"/>
                        <a:ea typeface="Cambria" panose="02040503050406030204" pitchFamily="18" charset="0"/>
                        <a:cs typeface="Tahoma" panose="020B0604030504040204" pitchFamily="34" charset="0"/>
                      </a:rPr>
                      <m:t>𝑡</m:t>
                    </m:r>
                    <m:r>
                      <a:rPr lang="en-US" sz="600" b="0" i="1" smtClean="0">
                        <a:solidFill>
                          <a:srgbClr val="FF0000"/>
                        </a:solidFill>
                        <a:latin typeface="Cambria Math" panose="02040503050406030204" pitchFamily="18" charset="0"/>
                        <a:ea typeface="Cambria" panose="02040503050406030204" pitchFamily="18" charset="0"/>
                        <a:cs typeface="Tahoma" panose="020B0604030504040204" pitchFamily="34" charset="0"/>
                      </a:rPr>
                      <m:t>=2</m:t>
                    </m:r>
                  </m:oMath>
                </a14:m>
                <a:r>
                  <a:rPr lang="en-US" sz="600" dirty="0">
                    <a:solidFill>
                      <a:srgbClr val="FF0000"/>
                    </a:solidFill>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None of the above</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45" name="TextBox 44">
                <a:extLst>
                  <a:ext uri="{FF2B5EF4-FFF2-40B4-BE49-F238E27FC236}">
                    <a16:creationId xmlns:a16="http://schemas.microsoft.com/office/drawing/2014/main" id="{D183AE67-5999-42A6-800F-1FE32A5C8B10}"/>
                  </a:ext>
                </a:extLst>
              </p:cNvPr>
              <p:cNvSpPr txBox="1">
                <a:spLocks noRot="1" noChangeAspect="1" noMove="1" noResize="1" noEditPoints="1" noAdjustHandles="1" noChangeArrowheads="1" noChangeShapeType="1" noTextEdit="1"/>
              </p:cNvSpPr>
              <p:nvPr/>
            </p:nvSpPr>
            <p:spPr>
              <a:xfrm>
                <a:off x="1368831" y="2435449"/>
                <a:ext cx="2045512" cy="815608"/>
              </a:xfrm>
              <a:prstGeom prst="rect">
                <a:avLst/>
              </a:prstGeom>
              <a:blipFill>
                <a:blip r:embed="rId4"/>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F810640-E595-4253-A1B5-ECB874E7E0C4}"/>
              </a:ext>
            </a:extLst>
          </p:cNvPr>
          <p:cNvPicPr>
            <a:picLocks noChangeAspect="1"/>
          </p:cNvPicPr>
          <p:nvPr/>
        </p:nvPicPr>
        <p:blipFill>
          <a:blip r:embed="rId5"/>
          <a:stretch>
            <a:fillRect/>
          </a:stretch>
        </p:blipFill>
        <p:spPr>
          <a:xfrm>
            <a:off x="0" y="387554"/>
            <a:ext cx="4610100" cy="204782"/>
          </a:xfrm>
          <a:prstGeom prst="rect">
            <a:avLst/>
          </a:prstGeom>
        </p:spPr>
      </p:pic>
      <p:pic>
        <p:nvPicPr>
          <p:cNvPr id="20" name="Picture 19">
            <a:extLst>
              <a:ext uri="{FF2B5EF4-FFF2-40B4-BE49-F238E27FC236}">
                <a16:creationId xmlns:a16="http://schemas.microsoft.com/office/drawing/2014/main" id="{46C2036F-DDB3-40B3-A288-172285DE6D9E}"/>
              </a:ext>
            </a:extLst>
          </p:cNvPr>
          <p:cNvPicPr>
            <a:picLocks noChangeAspect="1"/>
          </p:cNvPicPr>
          <p:nvPr/>
        </p:nvPicPr>
        <p:blipFill>
          <a:blip r:embed="rId6"/>
          <a:stretch>
            <a:fillRect/>
          </a:stretch>
        </p:blipFill>
        <p:spPr>
          <a:xfrm>
            <a:off x="1623555" y="547672"/>
            <a:ext cx="1367296" cy="340514"/>
          </a:xfrm>
          <a:prstGeom prst="rect">
            <a:avLst/>
          </a:prstGeom>
        </p:spPr>
      </p:pic>
      <p:pic>
        <p:nvPicPr>
          <p:cNvPr id="24" name="Picture 23">
            <a:extLst>
              <a:ext uri="{FF2B5EF4-FFF2-40B4-BE49-F238E27FC236}">
                <a16:creationId xmlns:a16="http://schemas.microsoft.com/office/drawing/2014/main" id="{C2FD82A7-7CC0-4189-A6C0-DF8BECE660F5}"/>
              </a:ext>
            </a:extLst>
          </p:cNvPr>
          <p:cNvPicPr>
            <a:picLocks noChangeAspect="1"/>
          </p:cNvPicPr>
          <p:nvPr/>
        </p:nvPicPr>
        <p:blipFill>
          <a:blip r:embed="rId7"/>
          <a:stretch>
            <a:fillRect/>
          </a:stretch>
        </p:blipFill>
        <p:spPr>
          <a:xfrm>
            <a:off x="0" y="791876"/>
            <a:ext cx="1212075" cy="217552"/>
          </a:xfrm>
          <a:prstGeom prst="rect">
            <a:avLst/>
          </a:prstGeom>
        </p:spPr>
      </p:pic>
      <p:pic>
        <p:nvPicPr>
          <p:cNvPr id="4" name="Picture 3">
            <a:extLst>
              <a:ext uri="{FF2B5EF4-FFF2-40B4-BE49-F238E27FC236}">
                <a16:creationId xmlns:a16="http://schemas.microsoft.com/office/drawing/2014/main" id="{E0EF7529-75BC-4CBE-BF2B-84E97002BF6C}"/>
              </a:ext>
            </a:extLst>
          </p:cNvPr>
          <p:cNvPicPr>
            <a:picLocks noChangeAspect="1"/>
          </p:cNvPicPr>
          <p:nvPr/>
        </p:nvPicPr>
        <p:blipFill>
          <a:blip r:embed="rId8"/>
          <a:stretch>
            <a:fillRect/>
          </a:stretch>
        </p:blipFill>
        <p:spPr>
          <a:xfrm>
            <a:off x="1368831" y="938682"/>
            <a:ext cx="1719262" cy="678348"/>
          </a:xfrm>
          <a:prstGeom prst="rect">
            <a:avLst/>
          </a:prstGeom>
        </p:spPr>
      </p:pic>
      <p:pic>
        <p:nvPicPr>
          <p:cNvPr id="14" name="Picture 13">
            <a:extLst>
              <a:ext uri="{FF2B5EF4-FFF2-40B4-BE49-F238E27FC236}">
                <a16:creationId xmlns:a16="http://schemas.microsoft.com/office/drawing/2014/main" id="{C3DAC5E5-C9EB-4C9A-B7AA-865DC55CD14C}"/>
              </a:ext>
            </a:extLst>
          </p:cNvPr>
          <p:cNvPicPr>
            <a:picLocks noChangeAspect="1"/>
          </p:cNvPicPr>
          <p:nvPr/>
        </p:nvPicPr>
        <p:blipFill>
          <a:blip r:embed="rId9"/>
          <a:stretch>
            <a:fillRect/>
          </a:stretch>
        </p:blipFill>
        <p:spPr>
          <a:xfrm>
            <a:off x="177327" y="1599846"/>
            <a:ext cx="2533650" cy="795573"/>
          </a:xfrm>
          <a:prstGeom prst="rect">
            <a:avLst/>
          </a:prstGeom>
        </p:spPr>
      </p:pic>
    </p:spTree>
    <p:extLst>
      <p:ext uri="{BB962C8B-B14F-4D97-AF65-F5344CB8AC3E}">
        <p14:creationId xmlns:p14="http://schemas.microsoft.com/office/powerpoint/2010/main" val="1381375901"/>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44282"/>
            <a:ext cx="3051175"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Cylindrical Coordinates (Extra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38</a:t>
            </a:fld>
            <a:r>
              <a:rPr spc="-55" dirty="0"/>
              <a:t> </a:t>
            </a:r>
            <a:r>
              <a:rPr spc="35" dirty="0"/>
              <a:t>/</a:t>
            </a:r>
            <a:endParaRPr spc="-55" dirty="0"/>
          </a:p>
        </p:txBody>
      </p:sp>
      <p:pic>
        <p:nvPicPr>
          <p:cNvPr id="21" name="Picture 20">
            <a:extLst>
              <a:ext uri="{FF2B5EF4-FFF2-40B4-BE49-F238E27FC236}">
                <a16:creationId xmlns:a16="http://schemas.microsoft.com/office/drawing/2014/main" id="{D3D583F8-009D-4AAF-843A-394962ECB6F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6343" y="417017"/>
            <a:ext cx="3996952" cy="156190"/>
          </a:xfrm>
          <a:prstGeom prst="rect">
            <a:avLst/>
          </a:prstGeom>
        </p:spPr>
      </p:pic>
      <p:pic>
        <p:nvPicPr>
          <p:cNvPr id="25" name="Picture 24">
            <a:extLst>
              <a:ext uri="{FF2B5EF4-FFF2-40B4-BE49-F238E27FC236}">
                <a16:creationId xmlns:a16="http://schemas.microsoft.com/office/drawing/2014/main" id="{642EC4D1-0448-47D0-9C07-E422F42C0230}"/>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0579" y="935608"/>
            <a:ext cx="4006857" cy="905905"/>
          </a:xfrm>
          <a:prstGeom prst="rect">
            <a:avLst/>
          </a:prstGeom>
        </p:spPr>
      </p:pic>
      <p:pic>
        <p:nvPicPr>
          <p:cNvPr id="27" name="Picture 26">
            <a:extLst>
              <a:ext uri="{FF2B5EF4-FFF2-40B4-BE49-F238E27FC236}">
                <a16:creationId xmlns:a16="http://schemas.microsoft.com/office/drawing/2014/main" id="{B192556A-30F7-4742-B11A-96170890D99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18867" y="2011819"/>
            <a:ext cx="3596190" cy="413714"/>
          </a:xfrm>
          <a:prstGeom prst="rect">
            <a:avLst/>
          </a:prstGeom>
        </p:spPr>
      </p:pic>
      <p:pic>
        <p:nvPicPr>
          <p:cNvPr id="33" name="Picture 32">
            <a:extLst>
              <a:ext uri="{FF2B5EF4-FFF2-40B4-BE49-F238E27FC236}">
                <a16:creationId xmlns:a16="http://schemas.microsoft.com/office/drawing/2014/main" id="{E4D35BAF-5658-4E90-90B9-A935AA9B21DB}"/>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8201" y="2923760"/>
            <a:ext cx="3377522" cy="304000"/>
          </a:xfrm>
          <a:prstGeom prst="rect">
            <a:avLst/>
          </a:prstGeom>
        </p:spPr>
      </p:pic>
      <p:sp>
        <p:nvSpPr>
          <p:cNvPr id="34" name="TextBox 33">
            <a:extLst>
              <a:ext uri="{FF2B5EF4-FFF2-40B4-BE49-F238E27FC236}">
                <a16:creationId xmlns:a16="http://schemas.microsoft.com/office/drawing/2014/main" id="{37580FBC-7581-467A-9D44-C6E3010AFBA4}"/>
              </a:ext>
            </a:extLst>
          </p:cNvPr>
          <p:cNvSpPr txBox="1"/>
          <p:nvPr/>
        </p:nvSpPr>
        <p:spPr>
          <a:xfrm>
            <a:off x="131920" y="636538"/>
            <a:ext cx="4393392"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Recall that (</a:t>
            </a:r>
            <a:r>
              <a:rPr lang="en-US" sz="1000" b="0" i="0" dirty="0">
                <a:effectLst/>
                <a:latin typeface="Tahoma" panose="020B0604030504040204" pitchFamily="34" charset="0"/>
                <a:ea typeface="Tahoma" panose="020B0604030504040204" pitchFamily="34" charset="0"/>
                <a:cs typeface="Tahoma" panose="020B0604030504040204" pitchFamily="34" charset="0"/>
              </a:rPr>
              <a:t>ρ, </a:t>
            </a:r>
            <a:r>
              <a:rPr lang="el-GR" sz="1000" b="0" i="0" dirty="0">
                <a:effectLst/>
                <a:latin typeface="Tahoma" panose="020B0604030504040204" pitchFamily="34" charset="0"/>
                <a:ea typeface="Tahoma" panose="020B0604030504040204" pitchFamily="34" charset="0"/>
                <a:cs typeface="Tahoma" panose="020B0604030504040204" pitchFamily="34" charset="0"/>
              </a:rPr>
              <a:t>θ</a:t>
            </a:r>
            <a:r>
              <a:rPr lang="en-US" sz="1000" b="0" i="0" dirty="0">
                <a:effectLst/>
                <a:latin typeface="Tahoma" panose="020B0604030504040204" pitchFamily="34" charset="0"/>
                <a:ea typeface="Tahoma" panose="020B0604030504040204" pitchFamily="34" charset="0"/>
                <a:cs typeface="Tahoma" panose="020B0604030504040204" pitchFamily="34" charset="0"/>
              </a:rPr>
              <a:t>, </a:t>
            </a:r>
            <a:r>
              <a:rPr lang="el-GR" sz="1000" b="0" i="0" dirty="0">
                <a:effectLst/>
                <a:latin typeface="Tahoma" panose="020B0604030504040204" pitchFamily="34" charset="0"/>
                <a:ea typeface="Tahoma" panose="020B0604030504040204" pitchFamily="34" charset="0"/>
                <a:cs typeface="Tahoma" panose="020B0604030504040204" pitchFamily="34" charset="0"/>
              </a:rPr>
              <a:t>ϕ</a:t>
            </a:r>
            <a:r>
              <a:rPr lang="en-US" sz="1000" b="0" i="0" dirty="0">
                <a:effectLst/>
                <a:latin typeface="Tahoma" panose="020B0604030504040204" pitchFamily="34" charset="0"/>
                <a:ea typeface="Tahoma" panose="020B0604030504040204" pitchFamily="34" charset="0"/>
                <a:cs typeface="Tahoma" panose="020B0604030504040204" pitchFamily="34" charset="0"/>
              </a:rPr>
              <a:t>) are spherical coordinates. </a:t>
            </a:r>
            <a:r>
              <a:rPr lang="en-US" sz="1000" dirty="0">
                <a:latin typeface="Tahoma" panose="020B0604030504040204" pitchFamily="34" charset="0"/>
                <a:ea typeface="Tahoma" panose="020B0604030504040204" pitchFamily="34" charset="0"/>
                <a:cs typeface="Tahoma" panose="020B0604030504040204" pitchFamily="34" charset="0"/>
              </a:rPr>
              <a:t>First, we find </a:t>
            </a:r>
            <a:r>
              <a:rPr lang="en-US" sz="1000" b="0" i="0" dirty="0">
                <a:effectLst/>
                <a:latin typeface="Tahoma" panose="020B0604030504040204" pitchFamily="34" charset="0"/>
                <a:ea typeface="Tahoma" panose="020B0604030504040204" pitchFamily="34" charset="0"/>
                <a:cs typeface="Tahoma" panose="020B0604030504040204" pitchFamily="34" charset="0"/>
              </a:rPr>
              <a:t>ρ and then </a:t>
            </a:r>
            <a:r>
              <a:rPr lang="el-GR" sz="1000" b="0" i="0" dirty="0">
                <a:effectLst/>
                <a:latin typeface="Tahoma" panose="020B0604030504040204" pitchFamily="34" charset="0"/>
                <a:ea typeface="Tahoma" panose="020B0604030504040204" pitchFamily="34" charset="0"/>
                <a:cs typeface="Tahoma" panose="020B0604030504040204" pitchFamily="34" charset="0"/>
              </a:rPr>
              <a:t>ϕ</a:t>
            </a:r>
            <a:r>
              <a:rPr lang="en-US" sz="1000" dirty="0">
                <a:latin typeface="Tahoma" panose="020B0604030504040204" pitchFamily="34" charset="0"/>
                <a:ea typeface="Tahoma" panose="020B0604030504040204" pitchFamily="34" charset="0"/>
                <a:cs typeface="Tahoma" panose="020B0604030504040204" pitchFamily="34" charset="0"/>
              </a:rPr>
              <a:t>: </a:t>
            </a:r>
          </a:p>
        </p:txBody>
      </p:sp>
      <p:sp>
        <p:nvSpPr>
          <p:cNvPr id="36" name="TextBox 35">
            <a:extLst>
              <a:ext uri="{FF2B5EF4-FFF2-40B4-BE49-F238E27FC236}">
                <a16:creationId xmlns:a16="http://schemas.microsoft.com/office/drawing/2014/main" id="{8D177F16-6B1A-4141-8B37-52711FFBC390}"/>
              </a:ext>
            </a:extLst>
          </p:cNvPr>
          <p:cNvSpPr txBox="1"/>
          <p:nvPr/>
        </p:nvSpPr>
        <p:spPr>
          <a:xfrm>
            <a:off x="148105" y="1199958"/>
            <a:ext cx="2367518"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Ensure that </a:t>
            </a:r>
            <a:r>
              <a:rPr lang="el-GR" sz="1000" b="0" i="0" dirty="0">
                <a:effectLst/>
                <a:latin typeface="Tahoma" panose="020B0604030504040204" pitchFamily="34" charset="0"/>
                <a:ea typeface="Tahoma" panose="020B0604030504040204" pitchFamily="34" charset="0"/>
                <a:cs typeface="Tahoma" panose="020B0604030504040204" pitchFamily="34" charset="0"/>
              </a:rPr>
              <a:t>ϕ</a:t>
            </a:r>
            <a:r>
              <a:rPr lang="en-US" sz="1000" b="0" i="0" dirty="0">
                <a:effectLst/>
                <a:latin typeface="Tahoma" panose="020B0604030504040204" pitchFamily="34" charset="0"/>
                <a:ea typeface="Tahoma" panose="020B0604030504040204" pitchFamily="34" charset="0"/>
                <a:cs typeface="Tahoma" panose="020B0604030504040204" pitchFamily="34" charset="0"/>
              </a:rPr>
              <a:t> is in the allowed range</a:t>
            </a:r>
            <a:r>
              <a:rPr lang="en-US" sz="1000" dirty="0">
                <a:latin typeface="Tahoma" panose="020B0604030504040204" pitchFamily="34" charset="0"/>
                <a:ea typeface="Tahoma" panose="020B0604030504040204" pitchFamily="34" charset="0"/>
                <a:cs typeface="Tahoma" panose="020B0604030504040204" pitchFamily="34" charset="0"/>
              </a:rPr>
              <a:t>: </a:t>
            </a:r>
          </a:p>
        </p:txBody>
      </p:sp>
      <p:sp>
        <p:nvSpPr>
          <p:cNvPr id="42" name="TextBox 41">
            <a:extLst>
              <a:ext uri="{FF2B5EF4-FFF2-40B4-BE49-F238E27FC236}">
                <a16:creationId xmlns:a16="http://schemas.microsoft.com/office/drawing/2014/main" id="{09AB855D-0E7C-4C1C-B77D-A4AE9130AA96}"/>
              </a:ext>
            </a:extLst>
          </p:cNvPr>
          <p:cNvSpPr txBox="1"/>
          <p:nvPr/>
        </p:nvSpPr>
        <p:spPr>
          <a:xfrm>
            <a:off x="135697" y="1789358"/>
            <a:ext cx="4393392"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Now find </a:t>
            </a:r>
            <a:r>
              <a:rPr lang="el-GR" sz="1000" b="0" i="0" dirty="0">
                <a:effectLst/>
                <a:latin typeface="Tahoma" panose="020B0604030504040204" pitchFamily="34" charset="0"/>
                <a:ea typeface="Tahoma" panose="020B0604030504040204" pitchFamily="34" charset="0"/>
                <a:cs typeface="Tahoma" panose="020B0604030504040204" pitchFamily="34" charset="0"/>
              </a:rPr>
              <a:t>θ</a:t>
            </a:r>
            <a:r>
              <a:rPr lang="en-US" sz="1000" b="0" i="0" dirty="0">
                <a:effectLst/>
                <a:latin typeface="Tahoma" panose="020B0604030504040204" pitchFamily="34" charset="0"/>
                <a:ea typeface="Tahoma" panose="020B0604030504040204" pitchFamily="34" charset="0"/>
                <a:cs typeface="Tahoma" panose="020B0604030504040204" pitchFamily="34" charset="0"/>
              </a:rPr>
              <a:t>:</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44" name="TextBox 43">
            <a:extLst>
              <a:ext uri="{FF2B5EF4-FFF2-40B4-BE49-F238E27FC236}">
                <a16:creationId xmlns:a16="http://schemas.microsoft.com/office/drawing/2014/main" id="{5D156344-13D9-4F9C-909C-AE3618A5C80A}"/>
              </a:ext>
            </a:extLst>
          </p:cNvPr>
          <p:cNvSpPr txBox="1"/>
          <p:nvPr/>
        </p:nvSpPr>
        <p:spPr>
          <a:xfrm>
            <a:off x="171450" y="2378758"/>
            <a:ext cx="4393392" cy="553998"/>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We have two possible choices, looking at our coordinates from above we know that the points are </a:t>
            </a:r>
            <a:r>
              <a:rPr lang="en-US" sz="1000" b="0" i="0" dirty="0">
                <a:effectLst/>
                <a:latin typeface="Tahoma" panose="020B0604030504040204" pitchFamily="34" charset="0"/>
                <a:ea typeface="Tahoma" panose="020B0604030504040204" pitchFamily="34" charset="0"/>
                <a:cs typeface="Tahoma" panose="020B0604030504040204" pitchFamily="34" charset="0"/>
              </a:rPr>
              <a:t>in the second quadrant. Therefore, we choose the appropriate angle.</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39</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(Extra)</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9C9CE03-73B1-4550-A7B7-DDCA7CBE3EB1}"/>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4751" y="417623"/>
            <a:ext cx="4218514" cy="955886"/>
          </a:xfrm>
          <a:prstGeom prst="rect">
            <a:avLst/>
          </a:prstGeom>
        </p:spPr>
      </p:pic>
    </p:spTree>
    <p:extLst>
      <p:ext uri="{BB962C8B-B14F-4D97-AF65-F5344CB8AC3E}">
        <p14:creationId xmlns:p14="http://schemas.microsoft.com/office/powerpoint/2010/main" val="3469939838"/>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Problem Difficulty Levels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a:t>
            </a:fld>
            <a:r>
              <a:rPr spc="-55" dirty="0"/>
              <a:t> </a:t>
            </a:r>
            <a:r>
              <a:rPr spc="35" dirty="0"/>
              <a:t>/</a:t>
            </a:r>
            <a:endParaRPr spc="-55" dirty="0"/>
          </a:p>
        </p:txBody>
      </p:sp>
      <p:pic>
        <p:nvPicPr>
          <p:cNvPr id="1034" name="Picture 10" descr="Thermometer Animated film, illustrator, cartoon png | PNGEgg">
            <a:extLst>
              <a:ext uri="{FF2B5EF4-FFF2-40B4-BE49-F238E27FC236}">
                <a16:creationId xmlns:a16="http://schemas.microsoft.com/office/drawing/2014/main" id="{032DFB12-26CF-CB2E-60F5-42C2A8E5A5B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27" b="98859" l="10000" r="90000">
                        <a14:foregroundMark x1="35667" y1="7229" x2="66556" y2="7546"/>
                        <a14:foregroundMark x1="38333" y1="5770" x2="62222" y2="4819"/>
                        <a14:foregroundMark x1="37222" y1="94420" x2="61222" y2="98985"/>
                        <a14:foregroundMark x1="52667" y1="10273" x2="43667" y2="10907"/>
                        <a14:foregroundMark x1="62222" y1="10907" x2="47889" y2="4249"/>
                        <a14:foregroundMark x1="57778" y1="1649" x2="51333" y2="761"/>
                        <a14:foregroundMark x1="51333" y1="444" x2="51333" y2="127"/>
                        <a14:foregroundMark x1="62000" y1="15346" x2="59333" y2="10463"/>
                        <a14:foregroundMark x1="50333" y1="127" x2="56667" y2="2600"/>
                      </a14:backgroundRemoval>
                    </a14:imgEffect>
                  </a14:imgLayer>
                </a14:imgProps>
              </a:ext>
              <a:ext uri="{28A0092B-C50C-407E-A947-70E740481C1C}">
                <a14:useLocalDpi xmlns:a14="http://schemas.microsoft.com/office/drawing/2010/main" val="0"/>
              </a:ext>
            </a:extLst>
          </a:blip>
          <a:srcRect/>
          <a:stretch>
            <a:fillRect/>
          </a:stretch>
        </p:blipFill>
        <p:spPr bwMode="auto">
          <a:xfrm>
            <a:off x="1658105" y="708262"/>
            <a:ext cx="1291806" cy="2263775"/>
          </a:xfrm>
          <a:prstGeom prst="rect">
            <a:avLst/>
          </a:prstGeom>
          <a:noFill/>
          <a:extLst>
            <a:ext uri="{909E8E84-426E-40DD-AFC4-6F175D3DCCD1}">
              <a14:hiddenFill xmlns:a14="http://schemas.microsoft.com/office/drawing/2010/main">
                <a:solidFill>
                  <a:srgbClr val="FFFFFF"/>
                </a:solidFill>
              </a14:hiddenFill>
            </a:ext>
          </a:extLst>
        </p:spPr>
      </p:pic>
      <p:sp>
        <p:nvSpPr>
          <p:cNvPr id="17" name="Isosceles Triangle 16">
            <a:extLst>
              <a:ext uri="{FF2B5EF4-FFF2-40B4-BE49-F238E27FC236}">
                <a16:creationId xmlns:a16="http://schemas.microsoft.com/office/drawing/2014/main" id="{9DBDB93B-4CB6-4C44-20CE-40D5F80B2B1E}"/>
              </a:ext>
            </a:extLst>
          </p:cNvPr>
          <p:cNvSpPr/>
          <p:nvPr/>
        </p:nvSpPr>
        <p:spPr>
          <a:xfrm rot="5400000">
            <a:off x="1770380" y="1076426"/>
            <a:ext cx="191770" cy="189230"/>
          </a:xfrm>
          <a:prstGeom prst="triangle">
            <a:avLst/>
          </a:prstGeom>
          <a:solidFill>
            <a:srgbClr val="FF01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EA844A21-0DCE-E8F9-1065-F41E239A4D4A}"/>
              </a:ext>
            </a:extLst>
          </p:cNvPr>
          <p:cNvSpPr/>
          <p:nvPr/>
        </p:nvSpPr>
        <p:spPr>
          <a:xfrm rot="16200000">
            <a:off x="2684780" y="1587225"/>
            <a:ext cx="191770" cy="189230"/>
          </a:xfrm>
          <a:prstGeom prst="triangle">
            <a:avLst/>
          </a:prstGeom>
          <a:solidFill>
            <a:srgbClr val="FAC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2D3857BD-B390-D278-6795-FCB8D2ABF86A}"/>
              </a:ext>
            </a:extLst>
          </p:cNvPr>
          <p:cNvSpPr/>
          <p:nvPr/>
        </p:nvSpPr>
        <p:spPr>
          <a:xfrm rot="5400000">
            <a:off x="1766594" y="2088068"/>
            <a:ext cx="191770" cy="189230"/>
          </a:xfrm>
          <a:prstGeom prst="triangle">
            <a:avLst/>
          </a:prstGeom>
          <a:solidFill>
            <a:srgbClr val="7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E459F7A-90D7-F5BE-8583-2FE05202B201}"/>
              </a:ext>
            </a:extLst>
          </p:cNvPr>
          <p:cNvSpPr/>
          <p:nvPr/>
        </p:nvSpPr>
        <p:spPr>
          <a:xfrm>
            <a:off x="-23199" y="894042"/>
            <a:ext cx="1867820" cy="553998"/>
          </a:xfrm>
          <a:prstGeom prst="rect">
            <a:avLst/>
          </a:prstGeom>
          <a:noFill/>
        </p:spPr>
        <p:txBody>
          <a:bodyPr wrap="square" lIns="91440" tIns="45720" rIns="91440" bIns="45720">
            <a:spAutoFit/>
          </a:bodyPr>
          <a:lstStyle/>
          <a:p>
            <a:pPr algn="ctr"/>
            <a:r>
              <a:rPr lang="en-US" sz="3000" b="1" cap="none" spc="0" dirty="0">
                <a:ln w="22225">
                  <a:solidFill>
                    <a:schemeClr val="accent2"/>
                  </a:solidFill>
                  <a:prstDash val="solid"/>
                </a:ln>
                <a:solidFill>
                  <a:schemeClr val="accent2">
                    <a:lumMod val="40000"/>
                    <a:lumOff val="60000"/>
                  </a:schemeClr>
                </a:solidFill>
                <a:effectLst/>
              </a:rPr>
              <a:t>HARD</a:t>
            </a:r>
          </a:p>
        </p:txBody>
      </p:sp>
      <p:sp>
        <p:nvSpPr>
          <p:cNvPr id="25" name="Rectangle 24">
            <a:extLst>
              <a:ext uri="{FF2B5EF4-FFF2-40B4-BE49-F238E27FC236}">
                <a16:creationId xmlns:a16="http://schemas.microsoft.com/office/drawing/2014/main" id="{AA52DC1F-3F1B-766E-DED8-FC67A3BE74B9}"/>
              </a:ext>
            </a:extLst>
          </p:cNvPr>
          <p:cNvSpPr/>
          <p:nvPr/>
        </p:nvSpPr>
        <p:spPr>
          <a:xfrm>
            <a:off x="2800267" y="1420228"/>
            <a:ext cx="1867820" cy="523220"/>
          </a:xfrm>
          <a:prstGeom prst="rect">
            <a:avLst/>
          </a:prstGeom>
          <a:noFill/>
        </p:spPr>
        <p:txBody>
          <a:bodyPr wrap="square" lIns="91440" tIns="45720" rIns="91440" bIns="45720">
            <a:spAutoFit/>
          </a:bodyPr>
          <a:lstStyle/>
          <a:p>
            <a:pPr algn="ctr"/>
            <a:r>
              <a:rPr lang="en-US" sz="2800" b="1" cap="none" spc="0" dirty="0">
                <a:ln w="22225">
                  <a:solidFill>
                    <a:schemeClr val="accent6">
                      <a:lumMod val="50000"/>
                    </a:schemeClr>
                  </a:solidFill>
                  <a:prstDash val="solid"/>
                </a:ln>
                <a:solidFill>
                  <a:srgbClr val="FACF00"/>
                </a:solidFill>
                <a:effectLst/>
              </a:rPr>
              <a:t>MEDIUM</a:t>
            </a:r>
          </a:p>
        </p:txBody>
      </p:sp>
      <p:sp>
        <p:nvSpPr>
          <p:cNvPr id="26" name="Rectangle 25">
            <a:extLst>
              <a:ext uri="{FF2B5EF4-FFF2-40B4-BE49-F238E27FC236}">
                <a16:creationId xmlns:a16="http://schemas.microsoft.com/office/drawing/2014/main" id="{06994A84-1161-09B2-4E30-B91BC8D728FB}"/>
              </a:ext>
            </a:extLst>
          </p:cNvPr>
          <p:cNvSpPr/>
          <p:nvPr/>
        </p:nvSpPr>
        <p:spPr>
          <a:xfrm>
            <a:off x="-23199" y="1905684"/>
            <a:ext cx="1867820" cy="553998"/>
          </a:xfrm>
          <a:prstGeom prst="rect">
            <a:avLst/>
          </a:prstGeom>
          <a:noFill/>
        </p:spPr>
        <p:txBody>
          <a:bodyPr wrap="square" lIns="91440" tIns="45720" rIns="91440" bIns="45720">
            <a:spAutoFit/>
          </a:bodyPr>
          <a:lstStyle/>
          <a:p>
            <a:pPr algn="ctr"/>
            <a:r>
              <a:rPr lang="en-US" sz="3000" b="1" cap="none" spc="0" dirty="0">
                <a:ln w="22225">
                  <a:solidFill>
                    <a:schemeClr val="tx1"/>
                  </a:solidFill>
                  <a:prstDash val="solid"/>
                </a:ln>
                <a:solidFill>
                  <a:srgbClr val="7FFF00"/>
                </a:solidFill>
                <a:effectLst/>
              </a:rPr>
              <a:t>EASY</a:t>
            </a:r>
          </a:p>
        </p:txBody>
      </p:sp>
      <p:sp>
        <p:nvSpPr>
          <p:cNvPr id="27" name="TextBox 26">
            <a:extLst>
              <a:ext uri="{FF2B5EF4-FFF2-40B4-BE49-F238E27FC236}">
                <a16:creationId xmlns:a16="http://schemas.microsoft.com/office/drawing/2014/main" id="{B98D8A78-E1E5-4A86-CBEE-18E7C7545F93}"/>
              </a:ext>
            </a:extLst>
          </p:cNvPr>
          <p:cNvSpPr txBox="1"/>
          <p:nvPr/>
        </p:nvSpPr>
        <p:spPr>
          <a:xfrm>
            <a:off x="132595" y="1283401"/>
            <a:ext cx="1981200"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Workshop Problems</a:t>
            </a:r>
          </a:p>
        </p:txBody>
      </p:sp>
      <p:sp>
        <p:nvSpPr>
          <p:cNvPr id="28" name="TextBox 27">
            <a:extLst>
              <a:ext uri="{FF2B5EF4-FFF2-40B4-BE49-F238E27FC236}">
                <a16:creationId xmlns:a16="http://schemas.microsoft.com/office/drawing/2014/main" id="{C05DAF67-C0EE-EF38-3007-8CF8D0A60AE8}"/>
              </a:ext>
            </a:extLst>
          </p:cNvPr>
          <p:cNvSpPr txBox="1"/>
          <p:nvPr/>
        </p:nvSpPr>
        <p:spPr>
          <a:xfrm>
            <a:off x="3064128" y="1777725"/>
            <a:ext cx="1981200"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Prelim Problems</a:t>
            </a:r>
          </a:p>
        </p:txBody>
      </p:sp>
      <p:sp>
        <p:nvSpPr>
          <p:cNvPr id="29" name="TextBox 28">
            <a:extLst>
              <a:ext uri="{FF2B5EF4-FFF2-40B4-BE49-F238E27FC236}">
                <a16:creationId xmlns:a16="http://schemas.microsoft.com/office/drawing/2014/main" id="{9E6C53E5-B068-8911-CA93-5EA20AA2576A}"/>
              </a:ext>
            </a:extLst>
          </p:cNvPr>
          <p:cNvSpPr txBox="1"/>
          <p:nvPr/>
        </p:nvSpPr>
        <p:spPr>
          <a:xfrm>
            <a:off x="167384" y="2322501"/>
            <a:ext cx="1981200"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Example Problems</a:t>
            </a:r>
          </a:p>
        </p:txBody>
      </p:sp>
      <p:sp>
        <p:nvSpPr>
          <p:cNvPr id="14" name="object 13">
            <a:extLst>
              <a:ext uri="{FF2B5EF4-FFF2-40B4-BE49-F238E27FC236}">
                <a16:creationId xmlns:a16="http://schemas.microsoft.com/office/drawing/2014/main" id="{676C0B10-2E43-B165-4835-85547C855DF6}"/>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8, 2021</a:t>
            </a:r>
            <a:endParaRPr spc="-55" dirty="0"/>
          </a:p>
        </p:txBody>
      </p:sp>
    </p:spTree>
    <p:extLst>
      <p:ext uri="{BB962C8B-B14F-4D97-AF65-F5344CB8AC3E}">
        <p14:creationId xmlns:p14="http://schemas.microsoft.com/office/powerpoint/2010/main" val="960542378"/>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40</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1" cstate="print">
              <a:duotone>
                <a:prstClr val="black"/>
                <a:schemeClr val="accent6">
                  <a:tint val="45000"/>
                  <a:satMod val="400000"/>
                </a:schemeClr>
              </a:duotone>
              <a:extLst>
                <a:ext uri="{BEBA8EAE-BF5A-486C-A8C5-ECC9F3942E4B}">
                  <a14:imgProps xmlns:a14="http://schemas.microsoft.com/office/drawing/2010/main">
                    <a14:imgLayer r:embed="rId12">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(Extra)</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9C9CE03-73B1-4550-A7B7-DDCA7CBE3EB1}"/>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94751" y="417623"/>
            <a:ext cx="4218514" cy="955886"/>
          </a:xfrm>
          <a:prstGeom prst="rect">
            <a:avLst/>
          </a:prstGeom>
        </p:spPr>
      </p:pic>
      <p:pic>
        <p:nvPicPr>
          <p:cNvPr id="17" name="Picture 16">
            <a:extLst>
              <a:ext uri="{FF2B5EF4-FFF2-40B4-BE49-F238E27FC236}">
                <a16:creationId xmlns:a16="http://schemas.microsoft.com/office/drawing/2014/main" id="{83214851-DFF2-4DA4-BF78-D91624289FEA}"/>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786661" y="1414571"/>
            <a:ext cx="1020952" cy="483810"/>
          </a:xfrm>
          <a:prstGeom prst="rect">
            <a:avLst/>
          </a:prstGeom>
        </p:spPr>
      </p:pic>
      <p:pic>
        <p:nvPicPr>
          <p:cNvPr id="18" name="Picture 17">
            <a:extLst>
              <a:ext uri="{FF2B5EF4-FFF2-40B4-BE49-F238E27FC236}">
                <a16:creationId xmlns:a16="http://schemas.microsoft.com/office/drawing/2014/main" id="{61AFB594-4576-4985-A451-C129BA42D065}"/>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914164" y="1291317"/>
            <a:ext cx="725333" cy="94476"/>
          </a:xfrm>
          <a:prstGeom prst="rect">
            <a:avLst/>
          </a:prstGeom>
        </p:spPr>
      </p:pic>
      <p:pic>
        <p:nvPicPr>
          <p:cNvPr id="19" name="Picture 18">
            <a:extLst>
              <a:ext uri="{FF2B5EF4-FFF2-40B4-BE49-F238E27FC236}">
                <a16:creationId xmlns:a16="http://schemas.microsoft.com/office/drawing/2014/main" id="{1042AF47-CD78-447B-81EE-8D56B3F2C357}"/>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392730" y="2339178"/>
            <a:ext cx="1997714" cy="484571"/>
          </a:xfrm>
          <a:prstGeom prst="rect">
            <a:avLst/>
          </a:prstGeom>
        </p:spPr>
      </p:pic>
      <p:pic>
        <p:nvPicPr>
          <p:cNvPr id="20" name="Picture 19">
            <a:extLst>
              <a:ext uri="{FF2B5EF4-FFF2-40B4-BE49-F238E27FC236}">
                <a16:creationId xmlns:a16="http://schemas.microsoft.com/office/drawing/2014/main" id="{AC5D3425-6522-4671-878E-1DC68CC36EFC}"/>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87230" y="2108422"/>
            <a:ext cx="3779200" cy="183467"/>
          </a:xfrm>
          <a:prstGeom prst="rect">
            <a:avLst/>
          </a:prstGeom>
        </p:spPr>
      </p:pic>
      <p:pic>
        <p:nvPicPr>
          <p:cNvPr id="21" name="Picture 20">
            <a:extLst>
              <a:ext uri="{FF2B5EF4-FFF2-40B4-BE49-F238E27FC236}">
                <a16:creationId xmlns:a16="http://schemas.microsoft.com/office/drawing/2014/main" id="{0717D776-2A1A-4C94-BAA1-344194972CF4}"/>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656756" y="2871038"/>
            <a:ext cx="3280762" cy="304000"/>
          </a:xfrm>
          <a:prstGeom prst="rect">
            <a:avLst/>
          </a:prstGeom>
        </p:spPr>
      </p:pic>
      <p:pic>
        <p:nvPicPr>
          <p:cNvPr id="23" name="Picture 22">
            <a:extLst>
              <a:ext uri="{FF2B5EF4-FFF2-40B4-BE49-F238E27FC236}">
                <a16:creationId xmlns:a16="http://schemas.microsoft.com/office/drawing/2014/main" id="{C03A0960-7680-4429-ADF8-E95548D1663F}"/>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2291" y="1937496"/>
            <a:ext cx="1581714" cy="131810"/>
          </a:xfrm>
          <a:prstGeom prst="rect">
            <a:avLst/>
          </a:prstGeom>
        </p:spPr>
      </p:pic>
      <p:pic>
        <p:nvPicPr>
          <p:cNvPr id="24" name="Picture 23">
            <a:extLst>
              <a:ext uri="{FF2B5EF4-FFF2-40B4-BE49-F238E27FC236}">
                <a16:creationId xmlns:a16="http://schemas.microsoft.com/office/drawing/2014/main" id="{64EF852A-EE65-4F05-BA57-4FBB67ABC098}"/>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2648100" y="1929323"/>
            <a:ext cx="1012571" cy="131810"/>
          </a:xfrm>
          <a:prstGeom prst="rect">
            <a:avLst/>
          </a:prstGeom>
        </p:spPr>
      </p:pic>
      <p:pic>
        <p:nvPicPr>
          <p:cNvPr id="25" name="Picture 24">
            <a:extLst>
              <a:ext uri="{FF2B5EF4-FFF2-40B4-BE49-F238E27FC236}">
                <a16:creationId xmlns:a16="http://schemas.microsoft.com/office/drawing/2014/main" id="{AB9386B8-F661-47B0-B61F-7E85F22C4BBD}"/>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431100" y="1960154"/>
            <a:ext cx="89905" cy="89905"/>
          </a:xfrm>
          <a:prstGeom prst="rect">
            <a:avLst/>
          </a:prstGeom>
        </p:spPr>
      </p:pic>
    </p:spTree>
    <p:extLst>
      <p:ext uri="{BB962C8B-B14F-4D97-AF65-F5344CB8AC3E}">
        <p14:creationId xmlns:p14="http://schemas.microsoft.com/office/powerpoint/2010/main" val="1247266999"/>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2438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Vector-valued Functions (Extra)</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41</a:t>
            </a:fld>
            <a:r>
              <a:rPr spc="-55" dirty="0"/>
              <a:t> </a:t>
            </a:r>
            <a:r>
              <a:rPr spc="35" dirty="0"/>
              <a:t>/</a:t>
            </a:r>
            <a:endParaRPr spc="-55" dirty="0"/>
          </a:p>
        </p:txBody>
      </p:sp>
      <p:pic>
        <p:nvPicPr>
          <p:cNvPr id="20" name="Picture 19">
            <a:extLst>
              <a:ext uri="{FF2B5EF4-FFF2-40B4-BE49-F238E27FC236}">
                <a16:creationId xmlns:a16="http://schemas.microsoft.com/office/drawing/2014/main" id="{6B2846B1-4BAF-40EB-951D-11547A117BF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0008" y="511175"/>
            <a:ext cx="2768000" cy="761143"/>
          </a:xfrm>
          <a:prstGeom prst="rect">
            <a:avLst/>
          </a:prstGeom>
        </p:spPr>
      </p:pic>
    </p:spTree>
    <p:extLst>
      <p:ext uri="{BB962C8B-B14F-4D97-AF65-F5344CB8AC3E}">
        <p14:creationId xmlns:p14="http://schemas.microsoft.com/office/powerpoint/2010/main" val="3449258783"/>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2438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Vector-valued Functions (Extra)</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42</a:t>
            </a:fld>
            <a:r>
              <a:rPr spc="-55" dirty="0"/>
              <a:t> </a:t>
            </a:r>
            <a:r>
              <a:rPr spc="35" dirty="0"/>
              <a:t>/</a:t>
            </a:r>
            <a:endParaRPr spc="-55" dirty="0"/>
          </a:p>
        </p:txBody>
      </p:sp>
      <p:pic>
        <p:nvPicPr>
          <p:cNvPr id="15" name="Picture 14">
            <a:extLst>
              <a:ext uri="{FF2B5EF4-FFF2-40B4-BE49-F238E27FC236}">
                <a16:creationId xmlns:a16="http://schemas.microsoft.com/office/drawing/2014/main" id="{A9153CC4-4384-49DB-AAC7-A0F28B38FCFE}"/>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80198" y="439396"/>
            <a:ext cx="4247619" cy="1449905"/>
          </a:xfrm>
          <a:prstGeom prst="rect">
            <a:avLst/>
          </a:prstGeom>
        </p:spPr>
      </p:pic>
      <p:pic>
        <p:nvPicPr>
          <p:cNvPr id="17" name="Picture 16">
            <a:extLst>
              <a:ext uri="{FF2B5EF4-FFF2-40B4-BE49-F238E27FC236}">
                <a16:creationId xmlns:a16="http://schemas.microsoft.com/office/drawing/2014/main" id="{8C1A2202-0F3B-497F-8242-0E181DA1392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50824" y="2013222"/>
            <a:ext cx="4349714" cy="428190"/>
          </a:xfrm>
          <a:prstGeom prst="rect">
            <a:avLst/>
          </a:prstGeom>
        </p:spPr>
      </p:pic>
      <p:pic>
        <p:nvPicPr>
          <p:cNvPr id="19" name="Picture 18">
            <a:extLst>
              <a:ext uri="{FF2B5EF4-FFF2-40B4-BE49-F238E27FC236}">
                <a16:creationId xmlns:a16="http://schemas.microsoft.com/office/drawing/2014/main" id="{AC6B264B-8039-419A-8542-562083076DF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31586" y="1095016"/>
            <a:ext cx="2188190" cy="138667"/>
          </a:xfrm>
          <a:prstGeom prst="rect">
            <a:avLst/>
          </a:prstGeom>
        </p:spPr>
      </p:pic>
      <p:pic>
        <p:nvPicPr>
          <p:cNvPr id="22" name="Picture 21">
            <a:extLst>
              <a:ext uri="{FF2B5EF4-FFF2-40B4-BE49-F238E27FC236}">
                <a16:creationId xmlns:a16="http://schemas.microsoft.com/office/drawing/2014/main" id="{1FE86737-D9F3-496E-A36E-788AB47494A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49724" y="2513057"/>
            <a:ext cx="1934476" cy="227810"/>
          </a:xfrm>
          <a:prstGeom prst="rect">
            <a:avLst/>
          </a:prstGeom>
        </p:spPr>
      </p:pic>
      <p:pic>
        <p:nvPicPr>
          <p:cNvPr id="24" name="Picture 23">
            <a:extLst>
              <a:ext uri="{FF2B5EF4-FFF2-40B4-BE49-F238E27FC236}">
                <a16:creationId xmlns:a16="http://schemas.microsoft.com/office/drawing/2014/main" id="{9B4578F2-27B6-43F0-A105-9CD2774C938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13724" y="2811194"/>
            <a:ext cx="2206476" cy="138667"/>
          </a:xfrm>
          <a:prstGeom prst="rect">
            <a:avLst/>
          </a:prstGeom>
        </p:spPr>
      </p:pic>
    </p:spTree>
    <p:extLst>
      <p:ext uri="{BB962C8B-B14F-4D97-AF65-F5344CB8AC3E}">
        <p14:creationId xmlns:p14="http://schemas.microsoft.com/office/powerpoint/2010/main" val="157988722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2438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Vector-valued Functions (Extra)</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43</a:t>
            </a:fld>
            <a:r>
              <a:rPr spc="-55" dirty="0"/>
              <a:t> </a:t>
            </a:r>
            <a:r>
              <a:rPr spc="35" dirty="0"/>
              <a:t>/</a:t>
            </a:r>
            <a:endParaRPr spc="-55" dirty="0"/>
          </a:p>
        </p:txBody>
      </p:sp>
      <p:sp>
        <p:nvSpPr>
          <p:cNvPr id="14" name="TextBox 13">
            <a:extLst>
              <a:ext uri="{FF2B5EF4-FFF2-40B4-BE49-F238E27FC236}">
                <a16:creationId xmlns:a16="http://schemas.microsoft.com/office/drawing/2014/main" id="{72816E24-D42F-412C-9C7E-6A465E2A3254}"/>
              </a:ext>
            </a:extLst>
          </p:cNvPr>
          <p:cNvSpPr txBox="1"/>
          <p:nvPr/>
        </p:nvSpPr>
        <p:spPr>
          <a:xfrm>
            <a:off x="715187" y="913174"/>
            <a:ext cx="3352799" cy="246221"/>
          </a:xfrm>
          <a:prstGeom prst="rect">
            <a:avLst/>
          </a:prstGeom>
          <a:noFill/>
        </p:spPr>
        <p:txBody>
          <a:bodyPr wrap="square" rtlCol="0">
            <a:spAutoFit/>
          </a:bodyPr>
          <a:lstStyle/>
          <a:p>
            <a:pPr algn="l"/>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Substituting the first equation into the second gives:</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1" name="Picture 20">
            <a:extLst>
              <a:ext uri="{FF2B5EF4-FFF2-40B4-BE49-F238E27FC236}">
                <a16:creationId xmlns:a16="http://schemas.microsoft.com/office/drawing/2014/main" id="{D4B66567-3B94-48A2-8984-73DE64A53A3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77325" y="1171125"/>
            <a:ext cx="1677714" cy="998858"/>
          </a:xfrm>
          <a:prstGeom prst="rect">
            <a:avLst/>
          </a:prstGeom>
        </p:spPr>
      </p:pic>
      <p:pic>
        <p:nvPicPr>
          <p:cNvPr id="25" name="Picture 24">
            <a:extLst>
              <a:ext uri="{FF2B5EF4-FFF2-40B4-BE49-F238E27FC236}">
                <a16:creationId xmlns:a16="http://schemas.microsoft.com/office/drawing/2014/main" id="{ECF4442F-E4C4-4B78-9E30-DE88979DBD9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1991" y="2181713"/>
            <a:ext cx="3208381" cy="260571"/>
          </a:xfrm>
          <a:prstGeom prst="rect">
            <a:avLst/>
          </a:prstGeom>
        </p:spPr>
      </p:pic>
      <p:pic>
        <p:nvPicPr>
          <p:cNvPr id="27" name="Picture 26">
            <a:extLst>
              <a:ext uri="{FF2B5EF4-FFF2-40B4-BE49-F238E27FC236}">
                <a16:creationId xmlns:a16="http://schemas.microsoft.com/office/drawing/2014/main" id="{1C6A6B5C-CA85-4A8E-A53A-EBCC0BADCF0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440228" y="431772"/>
            <a:ext cx="1934476" cy="227810"/>
          </a:xfrm>
          <a:prstGeom prst="rect">
            <a:avLst/>
          </a:prstGeom>
        </p:spPr>
      </p:pic>
      <p:pic>
        <p:nvPicPr>
          <p:cNvPr id="29" name="Picture 28">
            <a:extLst>
              <a:ext uri="{FF2B5EF4-FFF2-40B4-BE49-F238E27FC236}">
                <a16:creationId xmlns:a16="http://schemas.microsoft.com/office/drawing/2014/main" id="{69C6EA98-1D55-4BAE-AA00-8B69654E43D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12944" y="709414"/>
            <a:ext cx="2206476" cy="138667"/>
          </a:xfrm>
          <a:prstGeom prst="rect">
            <a:avLst/>
          </a:prstGeom>
        </p:spPr>
      </p:pic>
      <p:sp>
        <p:nvSpPr>
          <p:cNvPr id="30" name="TextBox 29">
            <a:extLst>
              <a:ext uri="{FF2B5EF4-FFF2-40B4-BE49-F238E27FC236}">
                <a16:creationId xmlns:a16="http://schemas.microsoft.com/office/drawing/2014/main" id="{87C98C2F-5A26-40B4-B25F-EF68708662A6}"/>
              </a:ext>
            </a:extLst>
          </p:cNvPr>
          <p:cNvSpPr txBox="1"/>
          <p:nvPr/>
        </p:nvSpPr>
        <p:spPr>
          <a:xfrm>
            <a:off x="459257" y="2414464"/>
            <a:ext cx="4150843" cy="400110"/>
          </a:xfrm>
          <a:prstGeom prst="rect">
            <a:avLst/>
          </a:prstGeom>
          <a:noFill/>
        </p:spPr>
        <p:txBody>
          <a:bodyPr wrap="square" rtlCol="0">
            <a:spAutoFit/>
          </a:bodyPr>
          <a:lstStyle/>
          <a:p>
            <a:pPr algn="l"/>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Checking, we see that both pairs of values satisfy the third equation.</a:t>
            </a:r>
          </a:p>
          <a:p>
            <a:pPr algn="l"/>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229445D5-9CE6-40EF-815B-6B1300566EF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80919" y="2725778"/>
            <a:ext cx="4021333" cy="134857"/>
          </a:xfrm>
          <a:prstGeom prst="rect">
            <a:avLst/>
          </a:prstGeom>
        </p:spPr>
      </p:pic>
      <p:pic>
        <p:nvPicPr>
          <p:cNvPr id="38" name="Picture 37">
            <a:extLst>
              <a:ext uri="{FF2B5EF4-FFF2-40B4-BE49-F238E27FC236}">
                <a16:creationId xmlns:a16="http://schemas.microsoft.com/office/drawing/2014/main" id="{AD3A2DC7-DF54-4C1C-93FB-F9C05A49A3A3}"/>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263467" y="2898692"/>
            <a:ext cx="2152381" cy="260571"/>
          </a:xfrm>
          <a:prstGeom prst="rect">
            <a:avLst/>
          </a:prstGeom>
        </p:spPr>
      </p:pic>
    </p:spTree>
    <p:extLst>
      <p:ext uri="{BB962C8B-B14F-4D97-AF65-F5344CB8AC3E}">
        <p14:creationId xmlns:p14="http://schemas.microsoft.com/office/powerpoint/2010/main" val="204925698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057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44</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D44AE-56A9-407C-A05C-4077125B9316}"/>
                  </a:ext>
                </a:extLst>
              </p:cNvPr>
              <p:cNvSpPr txBox="1"/>
              <p:nvPr/>
            </p:nvSpPr>
            <p:spPr>
              <a:xfrm>
                <a:off x="2190177" y="360913"/>
                <a:ext cx="2512763" cy="2948436"/>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Multivariable functions contain two or more input values (typically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 </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 </m:t>
                    </m:r>
                    <m:r>
                      <a:rPr lang="en-US" sz="1000" b="0" i="1" smtClean="0">
                        <a:latin typeface="Cambria Math" panose="02040503050406030204" pitchFamily="18" charset="0"/>
                        <a:ea typeface="Tahoma" panose="020B0604030504040204" pitchFamily="34" charset="0"/>
                        <a:cs typeface="Tahoma" panose="020B0604030504040204" pitchFamily="34" charset="0"/>
                      </a:rPr>
                      <m:t>𝑜𝑟</m:t>
                    </m:r>
                    <m:r>
                      <a:rPr lang="en-US" sz="1000" b="0" i="1" smtClean="0">
                        <a:latin typeface="Cambria Math" panose="02040503050406030204" pitchFamily="18" charset="0"/>
                        <a:ea typeface="Tahoma" panose="020B0604030504040204" pitchFamily="34" charset="0"/>
                        <a:cs typeface="Tahoma" panose="020B0604030504040204" pitchFamily="34" charset="0"/>
                      </a:rPr>
                      <m:t> </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r>
                      <a:rPr lang="en-US" sz="1000" b="0" i="0"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and produce an output (typically function height or number) based on the inputs</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To graph a function, you must have one dimension more than the # of independent variables</a:t>
                </a: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 →2</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b="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r>
                      <a:rPr lang="en-US" sz="1000" b="0" i="1" smtClean="0">
                        <a:latin typeface="Cambria Math" panose="02040503050406030204" pitchFamily="18" charset="0"/>
                        <a:ea typeface="Tahoma" panose="020B0604030504040204" pitchFamily="34" charset="0"/>
                        <a:cs typeface="Tahoma" panose="020B0604030504040204" pitchFamily="34" charset="0"/>
                      </a:rPr>
                      <m:t>= </m:t>
                    </m:r>
                    <m:sSup>
                      <m:sSup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p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e>
                      <m:sup>
                        <m:r>
                          <a:rPr lang="en-US" sz="1000" b="0" i="1" smtClean="0">
                            <a:latin typeface="Cambria Math" panose="02040503050406030204" pitchFamily="18" charset="0"/>
                            <a:ea typeface="Tahoma" panose="020B0604030504040204" pitchFamily="34" charset="0"/>
                            <a:cs typeface="Tahoma" panose="020B0604030504040204" pitchFamily="34" charset="0"/>
                          </a:rPr>
                          <m:t>2</m:t>
                        </m:r>
                      </m:sup>
                    </m:sSup>
                    <m:r>
                      <a:rPr lang="en-US" sz="100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pPr>
                      <m:e>
                        <m:r>
                          <a:rPr lang="en-US" sz="1000" b="0" i="1" smtClean="0">
                            <a:latin typeface="Cambria Math" panose="02040503050406030204" pitchFamily="18" charset="0"/>
                            <a:ea typeface="Tahoma" panose="020B0604030504040204" pitchFamily="34" charset="0"/>
                            <a:cs typeface="Tahoma" panose="020B0604030504040204" pitchFamily="34" charset="0"/>
                          </a:rPr>
                          <m:t>𝑦</m:t>
                        </m:r>
                      </m:e>
                      <m:sup>
                        <m:r>
                          <a:rPr lang="en-US" sz="1000" b="0" i="1" smtClean="0">
                            <a:latin typeface="Cambria Math" panose="02040503050406030204" pitchFamily="18" charset="0"/>
                            <a:ea typeface="Tahoma" panose="020B0604030504040204" pitchFamily="34" charset="0"/>
                            <a:cs typeface="Tahoma" panose="020B0604030504040204" pitchFamily="34" charset="0"/>
                          </a:rPr>
                          <m:t>2</m:t>
                        </m:r>
                      </m:sup>
                    </m:sSup>
                    <m:r>
                      <a:rPr lang="en-US" sz="1000" b="0" i="1" smtClean="0">
                        <a:latin typeface="Cambria Math" panose="02040503050406030204" pitchFamily="18" charset="0"/>
                        <a:ea typeface="Tahoma" panose="020B0604030504040204" pitchFamily="34" charset="0"/>
                        <a:cs typeface="Tahoma" panose="020B0604030504040204" pitchFamily="34" charset="0"/>
                      </a:rPr>
                      <m:t>→3</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b="0" i="1" dirty="0">
                  <a:latin typeface="Cambria Math" panose="02040503050406030204" pitchFamily="18"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𝑤</m:t>
                    </m:r>
                    <m:r>
                      <a:rPr lang="en-US" sz="1000" b="0" i="1" smtClean="0">
                        <a:latin typeface="Cambria Math" panose="02040503050406030204" pitchFamily="18" charset="0"/>
                        <a:ea typeface="Tahoma" panose="020B0604030504040204" pitchFamily="34" charset="0"/>
                        <a:cs typeface="Tahoma" panose="020B0604030504040204" pitchFamily="34" charset="0"/>
                      </a:rPr>
                      <m:t>=</m:t>
                    </m:r>
                    <m:f>
                      <m:fPr>
                        <m:ctrlPr>
                          <a:rPr lang="en-US" sz="1000" b="0" i="1" smtClean="0">
                            <a:latin typeface="Cambria Math" panose="02040503050406030204" pitchFamily="18" charset="0"/>
                            <a:ea typeface="Tahoma" panose="020B0604030504040204" pitchFamily="34" charset="0"/>
                            <a:cs typeface="Tahoma" panose="020B0604030504040204" pitchFamily="34" charset="0"/>
                          </a:rPr>
                        </m:ctrlPr>
                      </m:fPr>
                      <m:num>
                        <m:sSup>
                          <m:sSup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p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e>
                          <m:sup>
                            <m:r>
                              <a:rPr lang="en-US" sz="1000" b="0" i="1" smtClean="0">
                                <a:latin typeface="Cambria Math" panose="02040503050406030204" pitchFamily="18" charset="0"/>
                                <a:ea typeface="Tahoma" panose="020B0604030504040204" pitchFamily="34" charset="0"/>
                                <a:cs typeface="Tahoma" panose="020B0604030504040204" pitchFamily="34" charset="0"/>
                              </a:rPr>
                              <m:t>2</m:t>
                            </m:r>
                          </m:sup>
                        </m:sSup>
                        <m:r>
                          <a:rPr lang="en-US" sz="100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pPr>
                          <m:e>
                            <m:r>
                              <a:rPr lang="en-US" sz="1000" b="0" i="1" smtClean="0">
                                <a:latin typeface="Cambria Math" panose="02040503050406030204" pitchFamily="18" charset="0"/>
                                <a:ea typeface="Tahoma" panose="020B0604030504040204" pitchFamily="34" charset="0"/>
                                <a:cs typeface="Tahoma" panose="020B0604030504040204" pitchFamily="34" charset="0"/>
                              </a:rPr>
                              <m:t>𝑦</m:t>
                            </m:r>
                          </m:e>
                          <m:sup>
                            <m:r>
                              <a:rPr lang="en-US" sz="1000" b="0" i="1" smtClean="0">
                                <a:latin typeface="Cambria Math" panose="02040503050406030204" pitchFamily="18" charset="0"/>
                                <a:ea typeface="Tahoma" panose="020B0604030504040204" pitchFamily="34" charset="0"/>
                                <a:cs typeface="Tahoma" panose="020B0604030504040204" pitchFamily="34" charset="0"/>
                              </a:rPr>
                              <m:t>2</m:t>
                            </m:r>
                          </m:sup>
                        </m:sSup>
                      </m:num>
                      <m:den>
                        <m:r>
                          <a:rPr lang="en-US" sz="1000" b="0" i="1" smtClean="0">
                            <a:latin typeface="Cambria Math" panose="02040503050406030204" pitchFamily="18" charset="0"/>
                            <a:ea typeface="Tahoma" panose="020B0604030504040204" pitchFamily="34" charset="0"/>
                            <a:cs typeface="Tahoma" panose="020B0604030504040204" pitchFamily="34" charset="0"/>
                          </a:rPr>
                          <m:t>𝑧</m:t>
                        </m:r>
                        <m:r>
                          <a:rPr lang="en-US" sz="1000" b="0" i="1" smtClean="0">
                            <a:latin typeface="Cambria Math" panose="02040503050406030204" pitchFamily="18" charset="0"/>
                            <a:ea typeface="Tahoma" panose="020B0604030504040204" pitchFamily="34" charset="0"/>
                            <a:cs typeface="Tahoma" panose="020B0604030504040204" pitchFamily="34" charset="0"/>
                          </a:rPr>
                          <m:t>−3</m:t>
                        </m:r>
                      </m:den>
                    </m:f>
                    <m:r>
                      <a:rPr lang="en-US" sz="1000" b="0" i="1" smtClean="0">
                        <a:latin typeface="Cambria Math" panose="02040503050406030204" pitchFamily="18" charset="0"/>
                        <a:ea typeface="Tahoma" panose="020B0604030504040204" pitchFamily="34" charset="0"/>
                        <a:cs typeface="Tahoma" panose="020B0604030504040204" pitchFamily="34" charset="0"/>
                      </a:rPr>
                      <m:t>→4</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r>
                      <a:rPr lang="en-US" sz="1000" b="0" i="1" smtClean="0">
                        <a:latin typeface="Cambria Math" panose="02040503050406030204" pitchFamily="18" charset="0"/>
                        <a:ea typeface="Tahoma" panose="020B0604030504040204" pitchFamily="34" charset="0"/>
                        <a:cs typeface="Tahoma" panose="020B0604030504040204" pitchFamily="34" charset="0"/>
                      </a:rPr>
                      <m:t> </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To graph a domain of a function, you must have the same # of dimensions as the </a:t>
                </a:r>
                <a:r>
                  <a:rPr lang="en-US" sz="1000" dirty="0" err="1">
                    <a:latin typeface="Tahoma" panose="020B0604030504040204" pitchFamily="34" charset="0"/>
                    <a:ea typeface="Tahoma" panose="020B0604030504040204" pitchFamily="34" charset="0"/>
                    <a:cs typeface="Tahoma" panose="020B0604030504040204" pitchFamily="34" charset="0"/>
                  </a:rPr>
                  <a:t>indep</a:t>
                </a:r>
                <a:r>
                  <a:rPr lang="en-US" sz="1000" dirty="0">
                    <a:latin typeface="Tahoma" panose="020B0604030504040204" pitchFamily="34" charset="0"/>
                    <a:ea typeface="Tahoma" panose="020B0604030504040204" pitchFamily="34" charset="0"/>
                    <a:cs typeface="Tahoma" panose="020B0604030504040204" pitchFamily="34" charset="0"/>
                  </a:rPr>
                  <a:t>. variable (need an axis for each </a:t>
                </a:r>
                <a:r>
                  <a:rPr lang="en-US" sz="1000" dirty="0" err="1">
                    <a:latin typeface="Tahoma" panose="020B0604030504040204" pitchFamily="34" charset="0"/>
                    <a:ea typeface="Tahoma" panose="020B0604030504040204" pitchFamily="34" charset="0"/>
                    <a:cs typeface="Tahoma" panose="020B0604030504040204" pitchFamily="34" charset="0"/>
                  </a:rPr>
                  <a:t>indep</a:t>
                </a:r>
                <a:r>
                  <a:rPr lang="en-US" sz="1000" dirty="0">
                    <a:latin typeface="Tahoma" panose="020B0604030504040204" pitchFamily="34" charset="0"/>
                    <a:ea typeface="Tahoma" panose="020B0604030504040204" pitchFamily="34" charset="0"/>
                    <a:cs typeface="Tahoma" panose="020B0604030504040204" pitchFamily="34" charset="0"/>
                  </a:rPr>
                  <a:t>. variable)</a:t>
                </a: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1" i="1" smtClean="0">
                        <a:latin typeface="Cambria Math" panose="02040503050406030204" pitchFamily="18" charset="0"/>
                        <a:ea typeface="Tahoma" panose="020B0604030504040204" pitchFamily="34" charset="0"/>
                        <a:cs typeface="Tahoma" panose="020B0604030504040204" pitchFamily="34" charset="0"/>
                      </a:rPr>
                      <m:t>𝑫</m:t>
                    </m:r>
                    <m:r>
                      <a:rPr lang="en-US" sz="1000" b="1"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1−</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b="0" i="1" dirty="0">
                  <a:latin typeface="Cambria Math" panose="02040503050406030204" pitchFamily="18"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1" i="1" smtClean="0">
                        <a:latin typeface="Cambria Math" panose="02040503050406030204" pitchFamily="18" charset="0"/>
                        <a:ea typeface="Tahoma" panose="020B0604030504040204" pitchFamily="34" charset="0"/>
                        <a:cs typeface="Tahoma" panose="020B0604030504040204" pitchFamily="34" charset="0"/>
                      </a:rPr>
                      <m:t>𝑫</m:t>
                    </m:r>
                    <m:r>
                      <a:rPr lang="en-US" sz="1000" b="1"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2−</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1" i="1" smtClean="0">
                        <a:latin typeface="Cambria Math" panose="02040503050406030204" pitchFamily="18" charset="0"/>
                        <a:ea typeface="Tahoma" panose="020B0604030504040204" pitchFamily="34" charset="0"/>
                        <a:cs typeface="Tahoma" panose="020B0604030504040204" pitchFamily="34" charset="0"/>
                      </a:rPr>
                      <m:t>𝑫</m:t>
                    </m:r>
                    <m:r>
                      <a:rPr lang="en-US" sz="1000" b="1"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3−</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5" name="TextBox 14">
                <a:extLst>
                  <a:ext uri="{FF2B5EF4-FFF2-40B4-BE49-F238E27FC236}">
                    <a16:creationId xmlns:a16="http://schemas.microsoft.com/office/drawing/2014/main" id="{DA2D44AE-56A9-407C-A05C-4077125B9316}"/>
                  </a:ext>
                </a:extLst>
              </p:cNvPr>
              <p:cNvSpPr txBox="1">
                <a:spLocks noRot="1" noChangeAspect="1" noMove="1" noResize="1" noEditPoints="1" noAdjustHandles="1" noChangeArrowheads="1" noChangeShapeType="1" noTextEdit="1"/>
              </p:cNvSpPr>
              <p:nvPr/>
            </p:nvSpPr>
            <p:spPr>
              <a:xfrm>
                <a:off x="2190177" y="360913"/>
                <a:ext cx="2512763" cy="2948436"/>
              </a:xfrm>
              <a:prstGeom prst="rect">
                <a:avLst/>
              </a:prstGeom>
              <a:blipFill>
                <a:blip r:embed="rId3"/>
                <a:stretch>
                  <a:fillRect/>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73E78250-A05E-4D92-8E32-C8F01BEF35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825" y="391269"/>
            <a:ext cx="1282393" cy="1027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244CCA1-CC38-4B05-B918-6C5C6B40D4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271869"/>
            <a:ext cx="1056022" cy="10915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7D2F2D-76C3-40B6-BC5D-59C6CAFAC0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616" y="2251700"/>
            <a:ext cx="1260559" cy="10915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DD8D76C-8F18-40D5-AFD2-9B7346F2F1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6" y="1273175"/>
            <a:ext cx="1111456" cy="9481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C1A0A48-DB1D-4B15-9DB8-ED032EE55CE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2975" y="1336296"/>
            <a:ext cx="1066971" cy="89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096955"/>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45</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ocumentclass{article}&#10;\usepackage{amsmath}&#10;\pagestyle{empty}&#10;\begin{document}&#10;&#10;&#10;$$&#10;\text{A) } f(x, y)=-\pi x^{4}+2 \pi x^{2}-\pi y^{4}+2 \pi y^{2}&#10;$$&#10;&#10;\end{document}" title="IguanaTex Bitmap Display">
            <a:extLst>
              <a:ext uri="{FF2B5EF4-FFF2-40B4-BE49-F238E27FC236}">
                <a16:creationId xmlns:a16="http://schemas.microsoft.com/office/drawing/2014/main" id="{D542A134-9762-CA5E-C598-7F76A3D59EC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7650" y="905478"/>
            <a:ext cx="2208000" cy="144000"/>
          </a:xfrm>
          <a:prstGeom prst="rect">
            <a:avLst/>
          </a:prstGeom>
        </p:spPr>
      </p:pic>
      <p:pic>
        <p:nvPicPr>
          <p:cNvPr id="17" name="Picture 16" descr="\documentclass{article}&#10;\usepackage{amsmath}&#10;\pagestyle{empty}&#10;\begin{document}&#10;&#10;&#10;$$&#10;\text{B) } f(x, y)=\frac{1}{\pi} \mathrm{e}^{-x^{2}-y^{2}}&#10;$$&#10;&#10;\end{document}" title="IguanaTex Bitmap Display">
            <a:extLst>
              <a:ext uri="{FF2B5EF4-FFF2-40B4-BE49-F238E27FC236}">
                <a16:creationId xmlns:a16="http://schemas.microsoft.com/office/drawing/2014/main" id="{AEDDC831-D76E-2504-D961-4E7C2F278E5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38450" y="826083"/>
            <a:ext cx="1234286" cy="258286"/>
          </a:xfrm>
          <a:prstGeom prst="rect">
            <a:avLst/>
          </a:prstGeom>
        </p:spPr>
      </p:pic>
      <p:sp>
        <p:nvSpPr>
          <p:cNvPr id="18" name="TextBox 17">
            <a:extLst>
              <a:ext uri="{FF2B5EF4-FFF2-40B4-BE49-F238E27FC236}">
                <a16:creationId xmlns:a16="http://schemas.microsoft.com/office/drawing/2014/main" id="{D460E390-3CFE-33BC-A663-80835AD11789}"/>
              </a:ext>
            </a:extLst>
          </p:cNvPr>
          <p:cNvSpPr txBox="1"/>
          <p:nvPr/>
        </p:nvSpPr>
        <p:spPr>
          <a:xfrm>
            <a:off x="107475" y="409103"/>
            <a:ext cx="4254973"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For each function label its graph from the options below (you may only use each function once, two of the graphs should remain </a:t>
            </a:r>
            <a:r>
              <a:rPr lang="en-US" sz="1100" dirty="0" err="1">
                <a:latin typeface="Times New Roman" panose="02020603050405020304" pitchFamily="18" charset="0"/>
                <a:cs typeface="Times New Roman" panose="02020603050405020304" pitchFamily="18" charset="0"/>
              </a:rPr>
              <a:t>unlabelled</a:t>
            </a:r>
            <a:r>
              <a:rPr lang="en-US" sz="1100" dirty="0">
                <a:latin typeface="Times New Roman" panose="02020603050405020304" pitchFamily="18" charset="0"/>
                <a:cs typeface="Times New Roman" panose="02020603050405020304" pitchFamily="18" charset="0"/>
              </a:rPr>
              <a:t>):</a:t>
            </a:r>
          </a:p>
        </p:txBody>
      </p:sp>
      <p:pic>
        <p:nvPicPr>
          <p:cNvPr id="23" name="Picture 22" descr="Chart, surface chart&#10;&#10;Description automatically generated">
            <a:extLst>
              <a:ext uri="{FF2B5EF4-FFF2-40B4-BE49-F238E27FC236}">
                <a16:creationId xmlns:a16="http://schemas.microsoft.com/office/drawing/2014/main" id="{67D6BFAB-6DE9-50C7-8B63-714B063C58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422" t="12566" r="-1" b="1333"/>
          <a:stretch/>
        </p:blipFill>
        <p:spPr>
          <a:xfrm>
            <a:off x="2416990" y="2178975"/>
            <a:ext cx="1309924" cy="1056920"/>
          </a:xfrm>
          <a:prstGeom prst="rect">
            <a:avLst/>
          </a:prstGeom>
        </p:spPr>
      </p:pic>
      <p:pic>
        <p:nvPicPr>
          <p:cNvPr id="25" name="Picture 24" descr="Chart, surface chart&#10;&#10;Description automatically generated">
            <a:extLst>
              <a:ext uri="{FF2B5EF4-FFF2-40B4-BE49-F238E27FC236}">
                <a16:creationId xmlns:a16="http://schemas.microsoft.com/office/drawing/2014/main" id="{552B9532-6DB4-51BD-220D-31BE635C56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177" r="3536" b="4130"/>
          <a:stretch/>
        </p:blipFill>
        <p:spPr>
          <a:xfrm>
            <a:off x="2515597" y="1084369"/>
            <a:ext cx="1054084" cy="1083579"/>
          </a:xfrm>
          <a:prstGeom prst="rect">
            <a:avLst/>
          </a:prstGeom>
        </p:spPr>
      </p:pic>
      <p:pic>
        <p:nvPicPr>
          <p:cNvPr id="27" name="Picture 26" descr="Chart, surface chart&#10;&#10;Description automatically generated">
            <a:extLst>
              <a:ext uri="{FF2B5EF4-FFF2-40B4-BE49-F238E27FC236}">
                <a16:creationId xmlns:a16="http://schemas.microsoft.com/office/drawing/2014/main" id="{E7005A46-6F59-79EB-BA69-D5929B379F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555" b="8312"/>
          <a:stretch/>
        </p:blipFill>
        <p:spPr>
          <a:xfrm>
            <a:off x="418285" y="1100713"/>
            <a:ext cx="1257209" cy="965631"/>
          </a:xfrm>
          <a:prstGeom prst="rect">
            <a:avLst/>
          </a:prstGeom>
        </p:spPr>
      </p:pic>
      <p:pic>
        <p:nvPicPr>
          <p:cNvPr id="29" name="Picture 28" descr="Chart, surface chart&#10;&#10;Description automatically generated">
            <a:extLst>
              <a:ext uri="{FF2B5EF4-FFF2-40B4-BE49-F238E27FC236}">
                <a16:creationId xmlns:a16="http://schemas.microsoft.com/office/drawing/2014/main" id="{F60AEC0D-6280-3384-24E6-FDBE6F511B5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714" t="3761" r="4881" b="14771"/>
          <a:stretch/>
        </p:blipFill>
        <p:spPr>
          <a:xfrm>
            <a:off x="473005" y="2204084"/>
            <a:ext cx="1147767" cy="898743"/>
          </a:xfrm>
          <a:prstGeom prst="rect">
            <a:avLst/>
          </a:prstGeom>
        </p:spPr>
      </p:pic>
      <p:sp>
        <p:nvSpPr>
          <p:cNvPr id="33" name="Rectangle 32">
            <a:extLst>
              <a:ext uri="{FF2B5EF4-FFF2-40B4-BE49-F238E27FC236}">
                <a16:creationId xmlns:a16="http://schemas.microsoft.com/office/drawing/2014/main" id="{E8EDAA42-D9DF-A7BC-4DB5-E1E267E49E09}"/>
              </a:ext>
            </a:extLst>
          </p:cNvPr>
          <p:cNvSpPr/>
          <p:nvPr/>
        </p:nvSpPr>
        <p:spPr>
          <a:xfrm>
            <a:off x="1675494" y="1425575"/>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1" name="Rectangle 60">
            <a:extLst>
              <a:ext uri="{FF2B5EF4-FFF2-40B4-BE49-F238E27FC236}">
                <a16:creationId xmlns:a16="http://schemas.microsoft.com/office/drawing/2014/main" id="{7BF9020F-412F-DCBF-CA22-325527E41056}"/>
              </a:ext>
            </a:extLst>
          </p:cNvPr>
          <p:cNvSpPr/>
          <p:nvPr/>
        </p:nvSpPr>
        <p:spPr>
          <a:xfrm>
            <a:off x="1675494" y="2402292"/>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2" name="Rectangle 61">
            <a:extLst>
              <a:ext uri="{FF2B5EF4-FFF2-40B4-BE49-F238E27FC236}">
                <a16:creationId xmlns:a16="http://schemas.microsoft.com/office/drawing/2014/main" id="{14F9C003-A964-1EDF-E791-8A6491A7885A}"/>
              </a:ext>
            </a:extLst>
          </p:cNvPr>
          <p:cNvSpPr/>
          <p:nvPr/>
        </p:nvSpPr>
        <p:spPr>
          <a:xfrm>
            <a:off x="3726914" y="1425575"/>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3" name="Rectangle 62">
            <a:extLst>
              <a:ext uri="{FF2B5EF4-FFF2-40B4-BE49-F238E27FC236}">
                <a16:creationId xmlns:a16="http://schemas.microsoft.com/office/drawing/2014/main" id="{62CECDF4-FF12-BE24-5903-3329E4423F28}"/>
              </a:ext>
            </a:extLst>
          </p:cNvPr>
          <p:cNvSpPr/>
          <p:nvPr/>
        </p:nvSpPr>
        <p:spPr>
          <a:xfrm>
            <a:off x="3726914" y="2402829"/>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50460443"/>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46</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ocumentclass{article}&#10;\usepackage{amsmath}&#10;\pagestyle{empty}&#10;\begin{document}&#10;&#10;&#10;$$&#10;\text{A) } f(x, y)=-\pi x^{4}+2 \pi x^{2}-\pi y^{4}+2 \pi y^{2}&#10;$$&#10;&#10;\end{document}" title="IguanaTex Bitmap Display">
            <a:extLst>
              <a:ext uri="{FF2B5EF4-FFF2-40B4-BE49-F238E27FC236}">
                <a16:creationId xmlns:a16="http://schemas.microsoft.com/office/drawing/2014/main" id="{D542A134-9762-CA5E-C598-7F76A3D59EC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7650" y="905478"/>
            <a:ext cx="2208000" cy="144000"/>
          </a:xfrm>
          <a:prstGeom prst="rect">
            <a:avLst/>
          </a:prstGeom>
        </p:spPr>
      </p:pic>
      <p:pic>
        <p:nvPicPr>
          <p:cNvPr id="17" name="Picture 16" descr="\documentclass{article}&#10;\usepackage{amsmath}&#10;\pagestyle{empty}&#10;\begin{document}&#10;&#10;&#10;$$&#10;\text{B) } f(x, y)=\frac{1}{\pi} \mathrm{e}^{-x^{2}-y^{2}}&#10;$$&#10;&#10;\end{document}" title="IguanaTex Bitmap Display">
            <a:extLst>
              <a:ext uri="{FF2B5EF4-FFF2-40B4-BE49-F238E27FC236}">
                <a16:creationId xmlns:a16="http://schemas.microsoft.com/office/drawing/2014/main" id="{AEDDC831-D76E-2504-D961-4E7C2F278E5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38450" y="826083"/>
            <a:ext cx="1234286" cy="258286"/>
          </a:xfrm>
          <a:prstGeom prst="rect">
            <a:avLst/>
          </a:prstGeom>
        </p:spPr>
      </p:pic>
      <p:sp>
        <p:nvSpPr>
          <p:cNvPr id="18" name="TextBox 17">
            <a:extLst>
              <a:ext uri="{FF2B5EF4-FFF2-40B4-BE49-F238E27FC236}">
                <a16:creationId xmlns:a16="http://schemas.microsoft.com/office/drawing/2014/main" id="{D460E390-3CFE-33BC-A663-80835AD11789}"/>
              </a:ext>
            </a:extLst>
          </p:cNvPr>
          <p:cNvSpPr txBox="1"/>
          <p:nvPr/>
        </p:nvSpPr>
        <p:spPr>
          <a:xfrm>
            <a:off x="107475" y="409103"/>
            <a:ext cx="4254973"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For each function label its graph from the options below (you may only use each function once, two of the graphs should remain </a:t>
            </a:r>
            <a:r>
              <a:rPr lang="en-US" sz="1100" dirty="0" err="1">
                <a:latin typeface="Times New Roman" panose="02020603050405020304" pitchFamily="18" charset="0"/>
                <a:cs typeface="Times New Roman" panose="02020603050405020304" pitchFamily="18" charset="0"/>
              </a:rPr>
              <a:t>unlabelled</a:t>
            </a:r>
            <a:r>
              <a:rPr lang="en-US" sz="1100" dirty="0">
                <a:latin typeface="Times New Roman" panose="02020603050405020304" pitchFamily="18" charset="0"/>
                <a:cs typeface="Times New Roman" panose="02020603050405020304" pitchFamily="18" charset="0"/>
              </a:rPr>
              <a:t>):</a:t>
            </a:r>
          </a:p>
        </p:txBody>
      </p:sp>
      <p:pic>
        <p:nvPicPr>
          <p:cNvPr id="23" name="Picture 22" descr="Chart, surface chart&#10;&#10;Description automatically generated">
            <a:extLst>
              <a:ext uri="{FF2B5EF4-FFF2-40B4-BE49-F238E27FC236}">
                <a16:creationId xmlns:a16="http://schemas.microsoft.com/office/drawing/2014/main" id="{67D6BFAB-6DE9-50C7-8B63-714B063C58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422" t="12566" r="-1" b="1333"/>
          <a:stretch/>
        </p:blipFill>
        <p:spPr>
          <a:xfrm>
            <a:off x="2416990" y="2178975"/>
            <a:ext cx="1309924" cy="1056920"/>
          </a:xfrm>
          <a:prstGeom prst="rect">
            <a:avLst/>
          </a:prstGeom>
        </p:spPr>
      </p:pic>
      <p:pic>
        <p:nvPicPr>
          <p:cNvPr id="25" name="Picture 24" descr="Chart, surface chart&#10;&#10;Description automatically generated">
            <a:extLst>
              <a:ext uri="{FF2B5EF4-FFF2-40B4-BE49-F238E27FC236}">
                <a16:creationId xmlns:a16="http://schemas.microsoft.com/office/drawing/2014/main" id="{552B9532-6DB4-51BD-220D-31BE635C56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177" r="3536" b="4130"/>
          <a:stretch/>
        </p:blipFill>
        <p:spPr>
          <a:xfrm>
            <a:off x="2515597" y="1084369"/>
            <a:ext cx="1054084" cy="1083579"/>
          </a:xfrm>
          <a:prstGeom prst="rect">
            <a:avLst/>
          </a:prstGeom>
        </p:spPr>
      </p:pic>
      <p:pic>
        <p:nvPicPr>
          <p:cNvPr id="27" name="Picture 26" descr="Chart, surface chart&#10;&#10;Description automatically generated">
            <a:extLst>
              <a:ext uri="{FF2B5EF4-FFF2-40B4-BE49-F238E27FC236}">
                <a16:creationId xmlns:a16="http://schemas.microsoft.com/office/drawing/2014/main" id="{E7005A46-6F59-79EB-BA69-D5929B379F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555" b="8312"/>
          <a:stretch/>
        </p:blipFill>
        <p:spPr>
          <a:xfrm>
            <a:off x="418285" y="1100713"/>
            <a:ext cx="1257209" cy="965631"/>
          </a:xfrm>
          <a:prstGeom prst="rect">
            <a:avLst/>
          </a:prstGeom>
        </p:spPr>
      </p:pic>
      <p:pic>
        <p:nvPicPr>
          <p:cNvPr id="29" name="Picture 28" descr="Chart, surface chart&#10;&#10;Description automatically generated">
            <a:extLst>
              <a:ext uri="{FF2B5EF4-FFF2-40B4-BE49-F238E27FC236}">
                <a16:creationId xmlns:a16="http://schemas.microsoft.com/office/drawing/2014/main" id="{F60AEC0D-6280-3384-24E6-FDBE6F511B5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714" t="3761" r="4881" b="14771"/>
          <a:stretch/>
        </p:blipFill>
        <p:spPr>
          <a:xfrm>
            <a:off x="473005" y="2204084"/>
            <a:ext cx="1147767" cy="898743"/>
          </a:xfrm>
          <a:prstGeom prst="rect">
            <a:avLst/>
          </a:prstGeom>
        </p:spPr>
      </p:pic>
      <p:sp>
        <p:nvSpPr>
          <p:cNvPr id="33" name="Rectangle 32">
            <a:extLst>
              <a:ext uri="{FF2B5EF4-FFF2-40B4-BE49-F238E27FC236}">
                <a16:creationId xmlns:a16="http://schemas.microsoft.com/office/drawing/2014/main" id="{E8EDAA42-D9DF-A7BC-4DB5-E1E267E49E09}"/>
              </a:ext>
            </a:extLst>
          </p:cNvPr>
          <p:cNvSpPr/>
          <p:nvPr/>
        </p:nvSpPr>
        <p:spPr>
          <a:xfrm>
            <a:off x="1675494" y="1425575"/>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1" name="Rectangle 60">
            <a:extLst>
              <a:ext uri="{FF2B5EF4-FFF2-40B4-BE49-F238E27FC236}">
                <a16:creationId xmlns:a16="http://schemas.microsoft.com/office/drawing/2014/main" id="{7BF9020F-412F-DCBF-CA22-325527E41056}"/>
              </a:ext>
            </a:extLst>
          </p:cNvPr>
          <p:cNvSpPr/>
          <p:nvPr/>
        </p:nvSpPr>
        <p:spPr>
          <a:xfrm>
            <a:off x="1675494" y="2402292"/>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2" name="Rectangle 61">
            <a:extLst>
              <a:ext uri="{FF2B5EF4-FFF2-40B4-BE49-F238E27FC236}">
                <a16:creationId xmlns:a16="http://schemas.microsoft.com/office/drawing/2014/main" id="{14F9C003-A964-1EDF-E791-8A6491A7885A}"/>
              </a:ext>
            </a:extLst>
          </p:cNvPr>
          <p:cNvSpPr/>
          <p:nvPr/>
        </p:nvSpPr>
        <p:spPr>
          <a:xfrm>
            <a:off x="3726914" y="1425575"/>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3" name="Rectangle 62">
            <a:extLst>
              <a:ext uri="{FF2B5EF4-FFF2-40B4-BE49-F238E27FC236}">
                <a16:creationId xmlns:a16="http://schemas.microsoft.com/office/drawing/2014/main" id="{62CECDF4-FF12-BE24-5903-3329E4423F28}"/>
              </a:ext>
            </a:extLst>
          </p:cNvPr>
          <p:cNvSpPr/>
          <p:nvPr/>
        </p:nvSpPr>
        <p:spPr>
          <a:xfrm>
            <a:off x="3726914" y="2402829"/>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TextBox 3">
            <a:extLst>
              <a:ext uri="{FF2B5EF4-FFF2-40B4-BE49-F238E27FC236}">
                <a16:creationId xmlns:a16="http://schemas.microsoft.com/office/drawing/2014/main" id="{9240768E-C10E-05FD-FD6A-6EAB4CAC3A1E}"/>
              </a:ext>
            </a:extLst>
          </p:cNvPr>
          <p:cNvSpPr txBox="1"/>
          <p:nvPr/>
        </p:nvSpPr>
        <p:spPr>
          <a:xfrm>
            <a:off x="1645552" y="1385426"/>
            <a:ext cx="292912" cy="323165"/>
          </a:xfrm>
          <a:prstGeom prst="rect">
            <a:avLst/>
          </a:prstGeom>
          <a:noFill/>
        </p:spPr>
        <p:txBody>
          <a:bodyPr wrap="square" rtlCol="0">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A</a:t>
            </a:r>
          </a:p>
        </p:txBody>
      </p:sp>
      <p:sp>
        <p:nvSpPr>
          <p:cNvPr id="28" name="TextBox 27">
            <a:extLst>
              <a:ext uri="{FF2B5EF4-FFF2-40B4-BE49-F238E27FC236}">
                <a16:creationId xmlns:a16="http://schemas.microsoft.com/office/drawing/2014/main" id="{5E9A0EF7-F597-D98F-3BE6-932A493696B3}"/>
              </a:ext>
            </a:extLst>
          </p:cNvPr>
          <p:cNvSpPr txBox="1"/>
          <p:nvPr/>
        </p:nvSpPr>
        <p:spPr>
          <a:xfrm>
            <a:off x="3693528" y="2366291"/>
            <a:ext cx="292912" cy="323165"/>
          </a:xfrm>
          <a:prstGeom prst="rect">
            <a:avLst/>
          </a:prstGeom>
          <a:noFill/>
        </p:spPr>
        <p:txBody>
          <a:bodyPr wrap="square" rtlCol="0">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B</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DB58664-B091-04F5-93D5-0CBAFFD1CD3D}"/>
                  </a:ext>
                </a:extLst>
              </p:cNvPr>
              <p:cNvSpPr txBox="1"/>
              <p:nvPr/>
            </p:nvSpPr>
            <p:spPr>
              <a:xfrm>
                <a:off x="3688894" y="2707435"/>
                <a:ext cx="837928" cy="469616"/>
              </a:xfrm>
              <a:prstGeom prst="rect">
                <a:avLst/>
              </a:prstGeom>
              <a:noFill/>
            </p:spPr>
            <p:txBody>
              <a:bodyPr wrap="square" rtlCol="0">
                <a:spAutoFit/>
              </a:bodyPr>
              <a:lstStyle/>
              <a:p>
                <a:r>
                  <a:rPr lang="en-US" sz="700" dirty="0">
                    <a:solidFill>
                      <a:srgbClr val="0070C0"/>
                    </a:solidFill>
                    <a:latin typeface="Times New Roman" panose="02020603050405020304" pitchFamily="18" charset="0"/>
                    <a:cs typeface="Times New Roman" panose="02020603050405020304" pitchFamily="18" charset="0"/>
                  </a:rPr>
                  <a:t>Polar symmetry provided by </a:t>
                </a:r>
                <a14:m>
                  <m:oMath xmlns:m="http://schemas.openxmlformats.org/officeDocument/2006/math">
                    <m:sSup>
                      <m:sSupPr>
                        <m:ctrlPr>
                          <a:rPr lang="en-US" sz="700" b="0" i="1" smtClean="0">
                            <a:solidFill>
                              <a:srgbClr val="0070C0"/>
                            </a:solidFill>
                            <a:latin typeface="Cambria Math" panose="02040503050406030204" pitchFamily="18" charset="0"/>
                            <a:cs typeface="Times New Roman" panose="02020603050405020304" pitchFamily="18" charset="0"/>
                          </a:rPr>
                        </m:ctrlPr>
                      </m:sSupPr>
                      <m:e>
                        <m:r>
                          <a:rPr lang="en-US" sz="700" b="0" i="1" smtClean="0">
                            <a:solidFill>
                              <a:srgbClr val="0070C0"/>
                            </a:solidFill>
                            <a:latin typeface="Cambria Math" panose="02040503050406030204" pitchFamily="18" charset="0"/>
                            <a:cs typeface="Times New Roman" panose="02020603050405020304" pitchFamily="18" charset="0"/>
                          </a:rPr>
                          <m:t>𝑓</m:t>
                        </m:r>
                        <m:d>
                          <m:dPr>
                            <m:ctrlPr>
                              <a:rPr lang="en-US" sz="700" b="0" i="1" smtClean="0">
                                <a:solidFill>
                                  <a:srgbClr val="0070C0"/>
                                </a:solidFill>
                                <a:latin typeface="Cambria Math" panose="02040503050406030204" pitchFamily="18" charset="0"/>
                                <a:cs typeface="Times New Roman" panose="02020603050405020304" pitchFamily="18" charset="0"/>
                              </a:rPr>
                            </m:ctrlPr>
                          </m:dPr>
                          <m:e>
                            <m:r>
                              <a:rPr lang="en-US" sz="700" b="0" i="1" smtClean="0">
                                <a:solidFill>
                                  <a:srgbClr val="0070C0"/>
                                </a:solidFill>
                                <a:latin typeface="Cambria Math" panose="02040503050406030204" pitchFamily="18" charset="0"/>
                                <a:cs typeface="Times New Roman" panose="02020603050405020304" pitchFamily="18" charset="0"/>
                              </a:rPr>
                              <m:t>𝑟</m:t>
                            </m:r>
                            <m:r>
                              <a:rPr lang="en-US" sz="700" b="0" i="1" smtClean="0">
                                <a:solidFill>
                                  <a:srgbClr val="0070C0"/>
                                </a:solidFill>
                                <a:latin typeface="Cambria Math" panose="02040503050406030204" pitchFamily="18" charset="0"/>
                                <a:cs typeface="Times New Roman" panose="02020603050405020304" pitchFamily="18" charset="0"/>
                              </a:rPr>
                              <m:t>,</m:t>
                            </m:r>
                            <m:r>
                              <a:rPr lang="en-US" sz="700" b="0" i="1" smtClean="0">
                                <a:solidFill>
                                  <a:srgbClr val="0070C0"/>
                                </a:solidFill>
                                <a:latin typeface="Cambria Math" panose="02040503050406030204" pitchFamily="18" charset="0"/>
                                <a:cs typeface="Times New Roman" panose="02020603050405020304" pitchFamily="18" charset="0"/>
                              </a:rPr>
                              <m:t>𝜃</m:t>
                            </m:r>
                          </m:e>
                        </m:d>
                        <m:r>
                          <a:rPr lang="en-US" sz="700" b="0" i="1" smtClean="0">
                            <a:solidFill>
                              <a:srgbClr val="0070C0"/>
                            </a:solidFill>
                            <a:latin typeface="Cambria Math" panose="02040503050406030204" pitchFamily="18" charset="0"/>
                            <a:cs typeface="Times New Roman" panose="02020603050405020304" pitchFamily="18" charset="0"/>
                          </a:rPr>
                          <m:t>=</m:t>
                        </m:r>
                        <m:f>
                          <m:fPr>
                            <m:ctrlPr>
                              <a:rPr lang="en-US" sz="700" b="0" i="1" smtClean="0">
                                <a:solidFill>
                                  <a:srgbClr val="0070C0"/>
                                </a:solidFill>
                                <a:latin typeface="Cambria Math" panose="02040503050406030204" pitchFamily="18" charset="0"/>
                                <a:cs typeface="Times New Roman" panose="02020603050405020304" pitchFamily="18" charset="0"/>
                              </a:rPr>
                            </m:ctrlPr>
                          </m:fPr>
                          <m:num>
                            <m:r>
                              <a:rPr lang="en-US" sz="700" b="0" i="1" smtClean="0">
                                <a:solidFill>
                                  <a:srgbClr val="0070C0"/>
                                </a:solidFill>
                                <a:latin typeface="Cambria Math" panose="02040503050406030204" pitchFamily="18" charset="0"/>
                                <a:cs typeface="Times New Roman" panose="02020603050405020304" pitchFamily="18" charset="0"/>
                              </a:rPr>
                              <m:t>1</m:t>
                            </m:r>
                          </m:num>
                          <m:den>
                            <m:r>
                              <a:rPr lang="el-GR" sz="700" b="0" i="1" smtClean="0">
                                <a:solidFill>
                                  <a:srgbClr val="0070C0"/>
                                </a:solidFill>
                                <a:latin typeface="Cambria Math" panose="02040503050406030204" pitchFamily="18" charset="0"/>
                                <a:cs typeface="Times New Roman" panose="02020603050405020304" pitchFamily="18" charset="0"/>
                              </a:rPr>
                              <m:t>𝜋</m:t>
                            </m:r>
                          </m:den>
                        </m:f>
                        <m:r>
                          <a:rPr lang="en-US" sz="700" b="0" i="1" smtClean="0">
                            <a:solidFill>
                              <a:srgbClr val="0070C0"/>
                            </a:solidFill>
                            <a:latin typeface="Cambria Math" panose="02040503050406030204" pitchFamily="18" charset="0"/>
                            <a:cs typeface="Times New Roman" panose="02020603050405020304" pitchFamily="18" charset="0"/>
                          </a:rPr>
                          <m:t>𝑒</m:t>
                        </m:r>
                      </m:e>
                      <m:sup>
                        <m:r>
                          <a:rPr lang="en-US" sz="700" b="0" i="1" smtClean="0">
                            <a:solidFill>
                              <a:srgbClr val="0070C0"/>
                            </a:solidFill>
                            <a:latin typeface="Cambria Math" panose="02040503050406030204" pitchFamily="18" charset="0"/>
                            <a:cs typeface="Times New Roman" panose="02020603050405020304" pitchFamily="18" charset="0"/>
                          </a:rPr>
                          <m:t>−</m:t>
                        </m:r>
                        <m:sSup>
                          <m:sSupPr>
                            <m:ctrlPr>
                              <a:rPr lang="en-US" sz="700" b="0" i="1" smtClean="0">
                                <a:solidFill>
                                  <a:srgbClr val="0070C0"/>
                                </a:solidFill>
                                <a:latin typeface="Cambria Math" panose="02040503050406030204" pitchFamily="18" charset="0"/>
                                <a:cs typeface="Times New Roman" panose="02020603050405020304" pitchFamily="18" charset="0"/>
                              </a:rPr>
                            </m:ctrlPr>
                          </m:sSupPr>
                          <m:e>
                            <m:r>
                              <a:rPr lang="en-US" sz="700" b="0" i="1" smtClean="0">
                                <a:solidFill>
                                  <a:srgbClr val="0070C0"/>
                                </a:solidFill>
                                <a:latin typeface="Cambria Math" panose="02040503050406030204" pitchFamily="18" charset="0"/>
                                <a:cs typeface="Times New Roman" panose="02020603050405020304" pitchFamily="18" charset="0"/>
                              </a:rPr>
                              <m:t>𝑟</m:t>
                            </m:r>
                          </m:e>
                          <m:sup>
                            <m:r>
                              <a:rPr lang="en-US" sz="700" b="0" i="1" smtClean="0">
                                <a:solidFill>
                                  <a:srgbClr val="0070C0"/>
                                </a:solidFill>
                                <a:latin typeface="Cambria Math" panose="02040503050406030204" pitchFamily="18" charset="0"/>
                                <a:cs typeface="Times New Roman" panose="02020603050405020304" pitchFamily="18" charset="0"/>
                              </a:rPr>
                              <m:t>2</m:t>
                            </m:r>
                          </m:sup>
                        </m:sSup>
                      </m:sup>
                    </m:sSup>
                  </m:oMath>
                </a14:m>
                <a:endParaRPr lang="en-US" sz="700" dirty="0">
                  <a:latin typeface="Times New Roman" panose="02020603050405020304" pitchFamily="18" charset="0"/>
                  <a:cs typeface="Times New Roman" panose="02020603050405020304" pitchFamily="18" charset="0"/>
                </a:endParaRPr>
              </a:p>
            </p:txBody>
          </p:sp>
        </mc:Choice>
        <mc:Fallback>
          <p:sp>
            <p:nvSpPr>
              <p:cNvPr id="2" name="TextBox 1">
                <a:extLst>
                  <a:ext uri="{FF2B5EF4-FFF2-40B4-BE49-F238E27FC236}">
                    <a16:creationId xmlns:a16="http://schemas.microsoft.com/office/drawing/2014/main" id="{3DB58664-B091-04F5-93D5-0CBAFFD1CD3D}"/>
                  </a:ext>
                </a:extLst>
              </p:cNvPr>
              <p:cNvSpPr txBox="1">
                <a:spLocks noRot="1" noChangeAspect="1" noMove="1" noResize="1" noEditPoints="1" noAdjustHandles="1" noChangeArrowheads="1" noChangeShapeType="1" noTextEdit="1"/>
              </p:cNvSpPr>
              <p:nvPr/>
            </p:nvSpPr>
            <p:spPr>
              <a:xfrm>
                <a:off x="3688894" y="2707435"/>
                <a:ext cx="837928" cy="4696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82AA5BB-4B1E-9C27-466A-FF61C96C33C8}"/>
                  </a:ext>
                </a:extLst>
              </p:cNvPr>
              <p:cNvSpPr txBox="1"/>
              <p:nvPr/>
            </p:nvSpPr>
            <p:spPr>
              <a:xfrm>
                <a:off x="1444998" y="1708591"/>
                <a:ext cx="1147766" cy="531684"/>
              </a:xfrm>
              <a:prstGeom prst="rect">
                <a:avLst/>
              </a:prstGeom>
              <a:noFill/>
            </p:spPr>
            <p:txBody>
              <a:bodyPr wrap="square">
                <a:spAutoFit/>
              </a:bodyPr>
              <a:lstStyle/>
              <a:p>
                <a:r>
                  <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Critical points using second derivative test. The sign of both </a:t>
                </a:r>
                <a14:m>
                  <m:oMath xmlns:m="http://schemas.openxmlformats.org/officeDocument/2006/math">
                    <m:sSub>
                      <m:sSubPr>
                        <m:ctrlP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𝑓</m:t>
                        </m:r>
                      </m:e>
                      <m:sub>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𝑥𝑥</m:t>
                        </m:r>
                      </m:sub>
                    </m:sSub>
                  </m:oMath>
                </a14:m>
                <a:r>
                  <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𝑓</m:t>
                        </m:r>
                      </m:e>
                      <m:sub>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𝑦𝑦</m:t>
                        </m:r>
                      </m:sub>
                    </m:sSub>
                  </m:oMath>
                </a14:m>
                <a:r>
                  <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 Traces at </a:t>
                </a:r>
                <a14:m>
                  <m:oMath xmlns:m="http://schemas.openxmlformats.org/officeDocument/2006/math">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𝑥</m:t>
                    </m:r>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=0, </m:t>
                    </m:r>
                  </m:oMath>
                </a14:m>
                <a:r>
                  <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𝑦</m:t>
                    </m:r>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=0</m:t>
                    </m:r>
                  </m:oMath>
                </a14:m>
                <a:endPar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82AA5BB-4B1E-9C27-466A-FF61C96C33C8}"/>
                  </a:ext>
                </a:extLst>
              </p:cNvPr>
              <p:cNvSpPr txBox="1">
                <a:spLocks noRot="1" noChangeAspect="1" noMove="1" noResize="1" noEditPoints="1" noAdjustHandles="1" noChangeArrowheads="1" noChangeShapeType="1" noTextEdit="1"/>
              </p:cNvSpPr>
              <p:nvPr/>
            </p:nvSpPr>
            <p:spPr>
              <a:xfrm>
                <a:off x="1444998" y="1708591"/>
                <a:ext cx="1147766" cy="531684"/>
              </a:xfrm>
              <a:prstGeom prst="rect">
                <a:avLst/>
              </a:prstGeom>
              <a:blipFill>
                <a:blip r:embed="rId13"/>
                <a:stretch>
                  <a:fillRect b="-1149"/>
                </a:stretch>
              </a:blipFill>
            </p:spPr>
            <p:txBody>
              <a:bodyPr/>
              <a:lstStyle/>
              <a:p>
                <a:r>
                  <a:rPr lang="en-US">
                    <a:noFill/>
                  </a:rPr>
                  <a:t> </a:t>
                </a:r>
              </a:p>
            </p:txBody>
          </p:sp>
        </mc:Fallback>
      </mc:AlternateContent>
    </p:spTree>
    <p:extLst>
      <p:ext uri="{BB962C8B-B14F-4D97-AF65-F5344CB8AC3E}">
        <p14:creationId xmlns:p14="http://schemas.microsoft.com/office/powerpoint/2010/main" val="984820717"/>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2057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Traces &amp; Level Curves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47</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D44AE-56A9-407C-A05C-4077125B9316}"/>
                  </a:ext>
                </a:extLst>
              </p:cNvPr>
              <p:cNvSpPr txBox="1"/>
              <p:nvPr/>
            </p:nvSpPr>
            <p:spPr>
              <a:xfrm>
                <a:off x="2052079" y="378408"/>
                <a:ext cx="2512763" cy="2862322"/>
              </a:xfrm>
              <a:prstGeom prst="rect">
                <a:avLst/>
              </a:prstGeom>
              <a:noFill/>
            </p:spPr>
            <p:txBody>
              <a:bodyPr wrap="square" rtlCol="0">
                <a:spAutoFit/>
              </a:bodyPr>
              <a:lstStyle/>
              <a:p>
                <a:pPr marL="171450" indent="-171450">
                  <a:buFont typeface="Arial" panose="020B0604020202020204" pitchFamily="34" charset="0"/>
                  <a:buChar char="•"/>
                </a:pPr>
                <a:r>
                  <a:rPr lang="en-US" sz="900" b="1" u="sng" dirty="0">
                    <a:latin typeface="Tahoma" panose="020B0604030504040204" pitchFamily="34" charset="0"/>
                    <a:ea typeface="Tahoma" panose="020B0604030504040204" pitchFamily="34" charset="0"/>
                    <a:cs typeface="Tahoma" panose="020B0604030504040204" pitchFamily="34" charset="0"/>
                  </a:rPr>
                  <a:t>Level Curves:</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shape we get when a plane intersects our surface at different levels along the axis of the dependent variable</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 map of level curves is a contour plot</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To find level curves set </a:t>
                </a:r>
                <a14:m>
                  <m:oMath xmlns:m="http://schemas.openxmlformats.org/officeDocument/2006/math">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𝑓</m:t>
                    </m:r>
                    <m:r>
                      <a:rPr lang="en-US" sz="900" b="0" i="1" smtClean="0">
                        <a:latin typeface="Cambria Math" panose="02040503050406030204" pitchFamily="18" charset="0"/>
                        <a:ea typeface="Tahoma" panose="020B0604030504040204" pitchFamily="34" charset="0"/>
                        <a:cs typeface="Tahoma" panose="020B0604030504040204" pitchFamily="34" charset="0"/>
                      </a:rPr>
                      <m:t>“</m:t>
                    </m:r>
                  </m:oMath>
                </a14:m>
                <a:r>
                  <a:rPr lang="en-US" sz="900" dirty="0">
                    <a:latin typeface="Tahoma" panose="020B0604030504040204" pitchFamily="34" charset="0"/>
                    <a:ea typeface="Tahoma" panose="020B0604030504040204" pitchFamily="34" charset="0"/>
                    <a:cs typeface="Tahoma" panose="020B0604030504040204" pitchFamily="34" charset="0"/>
                  </a:rPr>
                  <a:t> equal to </a:t>
                </a:r>
                <a14:m>
                  <m:oMath xmlns:m="http://schemas.openxmlformats.org/officeDocument/2006/math">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𝑘</m:t>
                    </m:r>
                    <m:r>
                      <a:rPr lang="en-US" sz="90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9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Traces allow for “slices” of a surface so that we can see how a function behaves</a:t>
                </a:r>
              </a:p>
              <a:p>
                <a:pPr marL="171450" indent="-171450">
                  <a:buFont typeface="Arial" panose="020B0604020202020204" pitchFamily="34" charset="0"/>
                  <a:buChar char="•"/>
                </a:pPr>
                <a:r>
                  <a:rPr lang="en-US" sz="900" b="1" u="sng" dirty="0">
                    <a:latin typeface="Tahoma" panose="020B0604030504040204" pitchFamily="34" charset="0"/>
                    <a:ea typeface="Tahoma" panose="020B0604030504040204" pitchFamily="34" charset="0"/>
                    <a:cs typeface="Tahoma" panose="020B0604030504040204" pitchFamily="34" charset="0"/>
                  </a:rPr>
                  <a:t>Contour Plot:</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Altitude does not change when moving across a level curve</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Altitude does change when moving from one level curve to another</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Closer level curves indicates steeper ascent </a:t>
                </a:r>
              </a:p>
            </p:txBody>
          </p:sp>
        </mc:Choice>
        <mc:Fallback xmlns="">
          <p:sp>
            <p:nvSpPr>
              <p:cNvPr id="15" name="TextBox 14">
                <a:extLst>
                  <a:ext uri="{FF2B5EF4-FFF2-40B4-BE49-F238E27FC236}">
                    <a16:creationId xmlns:a16="http://schemas.microsoft.com/office/drawing/2014/main" id="{DA2D44AE-56A9-407C-A05C-4077125B9316}"/>
                  </a:ext>
                </a:extLst>
              </p:cNvPr>
              <p:cNvSpPr txBox="1">
                <a:spLocks noRot="1" noChangeAspect="1" noMove="1" noResize="1" noEditPoints="1" noAdjustHandles="1" noChangeArrowheads="1" noChangeShapeType="1" noTextEdit="1"/>
              </p:cNvSpPr>
              <p:nvPr/>
            </p:nvSpPr>
            <p:spPr>
              <a:xfrm>
                <a:off x="2052079" y="378408"/>
                <a:ext cx="2512763" cy="2862322"/>
              </a:xfrm>
              <a:prstGeom prst="rect">
                <a:avLst/>
              </a:prstGeom>
              <a:blipFill>
                <a:blip r:embed="rId4"/>
                <a:stretch>
                  <a:fillRect r="-48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33F56AAA-637D-41F2-BFBF-68DA604B0CB2}"/>
              </a:ext>
            </a:extLst>
          </p:cNvPr>
          <p:cNvPicPr>
            <a:picLocks noChangeAspect="1"/>
          </p:cNvPicPr>
          <p:nvPr/>
        </p:nvPicPr>
        <p:blipFill>
          <a:blip r:embed="rId5"/>
          <a:stretch>
            <a:fillRect/>
          </a:stretch>
        </p:blipFill>
        <p:spPr>
          <a:xfrm>
            <a:off x="239511" y="465805"/>
            <a:ext cx="1771650" cy="1323975"/>
          </a:xfrm>
          <a:prstGeom prst="rect">
            <a:avLst/>
          </a:prstGeom>
        </p:spPr>
      </p:pic>
      <p:pic>
        <p:nvPicPr>
          <p:cNvPr id="2050" name="Picture 2" descr="Level Curves">
            <a:extLst>
              <a:ext uri="{FF2B5EF4-FFF2-40B4-BE49-F238E27FC236}">
                <a16:creationId xmlns:a16="http://schemas.microsoft.com/office/drawing/2014/main" id="{1C77F31F-F0A2-4287-BD8A-F36C6E480F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1186" y="1874809"/>
            <a:ext cx="1963429" cy="13833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A8C3FC5-DE15-4D8C-8DAE-95C76696A0C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51225" y="1425575"/>
            <a:ext cx="613029" cy="79086"/>
          </a:xfrm>
          <a:prstGeom prst="rect">
            <a:avLst/>
          </a:prstGeom>
        </p:spPr>
      </p:pic>
    </p:spTree>
    <p:extLst>
      <p:ext uri="{BB962C8B-B14F-4D97-AF65-F5344CB8AC3E}">
        <p14:creationId xmlns:p14="http://schemas.microsoft.com/office/powerpoint/2010/main" val="2717790683"/>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2057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48</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D44AE-56A9-407C-A05C-4077125B9316}"/>
                  </a:ext>
                </a:extLst>
              </p:cNvPr>
              <p:cNvSpPr txBox="1"/>
              <p:nvPr/>
            </p:nvSpPr>
            <p:spPr>
              <a:xfrm>
                <a:off x="2052079" y="378408"/>
                <a:ext cx="2512763" cy="2977738"/>
              </a:xfrm>
              <a:prstGeom prst="rect">
                <a:avLst/>
              </a:prstGeom>
              <a:noFill/>
            </p:spPr>
            <p:txBody>
              <a:bodyPr wrap="square" rtlCol="0">
                <a:spAutoFit/>
              </a:bodyPr>
              <a:lstStyle/>
              <a:p>
                <a:pPr marL="171450" indent="-171450">
                  <a:buFont typeface="Arial" panose="020B0604020202020204" pitchFamily="34" charset="0"/>
                  <a:buChar char="•"/>
                </a:pPr>
                <a:r>
                  <a:rPr lang="en-US" sz="850" b="1" u="sng" dirty="0">
                    <a:latin typeface="Tahoma" panose="020B0604030504040204" pitchFamily="34" charset="0"/>
                    <a:ea typeface="Tahoma" panose="020B0604030504040204" pitchFamily="34" charset="0"/>
                    <a:cs typeface="Tahoma" panose="020B0604030504040204" pitchFamily="34" charset="0"/>
                  </a:rPr>
                  <a:t>1-Var:</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This is a curve (a certain path). Limit is in two directions (left and right) to approach a point/value</a:t>
                </a:r>
              </a:p>
              <a:p>
                <a:pPr marL="171450" indent="-171450">
                  <a:buFont typeface="Arial" panose="020B0604020202020204" pitchFamily="34" charset="0"/>
                  <a:buChar char="•"/>
                </a:pPr>
                <a:r>
                  <a:rPr lang="en-US" sz="850" b="1" u="sng" dirty="0">
                    <a:latin typeface="Tahoma" panose="020B0604030504040204" pitchFamily="34" charset="0"/>
                    <a:ea typeface="Tahoma" panose="020B0604030504040204" pitchFamily="34" charset="0"/>
                    <a:cs typeface="Tahoma" panose="020B0604030504040204" pitchFamily="34" charset="0"/>
                  </a:rPr>
                  <a:t>2-Var:</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This is a surface (many paths). Limit has </a:t>
                </a:r>
                <a14:m>
                  <m:oMath xmlns:m="http://schemas.openxmlformats.org/officeDocument/2006/math">
                    <m:r>
                      <a:rPr lang="en-US" sz="850" i="1" smtClean="0">
                        <a:latin typeface="Cambria Math" panose="02040503050406030204" pitchFamily="18" charset="0"/>
                      </a:rPr>
                      <m:t>∞</m:t>
                    </m:r>
                  </m:oMath>
                </a14:m>
                <a:r>
                  <a:rPr lang="en-US" sz="850" dirty="0">
                    <a:latin typeface="Tahoma" panose="020B0604030504040204" pitchFamily="34" charset="0"/>
                    <a:ea typeface="Tahoma" panose="020B0604030504040204" pitchFamily="34" charset="0"/>
                    <a:cs typeface="Tahoma" panose="020B0604030504040204" pitchFamily="34" charset="0"/>
                  </a:rPr>
                  <a:t> number of paths along a surface that approach our point in 3D space.</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To prove that a limit exist, we must prove along all paths we approach the same point.</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Therefore, we must focus on proving that a limit does not exist!</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Can show that along 2 paths, we get a different value as we approach the same point </a:t>
                </a:r>
                <a14:m>
                  <m:oMath xmlns:m="http://schemas.openxmlformats.org/officeDocument/2006/math">
                    <m:r>
                      <a:rPr lang="en-US" sz="850" b="0" i="0"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𝑥</m:t>
                    </m:r>
                    <m:r>
                      <a:rPr lang="en-US" sz="850" b="0" i="1"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𝑦</m:t>
                    </m:r>
                    <m:r>
                      <a:rPr lang="en-US" sz="850" b="0" i="1" smtClean="0">
                        <a:latin typeface="Cambria Math" panose="02040503050406030204" pitchFamily="18" charset="0"/>
                        <a:ea typeface="Tahoma" panose="020B0604030504040204" pitchFamily="34" charset="0"/>
                        <a:cs typeface="Tahoma" panose="020B0604030504040204" pitchFamily="34" charset="0"/>
                      </a:rPr>
                      <m:t>)</m:t>
                    </m:r>
                    <m:r>
                      <a:rPr lang="en-US" sz="850" b="0" i="0"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𝑎</m:t>
                    </m:r>
                    <m:r>
                      <a:rPr lang="en-US" sz="850" b="0" i="1"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𝑏</m:t>
                    </m:r>
                    <m:r>
                      <a:rPr lang="en-US" sz="85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85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May use squeeze theorem to prove a limit exist</a:t>
                </a:r>
              </a:p>
              <a:p>
                <a:pPr marL="628650" lvl="1"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5" name="TextBox 14">
                <a:extLst>
                  <a:ext uri="{FF2B5EF4-FFF2-40B4-BE49-F238E27FC236}">
                    <a16:creationId xmlns:a16="http://schemas.microsoft.com/office/drawing/2014/main" id="{DA2D44AE-56A9-407C-A05C-4077125B9316}"/>
                  </a:ext>
                </a:extLst>
              </p:cNvPr>
              <p:cNvSpPr txBox="1">
                <a:spLocks noRot="1" noChangeAspect="1" noMove="1" noResize="1" noEditPoints="1" noAdjustHandles="1" noChangeArrowheads="1" noChangeShapeType="1" noTextEdit="1"/>
              </p:cNvSpPr>
              <p:nvPr/>
            </p:nvSpPr>
            <p:spPr>
              <a:xfrm>
                <a:off x="2052079" y="378408"/>
                <a:ext cx="2512763" cy="2977738"/>
              </a:xfrm>
              <a:prstGeom prst="rect">
                <a:avLst/>
              </a:prstGeom>
              <a:blipFill>
                <a:blip r:embed="rId7"/>
                <a:stretch>
                  <a:fillRect/>
                </a:stretch>
              </a:blipFill>
            </p:spPr>
            <p:txBody>
              <a:bodyPr/>
              <a:lstStyle/>
              <a:p>
                <a:r>
                  <a:rPr lang="en-US">
                    <a:noFill/>
                  </a:rPr>
                  <a:t> </a:t>
                </a:r>
              </a:p>
            </p:txBody>
          </p:sp>
        </mc:Fallback>
      </mc:AlternateContent>
      <p:pic>
        <p:nvPicPr>
          <p:cNvPr id="3074" name="Picture 2" descr="Calculus I - One-Sided Limits">
            <a:extLst>
              <a:ext uri="{FF2B5EF4-FFF2-40B4-BE49-F238E27FC236}">
                <a16:creationId xmlns:a16="http://schemas.microsoft.com/office/drawing/2014/main" id="{E7794EDF-6704-4B78-A267-6B32E3FB2C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604" y="470141"/>
            <a:ext cx="1944741" cy="1312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nding Limits in several variables - Mathematica Stack Exchange">
            <a:extLst>
              <a:ext uri="{FF2B5EF4-FFF2-40B4-BE49-F238E27FC236}">
                <a16:creationId xmlns:a16="http://schemas.microsoft.com/office/drawing/2014/main" id="{5A491F0A-9DCD-42CA-883E-45CC5DBE8E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9637" y="1783352"/>
            <a:ext cx="1536065" cy="153606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84FBAB4-3911-45F3-9A8F-06D961271A9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85039" y="2111375"/>
            <a:ext cx="214400" cy="80457"/>
          </a:xfrm>
          <a:prstGeom prst="rect">
            <a:avLst/>
          </a:prstGeom>
        </p:spPr>
      </p:pic>
      <p:pic>
        <p:nvPicPr>
          <p:cNvPr id="19" name="Picture 18">
            <a:extLst>
              <a:ext uri="{FF2B5EF4-FFF2-40B4-BE49-F238E27FC236}">
                <a16:creationId xmlns:a16="http://schemas.microsoft.com/office/drawing/2014/main" id="{A1172E30-4CAC-4223-AF04-6F41FDE7BAD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86859" y="2190479"/>
            <a:ext cx="710857" cy="133486"/>
          </a:xfrm>
          <a:prstGeom prst="rect">
            <a:avLst/>
          </a:prstGeom>
        </p:spPr>
      </p:pic>
      <p:pic>
        <p:nvPicPr>
          <p:cNvPr id="22" name="Picture 21">
            <a:extLst>
              <a:ext uri="{FF2B5EF4-FFF2-40B4-BE49-F238E27FC236}">
                <a16:creationId xmlns:a16="http://schemas.microsoft.com/office/drawing/2014/main" id="{982FC124-2078-4DEB-8BEB-FE95A33A7C0B}"/>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5488" y="2785985"/>
            <a:ext cx="713600" cy="133486"/>
          </a:xfrm>
          <a:prstGeom prst="rect">
            <a:avLst/>
          </a:prstGeom>
        </p:spPr>
      </p:pic>
      <p:pic>
        <p:nvPicPr>
          <p:cNvPr id="26" name="Picture 25">
            <a:extLst>
              <a:ext uri="{FF2B5EF4-FFF2-40B4-BE49-F238E27FC236}">
                <a16:creationId xmlns:a16="http://schemas.microsoft.com/office/drawing/2014/main" id="{DB69CBD7-C33A-4320-9023-6BC1AF1FAA3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rot="21024077">
            <a:off x="262419" y="2978033"/>
            <a:ext cx="713600" cy="133486"/>
          </a:xfrm>
          <a:prstGeom prst="rect">
            <a:avLst/>
          </a:prstGeom>
        </p:spPr>
      </p:pic>
    </p:spTree>
    <p:extLst>
      <p:ext uri="{BB962C8B-B14F-4D97-AF65-F5344CB8AC3E}">
        <p14:creationId xmlns:p14="http://schemas.microsoft.com/office/powerpoint/2010/main" val="3271557224"/>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Strategy (Multivariable Limits)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49</a:t>
            </a:fld>
            <a:r>
              <a:rPr spc="-55" dirty="0"/>
              <a:t> </a:t>
            </a:r>
            <a:r>
              <a:rPr spc="35" dirty="0"/>
              <a:t>/</a:t>
            </a:r>
            <a:endParaRPr spc="-55" dirty="0"/>
          </a:p>
        </p:txBody>
      </p:sp>
      <p:pic>
        <p:nvPicPr>
          <p:cNvPr id="4098" name="Picture 2" descr="Polar Coordinates, Equations and Graphs – She Loves Math">
            <a:extLst>
              <a:ext uri="{FF2B5EF4-FFF2-40B4-BE49-F238E27FC236}">
                <a16:creationId xmlns:a16="http://schemas.microsoft.com/office/drawing/2014/main" id="{78776DA8-6FF1-40DD-BEF0-24892C4B2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046" y="2384670"/>
            <a:ext cx="1145299" cy="8704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B8CA246-5C0A-498B-8B9E-38E657A5CA1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rot="19279417">
            <a:off x="716666" y="2894396"/>
            <a:ext cx="271619" cy="94476"/>
          </a:xfrm>
          <a:prstGeom prst="rect">
            <a:avLst/>
          </a:prstGeom>
        </p:spPr>
      </p:pic>
      <p:pic>
        <p:nvPicPr>
          <p:cNvPr id="20" name="Picture 19">
            <a:extLst>
              <a:ext uri="{FF2B5EF4-FFF2-40B4-BE49-F238E27FC236}">
                <a16:creationId xmlns:a16="http://schemas.microsoft.com/office/drawing/2014/main" id="{4AAC1454-C1BF-4047-87E3-C3EFEF567C88}"/>
              </a:ext>
            </a:extLst>
          </p:cNvPr>
          <p:cNvPicPr>
            <a:picLocks noChangeAspect="1"/>
          </p:cNvPicPr>
          <p:nvPr/>
        </p:nvPicPr>
        <p:blipFill>
          <a:blip r:embed="rId6"/>
          <a:stretch>
            <a:fillRect/>
          </a:stretch>
        </p:blipFill>
        <p:spPr>
          <a:xfrm>
            <a:off x="1818937" y="2309793"/>
            <a:ext cx="1145299" cy="1020183"/>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DF9AD-F498-4251-9F01-F15DCC836A63}"/>
                  </a:ext>
                </a:extLst>
              </p:cNvPr>
              <p:cNvSpPr txBox="1"/>
              <p:nvPr/>
            </p:nvSpPr>
            <p:spPr>
              <a:xfrm>
                <a:off x="-70029" y="332073"/>
                <a:ext cx="4698192" cy="2010615"/>
              </a:xfrm>
              <a:prstGeom prst="rect">
                <a:avLst/>
              </a:prstGeom>
              <a:noFill/>
            </p:spPr>
            <p:txBody>
              <a:bodyPr wrap="square" rtlCol="0">
                <a:spAutoFit/>
              </a:bodyPr>
              <a:lstStyle/>
              <a:p>
                <a:r>
                  <a:rPr lang="en-US" sz="850" b="1" u="sng" dirty="0">
                    <a:latin typeface="Tahoma" panose="020B0604030504040204" pitchFamily="34" charset="0"/>
                    <a:ea typeface="Tahoma" panose="020B0604030504040204" pitchFamily="34" charset="0"/>
                    <a:cs typeface="Tahoma" panose="020B0604030504040204" pitchFamily="34" charset="0"/>
                  </a:rPr>
                  <a:t>General </a:t>
                </a:r>
                <a:r>
                  <a:rPr lang="en-US" sz="900" b="1" u="sng" dirty="0">
                    <a:latin typeface="Tahoma" panose="020B0604030504040204" pitchFamily="34" charset="0"/>
                    <a:ea typeface="Tahoma" panose="020B0604030504040204" pitchFamily="34" charset="0"/>
                    <a:cs typeface="Tahoma" panose="020B0604030504040204" pitchFamily="34" charset="0"/>
                  </a:rPr>
                  <a:t>Strategy</a:t>
                </a:r>
              </a:p>
              <a:p>
                <a:pPr marL="628650" lvl="1"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Check along paths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𝑥</m:t>
                    </m:r>
                    <m:r>
                      <a:rPr lang="en-US" sz="750" b="0" i="1" smtClean="0">
                        <a:latin typeface="Cambria Math" panose="02040503050406030204" pitchFamily="18" charset="0"/>
                        <a:ea typeface="Tahoma" panose="020B0604030504040204" pitchFamily="34" charset="0"/>
                        <a:cs typeface="Tahoma" panose="020B0604030504040204" pitchFamily="34" charset="0"/>
                      </a:rPr>
                      <m:t>=0</m:t>
                    </m:r>
                    <m:r>
                      <a:rPr lang="en-US" sz="750" b="0" i="0" smtClean="0">
                        <a:latin typeface="Cambria Math" panose="02040503050406030204" pitchFamily="18" charset="0"/>
                        <a:ea typeface="Tahoma" panose="020B0604030504040204" pitchFamily="34" charset="0"/>
                        <a:cs typeface="Tahoma" panose="020B0604030504040204" pitchFamily="34" charset="0"/>
                      </a:rPr>
                      <m:t>, </m:t>
                    </m:r>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=0, </m:t>
                    </m:r>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𝑥</m:t>
                    </m:r>
                  </m:oMath>
                </a14:m>
                <a:r>
                  <a:rPr lang="en-US" sz="75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𝑚𝑥</m:t>
                    </m:r>
                  </m:oMath>
                </a14:m>
                <a:r>
                  <a:rPr lang="en-US" sz="750" dirty="0">
                    <a:latin typeface="Tahoma" panose="020B0604030504040204" pitchFamily="34" charset="0"/>
                    <a:ea typeface="Tahoma" panose="020B0604030504040204" pitchFamily="34" charset="0"/>
                    <a:cs typeface="Tahoma" panose="020B0604030504040204" pitchFamily="34" charset="0"/>
                  </a:rPr>
                  <a:t> (change with slope) </a:t>
                </a:r>
              </a:p>
              <a:p>
                <a:pPr marL="628650" lvl="1"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the paths above do not work, choose another path</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Be certain that the point (</a:t>
                </a:r>
                <a:r>
                  <a:rPr lang="en-US" sz="750" dirty="0" err="1">
                    <a:latin typeface="Tahoma" panose="020B0604030504040204" pitchFamily="34" charset="0"/>
                    <a:ea typeface="Tahoma" panose="020B0604030504040204" pitchFamily="34" charset="0"/>
                    <a:cs typeface="Tahoma" panose="020B0604030504040204" pitchFamily="34" charset="0"/>
                  </a:rPr>
                  <a:t>a,b</a:t>
                </a:r>
                <a:r>
                  <a:rPr lang="en-US" sz="750" dirty="0">
                    <a:latin typeface="Tahoma" panose="020B0604030504040204" pitchFamily="34" charset="0"/>
                    <a:ea typeface="Tahoma" panose="020B0604030504040204" pitchFamily="34" charset="0"/>
                    <a:cs typeface="Tahoma" panose="020B0604030504040204" pitchFamily="34" charset="0"/>
                  </a:rPr>
                  <a:t>) is on your path (always plug in your point first)</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Try substituting so that the number of degrees of the numerator &amp; denominator are equal (e.g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𝑥</m:t>
                    </m:r>
                  </m:oMath>
                </a14:m>
                <a:r>
                  <a:rPr lang="en-US" sz="7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𝑥</m:t>
                    </m:r>
                    <m:r>
                      <a:rPr lang="en-US" sz="750" b="0" i="1" smtClean="0">
                        <a:latin typeface="Cambria Math" panose="02040503050406030204" pitchFamily="18" charset="0"/>
                        <a:ea typeface="Tahoma" panose="020B0604030504040204" pitchFamily="34" charset="0"/>
                        <a:cs typeface="Tahoma" panose="020B0604030504040204" pitchFamily="34" charset="0"/>
                      </a:rPr>
                      <m:t>−1)</m:t>
                    </m:r>
                  </m:oMath>
                </a14:m>
                <a:r>
                  <a:rPr lang="en-US" sz="7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750" b="0" i="1" dirty="0" smtClean="0">
                        <a:latin typeface="Cambria Math" panose="02040503050406030204" pitchFamily="18" charset="0"/>
                        <a:ea typeface="Tahoma" panose="020B0604030504040204" pitchFamily="34" charset="0"/>
                        <a:cs typeface="Tahoma" panose="020B0604030504040204" pitchFamily="34" charset="0"/>
                      </a:rPr>
                      <m:t>𝑥</m:t>
                    </m:r>
                    <m:r>
                      <a:rPr lang="en-US" sz="750" b="0" i="1" dirty="0" smtClean="0">
                        <a:latin typeface="Cambria Math" panose="02040503050406030204" pitchFamily="18" charset="0"/>
                        <a:ea typeface="Tahoma" panose="020B0604030504040204" pitchFamily="34" charset="0"/>
                        <a:cs typeface="Tahoma" panose="020B0604030504040204" pitchFamily="34" charset="0"/>
                      </a:rPr>
                      <m:t>=</m:t>
                    </m:r>
                    <m:r>
                      <a:rPr lang="en-US" sz="750" b="0" i="1" dirty="0" smtClean="0">
                        <a:latin typeface="Cambria Math" panose="02040503050406030204" pitchFamily="18" charset="0"/>
                        <a:ea typeface="Tahoma" panose="020B0604030504040204" pitchFamily="34" charset="0"/>
                        <a:cs typeface="Tahoma" panose="020B0604030504040204" pitchFamily="34" charset="0"/>
                      </a:rPr>
                      <m:t>𝑦</m:t>
                    </m:r>
                    <m:r>
                      <a:rPr lang="en-US" sz="750" b="0" i="1" dirty="0" smtClean="0">
                        <a:latin typeface="Cambria Math" panose="02040503050406030204" pitchFamily="18" charset="0"/>
                        <a:ea typeface="Tahoma" panose="020B0604030504040204" pitchFamily="34" charset="0"/>
                        <a:cs typeface="Tahoma" panose="020B0604030504040204" pitchFamily="34" charset="0"/>
                      </a:rPr>
                      <m:t>+2</m:t>
                    </m:r>
                  </m:oMath>
                </a14:m>
                <a:r>
                  <a:rPr lang="en-US" sz="750" dirty="0">
                    <a:latin typeface="Tahoma" panose="020B0604030504040204" pitchFamily="34" charset="0"/>
                    <a:ea typeface="Tahoma" panose="020B0604030504040204" pitchFamily="34" charset="0"/>
                    <a:cs typeface="Tahoma" panose="020B0604030504040204" pitchFamily="34" charset="0"/>
                  </a:rPr>
                  <a:t> )</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Always use either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𝑥</m:t>
                    </m:r>
                    <m:r>
                      <a:rPr lang="en-US" sz="750" b="0" i="1" smtClean="0">
                        <a:latin typeface="Cambria Math" panose="02040503050406030204" pitchFamily="18" charset="0"/>
                        <a:ea typeface="Tahoma" panose="020B0604030504040204" pitchFamily="34" charset="0"/>
                        <a:cs typeface="Tahoma" panose="020B0604030504040204" pitchFamily="34" charset="0"/>
                      </a:rPr>
                      <m:t>=0</m:t>
                    </m:r>
                  </m:oMath>
                </a14:m>
                <a:r>
                  <a:rPr lang="en-US" sz="75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=0</m:t>
                    </m:r>
                  </m:oMath>
                </a14:m>
                <a:r>
                  <a:rPr lang="en-US" sz="750" dirty="0">
                    <a:latin typeface="Tahoma" panose="020B0604030504040204" pitchFamily="34" charset="0"/>
                    <a:ea typeface="Tahoma" panose="020B0604030504040204" pitchFamily="34" charset="0"/>
                    <a:cs typeface="Tahoma" panose="020B0604030504040204" pitchFamily="34" charset="0"/>
                  </a:rPr>
                  <a:t> as one path (check if </a:t>
                </a:r>
                <a14:m>
                  <m:oMath xmlns:m="http://schemas.openxmlformats.org/officeDocument/2006/math">
                    <m:r>
                      <a:rPr lang="en-US" sz="750" i="1" dirty="0" smtClean="0">
                        <a:latin typeface="Cambria Math" panose="02040503050406030204" pitchFamily="18" charset="0"/>
                        <a:ea typeface="Tahoma" panose="020B0604030504040204" pitchFamily="34" charset="0"/>
                        <a:cs typeface="Tahoma" panose="020B0604030504040204" pitchFamily="34" charset="0"/>
                      </a:rPr>
                      <m:t>𝑃</m:t>
                    </m:r>
                    <m:r>
                      <a:rPr lang="en-US" sz="750" i="1" dirty="0" smtClean="0">
                        <a:latin typeface="Cambria Math" panose="02040503050406030204" pitchFamily="18" charset="0"/>
                        <a:ea typeface="Tahoma" panose="020B0604030504040204" pitchFamily="34" charset="0"/>
                        <a:cs typeface="Tahoma" panose="020B0604030504040204" pitchFamily="34" charset="0"/>
                      </a:rPr>
                      <m:t> = (0,0) </m:t>
                    </m:r>
                  </m:oMath>
                </a14:m>
                <a:r>
                  <a:rPr lang="en-US" sz="750" dirty="0">
                    <a:latin typeface="Tahoma" panose="020B0604030504040204" pitchFamily="34" charset="0"/>
                    <a:ea typeface="Tahoma" panose="020B0604030504040204" pitchFamily="34" charset="0"/>
                    <a:cs typeface="Tahoma" panose="020B0604030504040204" pitchFamily="34" charset="0"/>
                  </a:rPr>
                  <a:t>)</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Plug in limiting values (where the numerator is zero)</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May be forced to apply </a:t>
                </a:r>
                <a:r>
                  <a:rPr lang="en-US" sz="750" dirty="0" err="1">
                    <a:latin typeface="Tahoma" panose="020B0604030504040204" pitchFamily="34" charset="0"/>
                    <a:ea typeface="Tahoma" panose="020B0604030504040204" pitchFamily="34" charset="0"/>
                    <a:cs typeface="Tahoma" panose="020B0604030504040204" pitchFamily="34" charset="0"/>
                  </a:rPr>
                  <a:t>L'Hôpital's</a:t>
                </a:r>
                <a:r>
                  <a:rPr lang="en-US" sz="750" dirty="0">
                    <a:latin typeface="Tahoma" panose="020B0604030504040204" pitchFamily="34" charset="0"/>
                    <a:ea typeface="Tahoma" panose="020B0604030504040204" pitchFamily="34" charset="0"/>
                    <a:cs typeface="Tahoma" panose="020B0604030504040204" pitchFamily="34" charset="0"/>
                  </a:rPr>
                  <a:t> rule (L’H = </a:t>
                </a:r>
                <a14:m>
                  <m:oMath xmlns:m="http://schemas.openxmlformats.org/officeDocument/2006/math">
                    <m:f>
                      <m:fPr>
                        <m:ctrlPr>
                          <a:rPr lang="en-US" sz="750" i="1" smtClean="0">
                            <a:latin typeface="Cambria Math" panose="02040503050406030204" pitchFamily="18" charset="0"/>
                            <a:ea typeface="Tahoma" panose="020B0604030504040204" pitchFamily="34" charset="0"/>
                            <a:cs typeface="Tahoma" panose="020B0604030504040204" pitchFamily="34" charset="0"/>
                          </a:rPr>
                        </m:ctrlPr>
                      </m:fPr>
                      <m:num>
                        <m:r>
                          <a:rPr lang="en-US" sz="750" b="0" i="1" smtClean="0">
                            <a:latin typeface="Cambria Math" panose="02040503050406030204" pitchFamily="18" charset="0"/>
                            <a:ea typeface="Tahoma" panose="020B0604030504040204" pitchFamily="34" charset="0"/>
                            <a:cs typeface="Tahoma" panose="020B0604030504040204" pitchFamily="34" charset="0"/>
                          </a:rPr>
                          <m:t>0</m:t>
                        </m:r>
                      </m:num>
                      <m:den>
                        <m:r>
                          <a:rPr lang="en-US" sz="750" b="0" i="1" smtClean="0">
                            <a:latin typeface="Cambria Math" panose="02040503050406030204" pitchFamily="18" charset="0"/>
                            <a:ea typeface="Tahoma" panose="020B0604030504040204" pitchFamily="34" charset="0"/>
                            <a:cs typeface="Tahoma" panose="020B0604030504040204" pitchFamily="34" charset="0"/>
                          </a:rPr>
                          <m:t>0</m:t>
                        </m:r>
                      </m:den>
                    </m:f>
                    <m:r>
                      <a:rPr lang="en-US" sz="750" b="0" i="1" smtClean="0">
                        <a:latin typeface="Cambria Math" panose="02040503050406030204" pitchFamily="18" charset="0"/>
                        <a:ea typeface="Tahoma" panose="020B0604030504040204" pitchFamily="34" charset="0"/>
                        <a:cs typeface="Tahoma" panose="020B0604030504040204" pitchFamily="34" charset="0"/>
                      </a:rPr>
                      <m:t> </m:t>
                    </m:r>
                  </m:oMath>
                </a14:m>
                <a:r>
                  <a:rPr lang="en-US" sz="75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 </m:t>
                    </m:r>
                    <m:f>
                      <m:fPr>
                        <m:ctrlPr>
                          <a:rPr lang="en-US" sz="750" b="0" i="1" smtClean="0">
                            <a:latin typeface="Cambria Math" panose="02040503050406030204" pitchFamily="18" charset="0"/>
                            <a:ea typeface="Tahoma" panose="020B0604030504040204" pitchFamily="34" charset="0"/>
                            <a:cs typeface="Tahoma" panose="020B0604030504040204" pitchFamily="34" charset="0"/>
                          </a:rPr>
                        </m:ctrlPr>
                      </m:fPr>
                      <m:num>
                        <m:r>
                          <a:rPr lang="en-US" sz="750" i="1">
                            <a:latin typeface="Cambria Math" panose="02040503050406030204" pitchFamily="18" charset="0"/>
                            <a:ea typeface="Tahoma" panose="020B0604030504040204" pitchFamily="34" charset="0"/>
                            <a:cs typeface="Tahoma" panose="020B0604030504040204" pitchFamily="34" charset="0"/>
                          </a:rPr>
                          <m:t>∞</m:t>
                        </m:r>
                      </m:num>
                      <m:den>
                        <m:r>
                          <a:rPr lang="en-US" sz="750" b="0" i="1" smtClean="0">
                            <a:latin typeface="Cambria Math" panose="02040503050406030204" pitchFamily="18" charset="0"/>
                            <a:ea typeface="Cambria Math" panose="02040503050406030204" pitchFamily="18" charset="0"/>
                            <a:cs typeface="Tahoma" panose="020B0604030504040204" pitchFamily="34" charset="0"/>
                          </a:rPr>
                          <m:t>∞</m:t>
                        </m:r>
                      </m:den>
                    </m:f>
                  </m:oMath>
                </a14:m>
                <a:r>
                  <a:rPr lang="en-US" sz="750" dirty="0">
                    <a:latin typeface="Tahoma" panose="020B0604030504040204" pitchFamily="34" charset="0"/>
                    <a:ea typeface="Tahoma" panose="020B0604030504040204" pitchFamily="34" charset="0"/>
                    <a:cs typeface="Tahoma" panose="020B0604030504040204" pitchFamily="34" charset="0"/>
                  </a:rPr>
                  <a:t> )</a:t>
                </a:r>
              </a:p>
              <a:p>
                <a:pPr marL="628650" lvl="1"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Convert to polar coordinates and evaluate the limit (usually @ (0,0))</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Easiest when function contains some part of </a:t>
                </a:r>
                <a14:m>
                  <m:oMath xmlns:m="http://schemas.openxmlformats.org/officeDocument/2006/math">
                    <m:sSup>
                      <m:sSupPr>
                        <m:ctrlPr>
                          <a:rPr lang="en-US" sz="750" b="0" i="1" smtClean="0">
                            <a:latin typeface="Cambria Math" panose="02040503050406030204" pitchFamily="18" charset="0"/>
                            <a:ea typeface="Tahoma" panose="020B0604030504040204" pitchFamily="34" charset="0"/>
                            <a:cs typeface="Tahoma" panose="020B0604030504040204" pitchFamily="34" charset="0"/>
                          </a:rPr>
                        </m:ctrlPr>
                      </m:sSupPr>
                      <m:e>
                        <m:r>
                          <a:rPr lang="en-US" sz="750" b="0" i="1" smtClean="0">
                            <a:latin typeface="Cambria Math" panose="02040503050406030204" pitchFamily="18" charset="0"/>
                            <a:ea typeface="Tahoma" panose="020B0604030504040204" pitchFamily="34" charset="0"/>
                            <a:cs typeface="Tahoma" panose="020B0604030504040204" pitchFamily="34" charset="0"/>
                          </a:rPr>
                          <m:t>𝑥</m:t>
                        </m:r>
                      </m:e>
                      <m:sup>
                        <m:r>
                          <a:rPr lang="en-US" sz="750" b="0" i="1" smtClean="0">
                            <a:latin typeface="Cambria Math" panose="02040503050406030204" pitchFamily="18" charset="0"/>
                            <a:ea typeface="Tahoma" panose="020B0604030504040204" pitchFamily="34" charset="0"/>
                            <a:cs typeface="Tahoma" panose="020B0604030504040204" pitchFamily="34" charset="0"/>
                          </a:rPr>
                          <m:t>2</m:t>
                        </m:r>
                      </m:sup>
                    </m:sSup>
                    <m:r>
                      <a:rPr lang="en-US" sz="75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750" b="0" i="1" smtClean="0">
                            <a:latin typeface="Cambria Math" panose="02040503050406030204" pitchFamily="18" charset="0"/>
                            <a:ea typeface="Tahoma" panose="020B0604030504040204" pitchFamily="34" charset="0"/>
                            <a:cs typeface="Tahoma" panose="020B0604030504040204" pitchFamily="34" charset="0"/>
                          </a:rPr>
                        </m:ctrlPr>
                      </m:sSupPr>
                      <m:e>
                        <m:r>
                          <a:rPr lang="en-US" sz="750" b="0" i="1" smtClean="0">
                            <a:latin typeface="Cambria Math" panose="02040503050406030204" pitchFamily="18" charset="0"/>
                            <a:ea typeface="Tahoma" panose="020B0604030504040204" pitchFamily="34" charset="0"/>
                            <a:cs typeface="Tahoma" panose="020B0604030504040204" pitchFamily="34" charset="0"/>
                          </a:rPr>
                          <m:t>𝑦</m:t>
                        </m:r>
                      </m:e>
                      <m:sup>
                        <m:r>
                          <a:rPr lang="en-US" sz="750" b="0" i="1" smtClean="0">
                            <a:latin typeface="Cambria Math" panose="02040503050406030204" pitchFamily="18" charset="0"/>
                            <a:ea typeface="Tahoma" panose="020B0604030504040204" pitchFamily="34" charset="0"/>
                            <a:cs typeface="Tahoma" panose="020B0604030504040204" pitchFamily="34" charset="0"/>
                          </a:rPr>
                          <m:t>2</m:t>
                        </m:r>
                      </m:sup>
                    </m:sSup>
                  </m:oMath>
                </a14:m>
                <a:r>
                  <a:rPr lang="en-US" sz="750" dirty="0">
                    <a:latin typeface="Tahoma" panose="020B0604030504040204" pitchFamily="34" charset="0"/>
                    <a:ea typeface="Tahoma" panose="020B0604030504040204" pitchFamily="34" charset="0"/>
                    <a:cs typeface="Tahoma" panose="020B0604030504040204" pitchFamily="34" charset="0"/>
                  </a:rPr>
                  <a:t> (or similar)</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Evaluate the limit as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𝑟</m:t>
                    </m:r>
                    <m:r>
                      <a:rPr lang="en-US" sz="750" b="0" i="1" smtClean="0">
                        <a:latin typeface="Cambria Math" panose="02040503050406030204" pitchFamily="18" charset="0"/>
                        <a:ea typeface="Tahoma" panose="020B0604030504040204" pitchFamily="34" charset="0"/>
                        <a:cs typeface="Tahoma" panose="020B0604030504040204" pitchFamily="34" charset="0"/>
                      </a:rPr>
                      <m:t> →0</m:t>
                    </m:r>
                  </m:oMath>
                </a14:m>
                <a:r>
                  <a:rPr lang="en-US" sz="750" dirty="0">
                    <a:latin typeface="Tahoma" panose="020B0604030504040204" pitchFamily="34" charset="0"/>
                    <a:ea typeface="Tahoma" panose="020B0604030504040204" pitchFamily="34" charset="0"/>
                    <a:cs typeface="Tahoma" panose="020B0604030504040204" pitchFamily="34" charset="0"/>
                  </a:rPr>
                  <a:t> and simplify </a:t>
                </a:r>
                <a14:m>
                  <m:oMath xmlns:m="http://schemas.openxmlformats.org/officeDocument/2006/math">
                    <m:func>
                      <m:funcPr>
                        <m:ctrlPr>
                          <a:rPr lang="en-US" sz="750" i="1" smtClean="0">
                            <a:latin typeface="Cambria Math" panose="02040503050406030204" pitchFamily="18" charset="0"/>
                            <a:ea typeface="Tahoma" panose="020B0604030504040204" pitchFamily="34" charset="0"/>
                            <a:cs typeface="Tahoma" panose="020B0604030504040204" pitchFamily="34" charset="0"/>
                          </a:rPr>
                        </m:ctrlPr>
                      </m:funcPr>
                      <m:fName>
                        <m:r>
                          <m:rPr>
                            <m:sty m:val="p"/>
                          </m:rPr>
                          <a:rPr lang="en-US" sz="750" i="0" smtClean="0">
                            <a:latin typeface="Cambria Math" panose="02040503050406030204" pitchFamily="18" charset="0"/>
                            <a:ea typeface="Tahoma" panose="020B0604030504040204" pitchFamily="34" charset="0"/>
                            <a:cs typeface="Tahoma" panose="020B0604030504040204" pitchFamily="34" charset="0"/>
                          </a:rPr>
                          <m:t>sin</m:t>
                        </m:r>
                      </m:fName>
                      <m:e>
                        <m:r>
                          <a:rPr lang="en-US" sz="750" b="0" i="1" smtClean="0">
                            <a:latin typeface="Cambria Math" panose="02040503050406030204" pitchFamily="18" charset="0"/>
                            <a:ea typeface="Tahoma" panose="020B0604030504040204" pitchFamily="34" charset="0"/>
                            <a:cs typeface="Tahoma" panose="020B0604030504040204" pitchFamily="34" charset="0"/>
                          </a:rPr>
                          <m:t>𝜃</m:t>
                        </m:r>
                      </m:e>
                    </m:func>
                  </m:oMath>
                </a14:m>
                <a:r>
                  <a:rPr lang="en-US" sz="75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func>
                      <m:funcPr>
                        <m:ctrlPr>
                          <a:rPr lang="en-US" sz="750" b="0" i="1" smtClean="0">
                            <a:latin typeface="Cambria Math" panose="02040503050406030204" pitchFamily="18" charset="0"/>
                            <a:ea typeface="Tahoma" panose="020B0604030504040204" pitchFamily="34" charset="0"/>
                            <a:cs typeface="Tahoma" panose="020B0604030504040204" pitchFamily="34" charset="0"/>
                          </a:rPr>
                        </m:ctrlPr>
                      </m:funcPr>
                      <m:fName>
                        <m:r>
                          <m:rPr>
                            <m:sty m:val="p"/>
                          </m:rPr>
                          <a:rPr lang="en-US" sz="750" b="0" i="0" smtClean="0">
                            <a:latin typeface="Cambria Math" panose="02040503050406030204" pitchFamily="18" charset="0"/>
                            <a:ea typeface="Tahoma" panose="020B0604030504040204" pitchFamily="34" charset="0"/>
                            <a:cs typeface="Tahoma" panose="020B0604030504040204" pitchFamily="34" charset="0"/>
                          </a:rPr>
                          <m:t>cos</m:t>
                        </m:r>
                      </m:fName>
                      <m:e>
                        <m:r>
                          <a:rPr lang="en-US" sz="750" b="0" i="1" smtClean="0">
                            <a:latin typeface="Cambria Math" panose="02040503050406030204" pitchFamily="18" charset="0"/>
                            <a:ea typeface="Tahoma" panose="020B0604030504040204" pitchFamily="34" charset="0"/>
                            <a:cs typeface="Tahoma" panose="020B0604030504040204" pitchFamily="34" charset="0"/>
                          </a:rPr>
                          <m:t>𝜃</m:t>
                        </m:r>
                      </m:e>
                    </m:func>
                    <m:r>
                      <a:rPr lang="en-US" sz="750" b="0" i="1" smtClean="0">
                        <a:latin typeface="Cambria Math" panose="02040503050406030204" pitchFamily="18" charset="0"/>
                        <a:ea typeface="Tahoma" panose="020B0604030504040204" pitchFamily="34" charset="0"/>
                        <a:cs typeface="Tahoma" panose="020B0604030504040204" pitchFamily="34" charset="0"/>
                      </a:rPr>
                      <m:t>  </m:t>
                    </m:r>
                  </m:oMath>
                </a14:m>
                <a:endParaRPr lang="en-US" sz="75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Can use squeeze theorem </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Personal favorite! (deal with a lot of potential errors/mistakes, handles creative problems well, organized and neat format, etc.)</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not at (0,0) but instead (</a:t>
                </a:r>
                <a:r>
                  <a:rPr lang="en-US" sz="750" dirty="0" err="1">
                    <a:latin typeface="Tahoma" panose="020B0604030504040204" pitchFamily="34" charset="0"/>
                    <a:ea typeface="Tahoma" panose="020B0604030504040204" pitchFamily="34" charset="0"/>
                    <a:cs typeface="Tahoma" panose="020B0604030504040204" pitchFamily="34" charset="0"/>
                  </a:rPr>
                  <a:t>a,b</a:t>
                </a:r>
                <a:r>
                  <a:rPr lang="en-US" sz="750" dirty="0">
                    <a:latin typeface="Tahoma" panose="020B0604030504040204" pitchFamily="34" charset="0"/>
                    <a:ea typeface="Tahoma" panose="020B0604030504040204" pitchFamily="34" charset="0"/>
                    <a:cs typeface="Tahoma" panose="020B0604030504040204" pitchFamily="34" charset="0"/>
                  </a:rPr>
                  <a:t>) can substitute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𝑥</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𝑎</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𝑟</m:t>
                    </m:r>
                    <m:func>
                      <m:funcPr>
                        <m:ctrlPr>
                          <a:rPr lang="en-US" sz="750" b="0" i="1" smtClean="0">
                            <a:latin typeface="Cambria Math" panose="02040503050406030204" pitchFamily="18" charset="0"/>
                            <a:ea typeface="Tahoma" panose="020B0604030504040204" pitchFamily="34" charset="0"/>
                            <a:cs typeface="Tahoma" panose="020B0604030504040204" pitchFamily="34" charset="0"/>
                          </a:rPr>
                        </m:ctrlPr>
                      </m:funcPr>
                      <m:fName>
                        <m:r>
                          <m:rPr>
                            <m:sty m:val="p"/>
                          </m:rPr>
                          <a:rPr lang="en-US" sz="750" b="0" i="0" smtClean="0">
                            <a:latin typeface="Cambria Math" panose="02040503050406030204" pitchFamily="18" charset="0"/>
                            <a:ea typeface="Tahoma" panose="020B0604030504040204" pitchFamily="34" charset="0"/>
                            <a:cs typeface="Tahoma" panose="020B0604030504040204" pitchFamily="34" charset="0"/>
                          </a:rPr>
                          <m:t>cos</m:t>
                        </m:r>
                      </m:fName>
                      <m:e>
                        <m:r>
                          <a:rPr lang="en-US" sz="750" b="0" i="1" smtClean="0">
                            <a:latin typeface="Cambria Math" panose="02040503050406030204" pitchFamily="18" charset="0"/>
                            <a:ea typeface="Tahoma" panose="020B0604030504040204" pitchFamily="34" charset="0"/>
                            <a:cs typeface="Tahoma" panose="020B0604030504040204" pitchFamily="34" charset="0"/>
                          </a:rPr>
                          <m:t>𝜃</m:t>
                        </m:r>
                      </m:e>
                    </m:func>
                  </m:oMath>
                </a14:m>
                <a:r>
                  <a:rPr lang="en-US" sz="75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r>
                      <m:rPr>
                        <m:sty m:val="p"/>
                      </m:rPr>
                      <a:rPr lang="en-US" sz="750" b="0" i="0" smtClean="0">
                        <a:latin typeface="Cambria Math" panose="02040503050406030204" pitchFamily="18" charset="0"/>
                        <a:ea typeface="Tahoma" panose="020B0604030504040204" pitchFamily="34" charset="0"/>
                        <a:cs typeface="Tahoma" panose="020B0604030504040204" pitchFamily="34" charset="0"/>
                      </a:rPr>
                      <m:t>y</m:t>
                    </m:r>
                    <m:r>
                      <a:rPr lang="en-US" sz="750" b="0" i="0"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𝑏</m:t>
                    </m:r>
                    <m:r>
                      <a:rPr lang="en-US" sz="750" b="0" i="1" smtClean="0">
                        <a:latin typeface="Cambria Math" panose="02040503050406030204" pitchFamily="18" charset="0"/>
                        <a:ea typeface="Tahoma" panose="020B0604030504040204" pitchFamily="34" charset="0"/>
                        <a:cs typeface="Tahoma" panose="020B0604030504040204" pitchFamily="34" charset="0"/>
                      </a:rPr>
                      <m:t>+</m:t>
                    </m:r>
                    <m:func>
                      <m:funcPr>
                        <m:ctrlPr>
                          <a:rPr lang="en-US" sz="750" b="0" i="1" smtClean="0">
                            <a:latin typeface="Cambria Math" panose="02040503050406030204" pitchFamily="18" charset="0"/>
                            <a:ea typeface="Tahoma" panose="020B0604030504040204" pitchFamily="34" charset="0"/>
                            <a:cs typeface="Tahoma" panose="020B0604030504040204" pitchFamily="34" charset="0"/>
                          </a:rPr>
                        </m:ctrlPr>
                      </m:funcPr>
                      <m:fName>
                        <m:r>
                          <m:rPr>
                            <m:sty m:val="p"/>
                          </m:rPr>
                          <a:rPr lang="en-US" sz="750" b="0" i="0" smtClean="0">
                            <a:latin typeface="Cambria Math" panose="02040503050406030204" pitchFamily="18" charset="0"/>
                            <a:ea typeface="Tahoma" panose="020B0604030504040204" pitchFamily="34" charset="0"/>
                            <a:cs typeface="Tahoma" panose="020B0604030504040204" pitchFamily="34" charset="0"/>
                          </a:rPr>
                          <m:t>sin</m:t>
                        </m:r>
                      </m:fName>
                      <m:e>
                        <m:r>
                          <a:rPr lang="en-US" sz="750" b="0" i="1" smtClean="0">
                            <a:latin typeface="Cambria Math" panose="02040503050406030204" pitchFamily="18" charset="0"/>
                            <a:ea typeface="Tahoma" panose="020B0604030504040204" pitchFamily="34" charset="0"/>
                            <a:cs typeface="Tahoma" panose="020B0604030504040204" pitchFamily="34" charset="0"/>
                          </a:rPr>
                          <m:t>𝜃</m:t>
                        </m:r>
                      </m:e>
                    </m:func>
                  </m:oMath>
                </a14:m>
                <a:endParaRPr lang="en-US" sz="75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4" name="TextBox 23">
                <a:extLst>
                  <a:ext uri="{FF2B5EF4-FFF2-40B4-BE49-F238E27FC236}">
                    <a16:creationId xmlns:a16="http://schemas.microsoft.com/office/drawing/2014/main" id="{693DF9AD-F498-4251-9F01-F15DCC836A63}"/>
                  </a:ext>
                </a:extLst>
              </p:cNvPr>
              <p:cNvSpPr txBox="1">
                <a:spLocks noRot="1" noChangeAspect="1" noMove="1" noResize="1" noEditPoints="1" noAdjustHandles="1" noChangeArrowheads="1" noChangeShapeType="1" noTextEdit="1"/>
              </p:cNvSpPr>
              <p:nvPr/>
            </p:nvSpPr>
            <p:spPr>
              <a:xfrm>
                <a:off x="-70029" y="332073"/>
                <a:ext cx="4698192" cy="2010615"/>
              </a:xfrm>
              <a:prstGeom prst="rect">
                <a:avLst/>
              </a:prstGeom>
              <a:blipFill>
                <a:blip r:embed="rId7"/>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87DAC0B-3F8B-4E5A-8266-B23376CF125C}"/>
              </a:ext>
            </a:extLst>
          </p:cNvPr>
          <p:cNvPicPr>
            <a:picLocks noChangeAspect="1"/>
          </p:cNvPicPr>
          <p:nvPr/>
        </p:nvPicPr>
        <p:blipFill>
          <a:blip r:embed="rId8"/>
          <a:stretch>
            <a:fillRect/>
          </a:stretch>
        </p:blipFill>
        <p:spPr>
          <a:xfrm>
            <a:off x="3166828" y="2309793"/>
            <a:ext cx="926865" cy="896140"/>
          </a:xfrm>
          <a:prstGeom prst="rect">
            <a:avLst/>
          </a:prstGeom>
        </p:spPr>
      </p:pic>
    </p:spTree>
    <p:extLst>
      <p:ext uri="{BB962C8B-B14F-4D97-AF65-F5344CB8AC3E}">
        <p14:creationId xmlns:p14="http://schemas.microsoft.com/office/powerpoint/2010/main" val="555085415"/>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The Course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a:t>
            </a:fld>
            <a:r>
              <a:rPr spc="-55" dirty="0"/>
              <a:t> </a:t>
            </a:r>
            <a:r>
              <a:rPr spc="35" dirty="0"/>
              <a:t>/</a:t>
            </a:r>
            <a:endParaRPr spc="-55" dirty="0"/>
          </a:p>
        </p:txBody>
      </p:sp>
      <p:sp>
        <p:nvSpPr>
          <p:cNvPr id="19" name="TextBox 18">
            <a:extLst>
              <a:ext uri="{FF2B5EF4-FFF2-40B4-BE49-F238E27FC236}">
                <a16:creationId xmlns:a16="http://schemas.microsoft.com/office/drawing/2014/main" id="{2EFDE7C7-A1F4-49CF-B591-608ADA73278E}"/>
              </a:ext>
            </a:extLst>
          </p:cNvPr>
          <p:cNvSpPr txBox="1"/>
          <p:nvPr/>
        </p:nvSpPr>
        <p:spPr>
          <a:xfrm>
            <a:off x="193693" y="511175"/>
            <a:ext cx="4220629" cy="2285241"/>
          </a:xfrm>
          <a:prstGeom prst="rect">
            <a:avLst/>
          </a:prstGeom>
          <a:noFill/>
        </p:spPr>
        <p:txBody>
          <a:bodyPr wrap="square" rtlCol="0">
            <a:spAutoFit/>
          </a:bodyPr>
          <a:lstStyle/>
          <a:p>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Textbook:</a:t>
            </a:r>
            <a:r>
              <a:rPr lang="en-US" sz="950" dirty="0">
                <a:latin typeface="Tahoma" panose="020B0604030504040204" pitchFamily="34" charset="0"/>
                <a:ea typeface="Tahoma" panose="020B0604030504040204" pitchFamily="34" charset="0"/>
                <a:cs typeface="Tahoma" panose="020B0604030504040204" pitchFamily="34" charset="0"/>
              </a:rPr>
              <a:t> Calculus: Early Transcendentals Multivariable Fourth Edition by Jon </a:t>
            </a:r>
            <a:r>
              <a:rPr lang="en-US" sz="950" dirty="0" err="1">
                <a:latin typeface="Tahoma" panose="020B0604030504040204" pitchFamily="34" charset="0"/>
                <a:ea typeface="Tahoma" panose="020B0604030504040204" pitchFamily="34" charset="0"/>
                <a:cs typeface="Tahoma" panose="020B0604030504040204" pitchFamily="34" charset="0"/>
              </a:rPr>
              <a:t>Rogawski</a:t>
            </a:r>
            <a:r>
              <a:rPr lang="en-US" sz="950" dirty="0">
                <a:latin typeface="Tahoma" panose="020B0604030504040204" pitchFamily="34" charset="0"/>
                <a:ea typeface="Tahoma" panose="020B0604030504040204" pitchFamily="34" charset="0"/>
                <a:cs typeface="Tahoma" panose="020B0604030504040204" pitchFamily="34" charset="0"/>
              </a:rPr>
              <a:t> (Author), Colin Adams (Author), Robert </a:t>
            </a:r>
            <a:r>
              <a:rPr lang="en-US" sz="950" dirty="0" err="1">
                <a:latin typeface="Tahoma" panose="020B0604030504040204" pitchFamily="34" charset="0"/>
                <a:ea typeface="Tahoma" panose="020B0604030504040204" pitchFamily="34" charset="0"/>
                <a:cs typeface="Tahoma" panose="020B0604030504040204" pitchFamily="34" charset="0"/>
              </a:rPr>
              <a:t>Franzosa</a:t>
            </a:r>
            <a:r>
              <a:rPr lang="en-US" sz="950" dirty="0">
                <a:latin typeface="Tahoma" panose="020B0604030504040204" pitchFamily="34" charset="0"/>
                <a:ea typeface="Tahoma" panose="020B0604030504040204" pitchFamily="34" charset="0"/>
                <a:cs typeface="Tahoma" panose="020B0604030504040204" pitchFamily="34" charset="0"/>
              </a:rPr>
              <a:t> (Author)</a:t>
            </a: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Chapters Covered: </a:t>
            </a:r>
            <a:r>
              <a:rPr lang="en-US" sz="950" dirty="0">
                <a:latin typeface="Tahoma" panose="020B0604030504040204" pitchFamily="34" charset="0"/>
                <a:ea typeface="Tahoma" panose="020B0604030504040204" pitchFamily="34" charset="0"/>
                <a:cs typeface="Tahoma" panose="020B0604030504040204" pitchFamily="34" charset="0"/>
              </a:rPr>
              <a:t>13 – 18</a:t>
            </a: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Plotting Software: </a:t>
            </a:r>
            <a:r>
              <a:rPr lang="en-US" sz="950" dirty="0">
                <a:latin typeface="Tahoma" panose="020B0604030504040204" pitchFamily="34" charset="0"/>
                <a:ea typeface="Tahoma" panose="020B0604030504040204" pitchFamily="34" charset="0"/>
                <a:cs typeface="Tahoma" panose="020B0604030504040204" pitchFamily="34" charset="0"/>
              </a:rPr>
              <a:t>CalcPlot3D, </a:t>
            </a:r>
            <a:r>
              <a:rPr lang="en-US" sz="950" dirty="0" err="1">
                <a:latin typeface="Tahoma" panose="020B0604030504040204" pitchFamily="34" charset="0"/>
                <a:ea typeface="Tahoma" panose="020B0604030504040204" pitchFamily="34" charset="0"/>
                <a:cs typeface="Tahoma" panose="020B0604030504040204" pitchFamily="34" charset="0"/>
              </a:rPr>
              <a:t>GeoAlgebra</a:t>
            </a:r>
            <a:r>
              <a:rPr lang="en-US" sz="950" dirty="0">
                <a:latin typeface="Tahoma" panose="020B0604030504040204" pitchFamily="34" charset="0"/>
                <a:ea typeface="Tahoma" panose="020B0604030504040204" pitchFamily="34" charset="0"/>
                <a:cs typeface="Tahoma" panose="020B0604030504040204" pitchFamily="34" charset="0"/>
              </a:rPr>
              <a:t>, Math3d, MATLAB, Maple</a:t>
            </a: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Topics Covered:</a:t>
            </a:r>
            <a:r>
              <a:rPr lang="en-US" sz="950" dirty="0">
                <a:latin typeface="Tahoma" panose="020B0604030504040204" pitchFamily="34" charset="0"/>
                <a:ea typeface="Tahoma" panose="020B0604030504040204" pitchFamily="34" charset="0"/>
                <a:cs typeface="Tahoma" panose="020B0604030504040204" pitchFamily="34" charset="0"/>
              </a:rPr>
              <a:t> 3D Space, Vectors, Functions of Several Variables, Limits/Derivatives/Integrals, Volumes, Center of Mass, Curves/Trajectories, Surfaces, Vector Fields, Flow/Flux</a:t>
            </a:r>
          </a:p>
        </p:txBody>
      </p:sp>
    </p:spTree>
    <p:extLst>
      <p:ext uri="{BB962C8B-B14F-4D97-AF65-F5344CB8AC3E}">
        <p14:creationId xmlns:p14="http://schemas.microsoft.com/office/powerpoint/2010/main" val="2449879385"/>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50</a:t>
            </a:fld>
            <a:r>
              <a:rPr spc="-55" dirty="0"/>
              <a:t> </a:t>
            </a:r>
            <a:r>
              <a:rPr spc="35" dirty="0"/>
              <a:t>/</a:t>
            </a:r>
            <a:endParaRPr spc="-55" dirty="0"/>
          </a:p>
        </p:txBody>
      </p:sp>
      <p:pic>
        <p:nvPicPr>
          <p:cNvPr id="16" name="Picture 15">
            <a:extLst>
              <a:ext uri="{FF2B5EF4-FFF2-40B4-BE49-F238E27FC236}">
                <a16:creationId xmlns:a16="http://schemas.microsoft.com/office/drawing/2014/main" id="{F5ABE69F-03A6-4BC0-BB80-9C02FBFA72C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40284" y="437274"/>
            <a:ext cx="1672381" cy="337524"/>
          </a:xfrm>
          <a:prstGeom prst="rect">
            <a:avLst/>
          </a:prstGeom>
        </p:spPr>
      </p:pic>
    </p:spTree>
    <p:extLst>
      <p:ext uri="{BB962C8B-B14F-4D97-AF65-F5344CB8AC3E}">
        <p14:creationId xmlns:p14="http://schemas.microsoft.com/office/powerpoint/2010/main" val="691883414"/>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51</a:t>
            </a:fld>
            <a:r>
              <a:rPr spc="-55" dirty="0"/>
              <a:t> </a:t>
            </a:r>
            <a:r>
              <a:rPr spc="35" dirty="0"/>
              <a:t>/</a:t>
            </a:r>
            <a:endParaRPr spc="-55" dirty="0"/>
          </a:p>
        </p:txBody>
      </p:sp>
      <p:pic>
        <p:nvPicPr>
          <p:cNvPr id="16" name="Picture 15">
            <a:extLst>
              <a:ext uri="{FF2B5EF4-FFF2-40B4-BE49-F238E27FC236}">
                <a16:creationId xmlns:a16="http://schemas.microsoft.com/office/drawing/2014/main" id="{F5ABE69F-03A6-4BC0-BB80-9C02FBFA72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40284" y="437274"/>
            <a:ext cx="1672381" cy="337524"/>
          </a:xfrm>
          <a:prstGeom prst="rect">
            <a:avLst/>
          </a:prstGeom>
        </p:spPr>
      </p:pic>
      <p:pic>
        <p:nvPicPr>
          <p:cNvPr id="15" name="Picture 14">
            <a:extLst>
              <a:ext uri="{FF2B5EF4-FFF2-40B4-BE49-F238E27FC236}">
                <a16:creationId xmlns:a16="http://schemas.microsoft.com/office/drawing/2014/main" id="{8430B4E6-FE22-48B9-B49B-78A4A63D11E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5300" y="892175"/>
            <a:ext cx="3004190" cy="130286"/>
          </a:xfrm>
          <a:prstGeom prst="rect">
            <a:avLst/>
          </a:prstGeom>
        </p:spPr>
      </p:pic>
      <p:pic>
        <p:nvPicPr>
          <p:cNvPr id="18" name="Picture 17">
            <a:extLst>
              <a:ext uri="{FF2B5EF4-FFF2-40B4-BE49-F238E27FC236}">
                <a16:creationId xmlns:a16="http://schemas.microsoft.com/office/drawing/2014/main" id="{C348C86E-9D2D-4D25-A172-1DD619F52425}"/>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12247" y="1111884"/>
            <a:ext cx="3216762" cy="119466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6CD593F-3305-4D5C-BA88-633CF16D43B3}"/>
                  </a:ext>
                </a:extLst>
              </p:cNvPr>
              <p:cNvSpPr txBox="1"/>
              <p:nvPr/>
            </p:nvSpPr>
            <p:spPr>
              <a:xfrm>
                <a:off x="3705395" y="1177648"/>
                <a:ext cx="979666" cy="169277"/>
              </a:xfrm>
              <a:prstGeom prst="rect">
                <a:avLst/>
              </a:prstGeom>
              <a:noFill/>
            </p:spPr>
            <p:txBody>
              <a:bodyPr wrap="square" rtlCol="0">
                <a:spAutoFit/>
              </a:bodyPr>
              <a:lstStyle/>
              <a:p>
                <a14:m>
                  <m:oMath xmlns:m="http://schemas.openxmlformats.org/officeDocument/2006/math">
                    <m:r>
                      <a:rPr lang="en-US" sz="500" b="1" i="1" smtClean="0">
                        <a:latin typeface="Cambria Math" panose="02040503050406030204" pitchFamily="18" charset="0"/>
                      </a:rPr>
                      <m:t>→ </m:t>
                    </m:r>
                  </m:oMath>
                </a14:m>
                <a:r>
                  <a:rPr lang="en-US" sz="500" b="1" dirty="0">
                    <a:latin typeface="Tahoma" panose="020B0604030504040204" pitchFamily="34" charset="0"/>
                    <a:ea typeface="Tahoma" panose="020B0604030504040204" pitchFamily="34" charset="0"/>
                    <a:cs typeface="Tahoma" panose="020B0604030504040204" pitchFamily="34" charset="0"/>
                  </a:rPr>
                  <a:t>multiply by conjugate</a:t>
                </a:r>
              </a:p>
            </p:txBody>
          </p:sp>
        </mc:Choice>
        <mc:Fallback xmlns="">
          <p:sp>
            <p:nvSpPr>
              <p:cNvPr id="21" name="TextBox 20">
                <a:extLst>
                  <a:ext uri="{FF2B5EF4-FFF2-40B4-BE49-F238E27FC236}">
                    <a16:creationId xmlns:a16="http://schemas.microsoft.com/office/drawing/2014/main" id="{D6CD593F-3305-4D5C-BA88-633CF16D43B3}"/>
                  </a:ext>
                </a:extLst>
              </p:cNvPr>
              <p:cNvSpPr txBox="1">
                <a:spLocks noRot="1" noChangeAspect="1" noMove="1" noResize="1" noEditPoints="1" noAdjustHandles="1" noChangeArrowheads="1" noChangeShapeType="1" noTextEdit="1"/>
              </p:cNvSpPr>
              <p:nvPr/>
            </p:nvSpPr>
            <p:spPr>
              <a:xfrm>
                <a:off x="3705395" y="1177648"/>
                <a:ext cx="979666" cy="1692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3B4C-DDFD-48F2-83B2-4275453CD7BC}"/>
                  </a:ext>
                </a:extLst>
              </p:cNvPr>
              <p:cNvSpPr txBox="1"/>
              <p:nvPr/>
            </p:nvSpPr>
            <p:spPr>
              <a:xfrm>
                <a:off x="3567817" y="1572822"/>
                <a:ext cx="979666" cy="169277"/>
              </a:xfrm>
              <a:prstGeom prst="rect">
                <a:avLst/>
              </a:prstGeom>
              <a:noFill/>
            </p:spPr>
            <p:txBody>
              <a:bodyPr wrap="square" rtlCol="0">
                <a:spAutoFit/>
              </a:bodyPr>
              <a:lstStyle/>
              <a:p>
                <a14:m>
                  <m:oMath xmlns:m="http://schemas.openxmlformats.org/officeDocument/2006/math">
                    <m:r>
                      <a:rPr lang="en-US" sz="500" b="1" i="1" smtClean="0">
                        <a:latin typeface="Cambria Math" panose="02040503050406030204" pitchFamily="18" charset="0"/>
                      </a:rPr>
                      <m:t>→ </m:t>
                    </m:r>
                  </m:oMath>
                </a14:m>
                <a:r>
                  <a:rPr lang="en-US" sz="500" b="1" dirty="0">
                    <a:latin typeface="Tahoma" panose="020B0604030504040204" pitchFamily="34" charset="0"/>
                    <a:ea typeface="Tahoma" panose="020B0604030504040204" pitchFamily="34" charset="0"/>
                    <a:cs typeface="Tahoma" panose="020B0604030504040204" pitchFamily="34" charset="0"/>
                  </a:rPr>
                  <a:t>simplify</a:t>
                </a:r>
              </a:p>
            </p:txBody>
          </p:sp>
        </mc:Choice>
        <mc:Fallback xmlns="">
          <p:sp>
            <p:nvSpPr>
              <p:cNvPr id="22" name="TextBox 21">
                <a:extLst>
                  <a:ext uri="{FF2B5EF4-FFF2-40B4-BE49-F238E27FC236}">
                    <a16:creationId xmlns:a16="http://schemas.microsoft.com/office/drawing/2014/main" id="{EE9F3B4C-DDFD-48F2-83B2-4275453CD7BC}"/>
                  </a:ext>
                </a:extLst>
              </p:cNvPr>
              <p:cNvSpPr txBox="1">
                <a:spLocks noRot="1" noChangeAspect="1" noMove="1" noResize="1" noEditPoints="1" noAdjustHandles="1" noChangeArrowheads="1" noChangeShapeType="1" noTextEdit="1"/>
              </p:cNvSpPr>
              <p:nvPr/>
            </p:nvSpPr>
            <p:spPr>
              <a:xfrm>
                <a:off x="3567817" y="1572822"/>
                <a:ext cx="979666" cy="1692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546B0D7-FA81-4482-A43E-28C7DE8F7575}"/>
                  </a:ext>
                </a:extLst>
              </p:cNvPr>
              <p:cNvSpPr txBox="1"/>
              <p:nvPr/>
            </p:nvSpPr>
            <p:spPr>
              <a:xfrm>
                <a:off x="3073750" y="1894495"/>
                <a:ext cx="979666" cy="169277"/>
              </a:xfrm>
              <a:prstGeom prst="rect">
                <a:avLst/>
              </a:prstGeom>
              <a:noFill/>
            </p:spPr>
            <p:txBody>
              <a:bodyPr wrap="square" rtlCol="0">
                <a:spAutoFit/>
              </a:bodyPr>
              <a:lstStyle/>
              <a:p>
                <a14:m>
                  <m:oMath xmlns:m="http://schemas.openxmlformats.org/officeDocument/2006/math">
                    <m:r>
                      <a:rPr lang="en-US" sz="500" b="1" i="1" smtClean="0">
                        <a:latin typeface="Cambria Math" panose="02040503050406030204" pitchFamily="18" charset="0"/>
                      </a:rPr>
                      <m:t>→ </m:t>
                    </m:r>
                  </m:oMath>
                </a14:m>
                <a:r>
                  <a:rPr lang="en-US" sz="500" b="1" dirty="0">
                    <a:latin typeface="Tahoma" panose="020B0604030504040204" pitchFamily="34" charset="0"/>
                    <a:ea typeface="Tahoma" panose="020B0604030504040204" pitchFamily="34" charset="0"/>
                    <a:cs typeface="Tahoma" panose="020B0604030504040204" pitchFamily="34" charset="0"/>
                  </a:rPr>
                  <a:t>evaluate</a:t>
                </a:r>
              </a:p>
            </p:txBody>
          </p:sp>
        </mc:Choice>
        <mc:Fallback xmlns="">
          <p:sp>
            <p:nvSpPr>
              <p:cNvPr id="23" name="TextBox 22">
                <a:extLst>
                  <a:ext uri="{FF2B5EF4-FFF2-40B4-BE49-F238E27FC236}">
                    <a16:creationId xmlns:a16="http://schemas.microsoft.com/office/drawing/2014/main" id="{8546B0D7-FA81-4482-A43E-28C7DE8F7575}"/>
                  </a:ext>
                </a:extLst>
              </p:cNvPr>
              <p:cNvSpPr txBox="1">
                <a:spLocks noRot="1" noChangeAspect="1" noMove="1" noResize="1" noEditPoints="1" noAdjustHandles="1" noChangeArrowheads="1" noChangeShapeType="1" noTextEdit="1"/>
              </p:cNvSpPr>
              <p:nvPr/>
            </p:nvSpPr>
            <p:spPr>
              <a:xfrm>
                <a:off x="3073750" y="1894495"/>
                <a:ext cx="979666" cy="169277"/>
              </a:xfrm>
              <a:prstGeom prst="rect">
                <a:avLst/>
              </a:prstGeom>
              <a:blipFill>
                <a:blip r:embed="rId12"/>
                <a:stretch>
                  <a:fillRect/>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2BC89453-9633-45AE-90B1-2761CA5058B0}"/>
              </a:ext>
            </a:extLst>
          </p:cNvPr>
          <p:cNvPicPr>
            <a:picLocks noChangeAspect="1"/>
          </p:cNvPicPr>
          <p:nvPr/>
        </p:nvPicPr>
        <p:blipFill>
          <a:blip r:embed="rId13"/>
          <a:stretch>
            <a:fillRect/>
          </a:stretch>
        </p:blipFill>
        <p:spPr>
          <a:xfrm>
            <a:off x="252209" y="1549140"/>
            <a:ext cx="1051352" cy="797901"/>
          </a:xfrm>
          <a:prstGeom prst="rect">
            <a:avLst/>
          </a:prstGeom>
        </p:spPr>
      </p:pic>
      <p:pic>
        <p:nvPicPr>
          <p:cNvPr id="27" name="Picture 26">
            <a:extLst>
              <a:ext uri="{FF2B5EF4-FFF2-40B4-BE49-F238E27FC236}">
                <a16:creationId xmlns:a16="http://schemas.microsoft.com/office/drawing/2014/main" id="{619494FE-17C9-4105-8DAD-EF7473E023A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5300" y="2391518"/>
            <a:ext cx="3417905" cy="134857"/>
          </a:xfrm>
          <a:prstGeom prst="rect">
            <a:avLst/>
          </a:prstGeom>
        </p:spPr>
      </p:pic>
    </p:spTree>
    <p:extLst>
      <p:ext uri="{BB962C8B-B14F-4D97-AF65-F5344CB8AC3E}">
        <p14:creationId xmlns:p14="http://schemas.microsoft.com/office/powerpoint/2010/main" val="3822302432"/>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52</a:t>
            </a:fld>
            <a:r>
              <a:rPr spc="-55" dirty="0"/>
              <a:t> </a:t>
            </a:r>
            <a:r>
              <a:rPr spc="35" dirty="0"/>
              <a:t>/</a:t>
            </a:r>
            <a:endParaRPr spc="-55" dirty="0"/>
          </a:p>
        </p:txBody>
      </p:sp>
      <p:pic>
        <p:nvPicPr>
          <p:cNvPr id="20" name="Picture 19">
            <a:extLst>
              <a:ext uri="{FF2B5EF4-FFF2-40B4-BE49-F238E27FC236}">
                <a16:creationId xmlns:a16="http://schemas.microsoft.com/office/drawing/2014/main" id="{2D974AB3-F2C1-4771-BC91-17349DA73FD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40284" y="437274"/>
            <a:ext cx="1872000" cy="321524"/>
          </a:xfrm>
          <a:prstGeom prst="rect">
            <a:avLst/>
          </a:prstGeom>
        </p:spPr>
      </p:pic>
    </p:spTree>
    <p:extLst>
      <p:ext uri="{BB962C8B-B14F-4D97-AF65-F5344CB8AC3E}">
        <p14:creationId xmlns:p14="http://schemas.microsoft.com/office/powerpoint/2010/main" val="1592182346"/>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53</a:t>
            </a:fld>
            <a:r>
              <a:rPr spc="-55" dirty="0"/>
              <a:t> </a:t>
            </a:r>
            <a:r>
              <a:rPr spc="35" dirty="0"/>
              <a:t>/</a:t>
            </a:r>
            <a:endParaRPr spc="-55" dirty="0"/>
          </a:p>
        </p:txBody>
      </p:sp>
      <p:pic>
        <p:nvPicPr>
          <p:cNvPr id="20" name="Picture 19">
            <a:extLst>
              <a:ext uri="{FF2B5EF4-FFF2-40B4-BE49-F238E27FC236}">
                <a16:creationId xmlns:a16="http://schemas.microsoft.com/office/drawing/2014/main" id="{2D974AB3-F2C1-4771-BC91-17349DA73FD2}"/>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40284" y="437274"/>
            <a:ext cx="1872000" cy="321524"/>
          </a:xfrm>
          <a:prstGeom prst="rect">
            <a:avLst/>
          </a:prstGeom>
        </p:spPr>
      </p:pic>
      <p:pic>
        <p:nvPicPr>
          <p:cNvPr id="15" name="Picture 14">
            <a:extLst>
              <a:ext uri="{FF2B5EF4-FFF2-40B4-BE49-F238E27FC236}">
                <a16:creationId xmlns:a16="http://schemas.microsoft.com/office/drawing/2014/main" id="{247D2258-BB96-4DDD-8F37-6A8E7EEBD76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18484" y="1023132"/>
            <a:ext cx="3171048" cy="379429"/>
          </a:xfrm>
          <a:prstGeom prst="rect">
            <a:avLst/>
          </a:prstGeom>
        </p:spPr>
      </p:pic>
      <p:pic>
        <p:nvPicPr>
          <p:cNvPr id="17" name="Picture 16">
            <a:extLst>
              <a:ext uri="{FF2B5EF4-FFF2-40B4-BE49-F238E27FC236}">
                <a16:creationId xmlns:a16="http://schemas.microsoft.com/office/drawing/2014/main" id="{24C9F009-47F4-4E20-9A45-689589B1FBB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94484" y="1459398"/>
            <a:ext cx="2419048" cy="379429"/>
          </a:xfrm>
          <a:prstGeom prst="rect">
            <a:avLst/>
          </a:prstGeom>
        </p:spPr>
      </p:pic>
      <p:pic>
        <p:nvPicPr>
          <p:cNvPr id="19" name="Picture 18">
            <a:extLst>
              <a:ext uri="{FF2B5EF4-FFF2-40B4-BE49-F238E27FC236}">
                <a16:creationId xmlns:a16="http://schemas.microsoft.com/office/drawing/2014/main" id="{0E22589D-EF08-45FC-8DD3-8F888377868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9722" y="869762"/>
            <a:ext cx="1188571" cy="124952"/>
          </a:xfrm>
          <a:prstGeom prst="rect">
            <a:avLst/>
          </a:prstGeom>
        </p:spPr>
      </p:pic>
      <p:pic>
        <p:nvPicPr>
          <p:cNvPr id="22" name="Picture 21">
            <a:extLst>
              <a:ext uri="{FF2B5EF4-FFF2-40B4-BE49-F238E27FC236}">
                <a16:creationId xmlns:a16="http://schemas.microsoft.com/office/drawing/2014/main" id="{DF69E032-DC10-4C65-A4EE-EE9B2EB079DE}"/>
              </a:ext>
            </a:extLst>
          </p:cNvPr>
          <p:cNvPicPr>
            <a:picLocks noChangeAspect="1"/>
          </p:cNvPicPr>
          <p:nvPr/>
        </p:nvPicPr>
        <p:blipFill>
          <a:blip r:embed="rId11"/>
          <a:stretch>
            <a:fillRect/>
          </a:stretch>
        </p:blipFill>
        <p:spPr>
          <a:xfrm>
            <a:off x="136559" y="1964885"/>
            <a:ext cx="1536066" cy="1279595"/>
          </a:xfrm>
          <a:prstGeom prst="rect">
            <a:avLst/>
          </a:prstGeom>
        </p:spPr>
      </p:pic>
      <p:pic>
        <p:nvPicPr>
          <p:cNvPr id="24" name="Picture 23">
            <a:extLst>
              <a:ext uri="{FF2B5EF4-FFF2-40B4-BE49-F238E27FC236}">
                <a16:creationId xmlns:a16="http://schemas.microsoft.com/office/drawing/2014/main" id="{A8A93C2B-7CE8-4BD1-826C-61C735915139}"/>
              </a:ext>
            </a:extLst>
          </p:cNvPr>
          <p:cNvPicPr>
            <a:picLocks noChangeAspect="1"/>
          </p:cNvPicPr>
          <p:nvPr/>
        </p:nvPicPr>
        <p:blipFill>
          <a:blip r:embed="rId12"/>
          <a:stretch>
            <a:fillRect/>
          </a:stretch>
        </p:blipFill>
        <p:spPr>
          <a:xfrm>
            <a:off x="1651297" y="1967832"/>
            <a:ext cx="1305420" cy="1267786"/>
          </a:xfrm>
          <a:prstGeom prst="rect">
            <a:avLst/>
          </a:prstGeom>
        </p:spPr>
      </p:pic>
      <p:pic>
        <p:nvPicPr>
          <p:cNvPr id="26" name="Picture 25">
            <a:extLst>
              <a:ext uri="{FF2B5EF4-FFF2-40B4-BE49-F238E27FC236}">
                <a16:creationId xmlns:a16="http://schemas.microsoft.com/office/drawing/2014/main" id="{74254AE3-E1EA-4A2B-8092-BC6BBA634A54}"/>
              </a:ext>
            </a:extLst>
          </p:cNvPr>
          <p:cNvPicPr>
            <a:picLocks noChangeAspect="1"/>
          </p:cNvPicPr>
          <p:nvPr/>
        </p:nvPicPr>
        <p:blipFill>
          <a:blip r:embed="rId13"/>
          <a:stretch>
            <a:fillRect/>
          </a:stretch>
        </p:blipFill>
        <p:spPr>
          <a:xfrm>
            <a:off x="3110446" y="1967832"/>
            <a:ext cx="1366627" cy="1258924"/>
          </a:xfrm>
          <a:prstGeom prst="rect">
            <a:avLst/>
          </a:prstGeom>
        </p:spPr>
      </p:pic>
    </p:spTree>
    <p:extLst>
      <p:ext uri="{BB962C8B-B14F-4D97-AF65-F5344CB8AC3E}">
        <p14:creationId xmlns:p14="http://schemas.microsoft.com/office/powerpoint/2010/main" val="479945968"/>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3)</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54</a:t>
            </a:fld>
            <a:r>
              <a:rPr spc="-55" dirty="0"/>
              <a:t> </a:t>
            </a:r>
            <a:r>
              <a:rPr spc="35" dirty="0"/>
              <a:t>/</a:t>
            </a:r>
            <a:endParaRPr spc="-55" dirty="0"/>
          </a:p>
        </p:txBody>
      </p:sp>
      <p:pic>
        <p:nvPicPr>
          <p:cNvPr id="16" name="Picture 15">
            <a:extLst>
              <a:ext uri="{FF2B5EF4-FFF2-40B4-BE49-F238E27FC236}">
                <a16:creationId xmlns:a16="http://schemas.microsoft.com/office/drawing/2014/main" id="{B680B557-658B-4A67-ABA1-F41FABFD50C1}"/>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71057" y="410039"/>
            <a:ext cx="1491809" cy="321524"/>
          </a:xfrm>
          <a:prstGeom prst="rect">
            <a:avLst/>
          </a:prstGeom>
        </p:spPr>
      </p:pic>
    </p:spTree>
    <p:extLst>
      <p:ext uri="{BB962C8B-B14F-4D97-AF65-F5344CB8AC3E}">
        <p14:creationId xmlns:p14="http://schemas.microsoft.com/office/powerpoint/2010/main" val="2478101460"/>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3)</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55</a:t>
            </a:fld>
            <a:r>
              <a:rPr spc="-55" dirty="0"/>
              <a:t> </a:t>
            </a:r>
            <a:r>
              <a:rPr spc="35" dirty="0"/>
              <a:t>/</a:t>
            </a:r>
            <a:endParaRPr spc="-55" dirty="0"/>
          </a:p>
        </p:txBody>
      </p:sp>
      <p:pic>
        <p:nvPicPr>
          <p:cNvPr id="16" name="Picture 15">
            <a:extLst>
              <a:ext uri="{FF2B5EF4-FFF2-40B4-BE49-F238E27FC236}">
                <a16:creationId xmlns:a16="http://schemas.microsoft.com/office/drawing/2014/main" id="{B680B557-658B-4A67-ABA1-F41FABFD50C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71057" y="410039"/>
            <a:ext cx="1491809" cy="321524"/>
          </a:xfrm>
          <a:prstGeom prst="rect">
            <a:avLst/>
          </a:prstGeom>
        </p:spPr>
      </p:pic>
      <p:pic>
        <p:nvPicPr>
          <p:cNvPr id="15" name="Picture 14">
            <a:extLst>
              <a:ext uri="{FF2B5EF4-FFF2-40B4-BE49-F238E27FC236}">
                <a16:creationId xmlns:a16="http://schemas.microsoft.com/office/drawing/2014/main" id="{28F03CCD-F3C6-48C8-8EEE-8EE3B09377C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322485" y="816989"/>
            <a:ext cx="1788952" cy="324571"/>
          </a:xfrm>
          <a:prstGeom prst="rect">
            <a:avLst/>
          </a:prstGeom>
        </p:spPr>
      </p:pic>
      <p:pic>
        <p:nvPicPr>
          <p:cNvPr id="18" name="Picture 17">
            <a:extLst>
              <a:ext uri="{FF2B5EF4-FFF2-40B4-BE49-F238E27FC236}">
                <a16:creationId xmlns:a16="http://schemas.microsoft.com/office/drawing/2014/main" id="{016B7A89-CD99-44C1-9D3F-1E154A10274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663369" y="1218104"/>
            <a:ext cx="1276190" cy="235429"/>
          </a:xfrm>
          <a:prstGeom prst="rect">
            <a:avLst/>
          </a:prstGeom>
        </p:spPr>
      </p:pic>
      <p:pic>
        <p:nvPicPr>
          <p:cNvPr id="22" name="Picture 21">
            <a:extLst>
              <a:ext uri="{FF2B5EF4-FFF2-40B4-BE49-F238E27FC236}">
                <a16:creationId xmlns:a16="http://schemas.microsoft.com/office/drawing/2014/main" id="{2C8C2FBB-B8C3-47AD-BC99-3329455FBBA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5300" y="1530077"/>
            <a:ext cx="3939809" cy="151619"/>
          </a:xfrm>
          <a:prstGeom prst="rect">
            <a:avLst/>
          </a:prstGeom>
        </p:spPr>
      </p:pic>
      <p:pic>
        <p:nvPicPr>
          <p:cNvPr id="24" name="Picture 23">
            <a:extLst>
              <a:ext uri="{FF2B5EF4-FFF2-40B4-BE49-F238E27FC236}">
                <a16:creationId xmlns:a16="http://schemas.microsoft.com/office/drawing/2014/main" id="{0549C1F3-2F3E-4C8A-B486-7580ABCEAD1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5300" y="1720546"/>
            <a:ext cx="3016381" cy="156952"/>
          </a:xfrm>
          <a:prstGeom prst="rect">
            <a:avLst/>
          </a:prstGeom>
        </p:spPr>
      </p:pic>
      <p:pic>
        <p:nvPicPr>
          <p:cNvPr id="26" name="Picture 25">
            <a:extLst>
              <a:ext uri="{FF2B5EF4-FFF2-40B4-BE49-F238E27FC236}">
                <a16:creationId xmlns:a16="http://schemas.microsoft.com/office/drawing/2014/main" id="{7C4CF645-8EF8-4D4D-AA71-4443F0E23893}"/>
              </a:ext>
            </a:extLst>
          </p:cNvPr>
          <p:cNvPicPr>
            <a:picLocks noChangeAspect="1"/>
          </p:cNvPicPr>
          <p:nvPr/>
        </p:nvPicPr>
        <p:blipFill>
          <a:blip r:embed="rId13"/>
          <a:stretch>
            <a:fillRect/>
          </a:stretch>
        </p:blipFill>
        <p:spPr>
          <a:xfrm>
            <a:off x="104722" y="1945525"/>
            <a:ext cx="1524576" cy="1351070"/>
          </a:xfrm>
          <a:prstGeom prst="rect">
            <a:avLst/>
          </a:prstGeom>
        </p:spPr>
      </p:pic>
      <p:pic>
        <p:nvPicPr>
          <p:cNvPr id="28" name="Picture 27">
            <a:extLst>
              <a:ext uri="{FF2B5EF4-FFF2-40B4-BE49-F238E27FC236}">
                <a16:creationId xmlns:a16="http://schemas.microsoft.com/office/drawing/2014/main" id="{BDC648FD-CC5D-405C-AF8D-C98C0E7C519C}"/>
              </a:ext>
            </a:extLst>
          </p:cNvPr>
          <p:cNvPicPr>
            <a:picLocks noChangeAspect="1"/>
          </p:cNvPicPr>
          <p:nvPr/>
        </p:nvPicPr>
        <p:blipFill>
          <a:blip r:embed="rId14"/>
          <a:stretch>
            <a:fillRect/>
          </a:stretch>
        </p:blipFill>
        <p:spPr>
          <a:xfrm>
            <a:off x="1629298" y="1888411"/>
            <a:ext cx="1524577" cy="1433477"/>
          </a:xfrm>
          <a:prstGeom prst="rect">
            <a:avLst/>
          </a:prstGeom>
        </p:spPr>
      </p:pic>
      <p:pic>
        <p:nvPicPr>
          <p:cNvPr id="30" name="Picture 29">
            <a:extLst>
              <a:ext uri="{FF2B5EF4-FFF2-40B4-BE49-F238E27FC236}">
                <a16:creationId xmlns:a16="http://schemas.microsoft.com/office/drawing/2014/main" id="{C6EE9F73-CF79-4C42-8D80-86896E831740}"/>
              </a:ext>
            </a:extLst>
          </p:cNvPr>
          <p:cNvPicPr>
            <a:picLocks noChangeAspect="1"/>
          </p:cNvPicPr>
          <p:nvPr/>
        </p:nvPicPr>
        <p:blipFill>
          <a:blip r:embed="rId15"/>
          <a:stretch>
            <a:fillRect/>
          </a:stretch>
        </p:blipFill>
        <p:spPr>
          <a:xfrm>
            <a:off x="3157840" y="1984959"/>
            <a:ext cx="1364287" cy="1273175"/>
          </a:xfrm>
          <a:prstGeom prst="rect">
            <a:avLst/>
          </a:prstGeom>
        </p:spPr>
      </p:pic>
    </p:spTree>
    <p:extLst>
      <p:ext uri="{BB962C8B-B14F-4D97-AF65-F5344CB8AC3E}">
        <p14:creationId xmlns:p14="http://schemas.microsoft.com/office/powerpoint/2010/main" val="1500514757"/>
      </p:ext>
    </p:extLst>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4, extra)</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56</a:t>
            </a:fld>
            <a:r>
              <a:rPr spc="-55" dirty="0"/>
              <a:t> </a:t>
            </a:r>
            <a:r>
              <a:rPr spc="35" dirty="0"/>
              <a:t>/</a:t>
            </a:r>
            <a:endParaRPr spc="-55" dirty="0"/>
          </a:p>
        </p:txBody>
      </p:sp>
      <p:pic>
        <p:nvPicPr>
          <p:cNvPr id="18" name="Picture 17">
            <a:extLst>
              <a:ext uri="{FF2B5EF4-FFF2-40B4-BE49-F238E27FC236}">
                <a16:creationId xmlns:a16="http://schemas.microsoft.com/office/drawing/2014/main" id="{68696FB8-0E5B-4917-B16A-A547C0B22034}"/>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15053" y="487433"/>
            <a:ext cx="1874285" cy="268952"/>
          </a:xfrm>
          <a:prstGeom prst="rect">
            <a:avLst/>
          </a:prstGeom>
        </p:spPr>
      </p:pic>
      <p:pic>
        <p:nvPicPr>
          <p:cNvPr id="20" name="Picture 19">
            <a:extLst>
              <a:ext uri="{FF2B5EF4-FFF2-40B4-BE49-F238E27FC236}">
                <a16:creationId xmlns:a16="http://schemas.microsoft.com/office/drawing/2014/main" id="{E9FC7BA1-C1C1-4A36-A232-987AED53C59D}"/>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32888" y="1023027"/>
            <a:ext cx="3824762" cy="268952"/>
          </a:xfrm>
          <a:prstGeom prst="rect">
            <a:avLst/>
          </a:prstGeom>
        </p:spPr>
      </p:pic>
      <p:pic>
        <p:nvPicPr>
          <p:cNvPr id="23" name="Picture 22">
            <a:extLst>
              <a:ext uri="{FF2B5EF4-FFF2-40B4-BE49-F238E27FC236}">
                <a16:creationId xmlns:a16="http://schemas.microsoft.com/office/drawing/2014/main" id="{12852D8C-0C20-4AE2-B36D-1D9378B1876D}"/>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479678" y="1484401"/>
            <a:ext cx="1620570" cy="128000"/>
          </a:xfrm>
          <a:prstGeom prst="rect">
            <a:avLst/>
          </a:prstGeom>
        </p:spPr>
      </p:pic>
      <p:pic>
        <p:nvPicPr>
          <p:cNvPr id="26" name="Picture 25">
            <a:extLst>
              <a:ext uri="{FF2B5EF4-FFF2-40B4-BE49-F238E27FC236}">
                <a16:creationId xmlns:a16="http://schemas.microsoft.com/office/drawing/2014/main" id="{47C58A9A-9291-4EBD-BF60-29290B364A08}"/>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157915" y="1693589"/>
            <a:ext cx="2118093" cy="124952"/>
          </a:xfrm>
          <a:prstGeom prst="rect">
            <a:avLst/>
          </a:prstGeom>
        </p:spPr>
      </p:pic>
      <p:pic>
        <p:nvPicPr>
          <p:cNvPr id="30" name="Picture 29">
            <a:extLst>
              <a:ext uri="{FF2B5EF4-FFF2-40B4-BE49-F238E27FC236}">
                <a16:creationId xmlns:a16="http://schemas.microsoft.com/office/drawing/2014/main" id="{92A2B7C5-7306-4717-8A18-D7C306D1476C}"/>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58257" y="1886867"/>
            <a:ext cx="4210285" cy="235429"/>
          </a:xfrm>
          <a:prstGeom prst="rect">
            <a:avLst/>
          </a:prstGeom>
        </p:spPr>
      </p:pic>
      <p:pic>
        <p:nvPicPr>
          <p:cNvPr id="32" name="Picture 31">
            <a:extLst>
              <a:ext uri="{FF2B5EF4-FFF2-40B4-BE49-F238E27FC236}">
                <a16:creationId xmlns:a16="http://schemas.microsoft.com/office/drawing/2014/main" id="{7AF01B01-F14F-4814-8061-95D3C762B8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53530" y="2235523"/>
            <a:ext cx="4300952" cy="160762"/>
          </a:xfrm>
          <a:prstGeom prst="rect">
            <a:avLst/>
          </a:prstGeom>
        </p:spPr>
      </p:pic>
      <p:pic>
        <p:nvPicPr>
          <p:cNvPr id="45" name="Picture 44">
            <a:extLst>
              <a:ext uri="{FF2B5EF4-FFF2-40B4-BE49-F238E27FC236}">
                <a16:creationId xmlns:a16="http://schemas.microsoft.com/office/drawing/2014/main" id="{6904D933-BF85-43C6-A7A3-E2F09C30EE3C}"/>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53530" y="2745596"/>
            <a:ext cx="360381" cy="89905"/>
          </a:xfrm>
          <a:prstGeom prst="rect">
            <a:avLst/>
          </a:prstGeom>
        </p:spPr>
      </p:pic>
      <p:pic>
        <p:nvPicPr>
          <p:cNvPr id="38" name="Picture 37">
            <a:extLst>
              <a:ext uri="{FF2B5EF4-FFF2-40B4-BE49-F238E27FC236}">
                <a16:creationId xmlns:a16="http://schemas.microsoft.com/office/drawing/2014/main" id="{C5F2A3BB-300F-4ACF-93A6-0616244A8531}"/>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61173" y="1360056"/>
            <a:ext cx="323047" cy="94476"/>
          </a:xfrm>
          <a:prstGeom prst="rect">
            <a:avLst/>
          </a:prstGeom>
        </p:spPr>
      </p:pic>
      <p:pic>
        <p:nvPicPr>
          <p:cNvPr id="49" name="Picture 48">
            <a:extLst>
              <a:ext uri="{FF2B5EF4-FFF2-40B4-BE49-F238E27FC236}">
                <a16:creationId xmlns:a16="http://schemas.microsoft.com/office/drawing/2014/main" id="{D48BDA0A-37CE-4F23-9944-39EE816B8C2B}"/>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61174" y="842762"/>
            <a:ext cx="568379" cy="92190"/>
          </a:xfrm>
          <a:prstGeom prst="rect">
            <a:avLst/>
          </a:prstGeom>
        </p:spPr>
      </p:pic>
      <p:pic>
        <p:nvPicPr>
          <p:cNvPr id="47" name="Picture 46">
            <a:extLst>
              <a:ext uri="{FF2B5EF4-FFF2-40B4-BE49-F238E27FC236}">
                <a16:creationId xmlns:a16="http://schemas.microsoft.com/office/drawing/2014/main" id="{8635C25C-608E-48A5-8FCA-39DC5FA1185E}"/>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61173" y="2459880"/>
            <a:ext cx="1764571" cy="227810"/>
          </a:xfrm>
          <a:prstGeom prst="rect">
            <a:avLst/>
          </a:prstGeom>
        </p:spPr>
      </p:pic>
      <p:pic>
        <p:nvPicPr>
          <p:cNvPr id="51" name="Picture 50">
            <a:extLst>
              <a:ext uri="{FF2B5EF4-FFF2-40B4-BE49-F238E27FC236}">
                <a16:creationId xmlns:a16="http://schemas.microsoft.com/office/drawing/2014/main" id="{96D8D005-B04C-4840-A455-502D9C763180}"/>
              </a:ext>
            </a:extLst>
          </p:cNvPr>
          <p:cNvPicPr>
            <a:picLocks noChangeAspect="1"/>
          </p:cNvPicPr>
          <p:nvPr/>
        </p:nvPicPr>
        <p:blipFill>
          <a:blip r:embed="rId24"/>
          <a:stretch>
            <a:fillRect/>
          </a:stretch>
        </p:blipFill>
        <p:spPr>
          <a:xfrm>
            <a:off x="2178776" y="2419318"/>
            <a:ext cx="893176" cy="882480"/>
          </a:xfrm>
          <a:prstGeom prst="rect">
            <a:avLst/>
          </a:prstGeom>
        </p:spPr>
      </p:pic>
      <p:pic>
        <p:nvPicPr>
          <p:cNvPr id="53" name="Picture 52">
            <a:extLst>
              <a:ext uri="{FF2B5EF4-FFF2-40B4-BE49-F238E27FC236}">
                <a16:creationId xmlns:a16="http://schemas.microsoft.com/office/drawing/2014/main" id="{4B55ECE6-EF3C-470E-865C-B15A56D86CD7}"/>
              </a:ext>
            </a:extLst>
          </p:cNvPr>
          <p:cNvPicPr>
            <a:picLocks noChangeAspect="1"/>
          </p:cNvPicPr>
          <p:nvPr/>
        </p:nvPicPr>
        <p:blipFill>
          <a:blip r:embed="rId25"/>
          <a:stretch>
            <a:fillRect/>
          </a:stretch>
        </p:blipFill>
        <p:spPr>
          <a:xfrm>
            <a:off x="2251657" y="3214794"/>
            <a:ext cx="274759" cy="74066"/>
          </a:xfrm>
          <a:prstGeom prst="rect">
            <a:avLst/>
          </a:prstGeom>
        </p:spPr>
      </p:pic>
      <p:pic>
        <p:nvPicPr>
          <p:cNvPr id="55" name="Picture 54">
            <a:extLst>
              <a:ext uri="{FF2B5EF4-FFF2-40B4-BE49-F238E27FC236}">
                <a16:creationId xmlns:a16="http://schemas.microsoft.com/office/drawing/2014/main" id="{5109BBB9-98F0-4B78-81C4-ED4AF6D18C1A}"/>
              </a:ext>
            </a:extLst>
          </p:cNvPr>
          <p:cNvPicPr>
            <a:picLocks noChangeAspect="1"/>
          </p:cNvPicPr>
          <p:nvPr/>
        </p:nvPicPr>
        <p:blipFill>
          <a:blip r:embed="rId26"/>
          <a:stretch>
            <a:fillRect/>
          </a:stretch>
        </p:blipFill>
        <p:spPr>
          <a:xfrm>
            <a:off x="3448956" y="2459110"/>
            <a:ext cx="596868" cy="773060"/>
          </a:xfrm>
          <a:prstGeom prst="rect">
            <a:avLst/>
          </a:prstGeom>
        </p:spPr>
      </p:pic>
      <p:pic>
        <p:nvPicPr>
          <p:cNvPr id="57" name="Picture 56">
            <a:extLst>
              <a:ext uri="{FF2B5EF4-FFF2-40B4-BE49-F238E27FC236}">
                <a16:creationId xmlns:a16="http://schemas.microsoft.com/office/drawing/2014/main" id="{094E8268-0155-4F1C-B419-C0ED5F6CF9D5}"/>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289963" y="533583"/>
            <a:ext cx="1913905" cy="128000"/>
          </a:xfrm>
          <a:prstGeom prst="rect">
            <a:avLst/>
          </a:prstGeom>
        </p:spPr>
      </p:pic>
    </p:spTree>
    <p:extLst>
      <p:ext uri="{BB962C8B-B14F-4D97-AF65-F5344CB8AC3E}">
        <p14:creationId xmlns:p14="http://schemas.microsoft.com/office/powerpoint/2010/main" val="4211561608"/>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97665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(continuity)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57</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D44AE-56A9-407C-A05C-4077125B9316}"/>
                  </a:ext>
                </a:extLst>
              </p:cNvPr>
              <p:cNvSpPr txBox="1"/>
              <p:nvPr/>
            </p:nvSpPr>
            <p:spPr>
              <a:xfrm>
                <a:off x="2052079" y="378408"/>
                <a:ext cx="2512763" cy="2763064"/>
              </a:xfrm>
              <a:prstGeom prst="rect">
                <a:avLst/>
              </a:prstGeom>
              <a:noFill/>
            </p:spPr>
            <p:txBody>
              <a:bodyPr wrap="square" rtlCol="0">
                <a:spAutoFit/>
              </a:bodyPr>
              <a:lstStyle/>
              <a:p>
                <a:pPr marL="171450" indent="-171450">
                  <a:buFont typeface="Arial" panose="020B0604020202020204" pitchFamily="34" charset="0"/>
                  <a:buChar char="•"/>
                </a:pPr>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A function is continuous at any point on the region for which it is defined (domain)</a:t>
                </a:r>
              </a:p>
              <a:p>
                <a:pPr marL="628650" lvl="1" indent="-171450">
                  <a:buFont typeface="Arial" panose="020B0604020202020204" pitchFamily="34" charset="0"/>
                  <a:buChar char="•"/>
                </a:pPr>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Polynomials are continuous everywhere</a:t>
                </a:r>
              </a:p>
              <a:p>
                <a:pPr marL="628650" lvl="1" indent="-171450">
                  <a:buFont typeface="Arial" panose="020B0604020202020204" pitchFamily="34" charset="0"/>
                  <a:buChar char="•"/>
                </a:pPr>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Rational functions are continuous everywhere where their denominators are not equal to zero</a:t>
                </a:r>
              </a:p>
              <a:p>
                <a:pPr marL="628650" lvl="1" indent="-171450">
                  <a:buFont typeface="Arial" panose="020B0604020202020204" pitchFamily="34" charset="0"/>
                  <a:buChar char="•"/>
                </a:pPr>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The composition of continuous functions are continuous </a:t>
                </a:r>
              </a:p>
              <a:p>
                <a:pPr marL="628650" lvl="1" indent="-171450">
                  <a:buFont typeface="Arial" panose="020B0604020202020204" pitchFamily="34" charset="0"/>
                  <a:buChar char="•"/>
                </a:pPr>
                <a:r>
                  <a:rPr lang="en-US" sz="8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A function </a:t>
                </a:r>
                <a14:m>
                  <m:oMath xmlns:m="http://schemas.openxmlformats.org/officeDocument/2006/math">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𝑓</m:t>
                    </m:r>
                  </m:oMath>
                </a14:m>
                <a:r>
                  <a:rPr lang="en-US" sz="8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 of two variables is </a:t>
                </a:r>
                <a:r>
                  <a:rPr lang="en-US" sz="850" b="0" i="1"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continuous </a:t>
                </a:r>
                <a:r>
                  <a:rPr lang="en-US" sz="8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at </a:t>
                </a:r>
                <a14:m>
                  <m:oMath xmlns:m="http://schemas.openxmlformats.org/officeDocument/2006/math">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𝑃</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𝑎</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𝑏</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oMath>
                </a14:m>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if </a:t>
                </a:r>
                <a14:m>
                  <m:oMath xmlns:m="http://schemas.openxmlformats.org/officeDocument/2006/math">
                    <m:limLow>
                      <m:limLowPr>
                        <m:ctrlPr>
                          <a:rPr lang="en-US" sz="850" b="0" i="1" dirty="0" smtClean="0">
                            <a:solidFill>
                              <a:schemeClr val="tx1"/>
                            </a:solidFill>
                            <a:latin typeface="Cambria Math" panose="02040503050406030204" pitchFamily="18" charset="0"/>
                          </a:rPr>
                        </m:ctrlPr>
                      </m:limLowPr>
                      <m:e>
                        <m:r>
                          <m:rPr>
                            <m:sty m:val="p"/>
                          </m:rPr>
                          <a:rPr lang="en-US" sz="850" b="0" i="1" dirty="0" smtClean="0">
                            <a:solidFill>
                              <a:schemeClr val="tx1"/>
                            </a:solidFill>
                            <a:latin typeface="Cambria Math" panose="02040503050406030204" pitchFamily="18" charset="0"/>
                          </a:rPr>
                          <m:t>lim</m:t>
                        </m:r>
                      </m:e>
                      <m:lim>
                        <m:d>
                          <m:dPr>
                            <m:ctrlPr>
                              <a:rPr lang="en-US" sz="850" b="0" i="1" dirty="0" smtClean="0">
                                <a:solidFill>
                                  <a:schemeClr val="tx1"/>
                                </a:solidFill>
                                <a:latin typeface="Cambria Math" panose="02040503050406030204" pitchFamily="18" charset="0"/>
                              </a:rPr>
                            </m:ctrlPr>
                          </m:dPr>
                          <m:e>
                            <m:r>
                              <a:rPr lang="en-US" sz="850" b="0" i="1" dirty="0" smtClean="0">
                                <a:solidFill>
                                  <a:schemeClr val="tx1"/>
                                </a:solidFill>
                                <a:latin typeface="Cambria Math" panose="02040503050406030204" pitchFamily="18" charset="0"/>
                              </a:rPr>
                              <m:t>𝑥</m:t>
                            </m:r>
                            <m:r>
                              <a:rPr lang="en-US" sz="850" b="0" i="1" dirty="0" smtClean="0">
                                <a:solidFill>
                                  <a:schemeClr val="tx1"/>
                                </a:solidFill>
                                <a:latin typeface="Cambria Math" panose="02040503050406030204" pitchFamily="18" charset="0"/>
                              </a:rPr>
                              <m:t>,</m:t>
                            </m:r>
                            <m:r>
                              <a:rPr lang="en-US" sz="850" b="0" i="1" dirty="0" smtClean="0">
                                <a:solidFill>
                                  <a:schemeClr val="tx1"/>
                                </a:solidFill>
                                <a:latin typeface="Cambria Math" panose="02040503050406030204" pitchFamily="18" charset="0"/>
                              </a:rPr>
                              <m:t>𝑦</m:t>
                            </m:r>
                          </m:e>
                        </m:d>
                        <m:r>
                          <a:rPr lang="en-US" sz="850" b="0" i="1" dirty="0" smtClean="0">
                            <a:solidFill>
                              <a:schemeClr val="tx1"/>
                            </a:solidFill>
                            <a:latin typeface="Cambria Math" panose="02040503050406030204" pitchFamily="18" charset="0"/>
                          </a:rPr>
                          <m:t>→</m:t>
                        </m:r>
                        <m:d>
                          <m:dPr>
                            <m:ctrlPr>
                              <a:rPr lang="en-US" sz="850" b="0" i="1" dirty="0" smtClean="0">
                                <a:solidFill>
                                  <a:schemeClr val="tx1"/>
                                </a:solidFill>
                                <a:latin typeface="Cambria Math" panose="02040503050406030204" pitchFamily="18" charset="0"/>
                              </a:rPr>
                            </m:ctrlPr>
                          </m:dPr>
                          <m:e>
                            <m:r>
                              <a:rPr lang="en-US" sz="850" b="0" i="1" dirty="0" smtClean="0">
                                <a:solidFill>
                                  <a:schemeClr val="tx1"/>
                                </a:solidFill>
                                <a:latin typeface="Cambria Math" panose="02040503050406030204" pitchFamily="18" charset="0"/>
                              </a:rPr>
                              <m:t>𝑎</m:t>
                            </m:r>
                            <m:r>
                              <a:rPr lang="en-US" sz="850" b="0" i="1" dirty="0" smtClean="0">
                                <a:solidFill>
                                  <a:schemeClr val="tx1"/>
                                </a:solidFill>
                                <a:latin typeface="Cambria Math" panose="02040503050406030204" pitchFamily="18" charset="0"/>
                              </a:rPr>
                              <m:t>,</m:t>
                            </m:r>
                            <m:r>
                              <a:rPr lang="en-US" sz="850" b="0" i="1" dirty="0" smtClean="0">
                                <a:solidFill>
                                  <a:schemeClr val="tx1"/>
                                </a:solidFill>
                                <a:latin typeface="Cambria Math" panose="02040503050406030204" pitchFamily="18" charset="0"/>
                              </a:rPr>
                              <m:t>𝑏</m:t>
                            </m:r>
                          </m:e>
                        </m:d>
                      </m:lim>
                    </m:limLow>
                    <m:r>
                      <a:rPr lang="en-US" sz="850" b="0" i="1"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𝑓</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𝑥</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𝑦</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𝑓</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𝑎</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𝑏</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endParaRPr lang="en-US" sz="8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the definition of continuity applies at boundary points as well as interior points of the domain of ƒ</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S</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ums, differences, constant multiples, products, quotients, and powers of continuous functions are continuous where defined.</a:t>
                </a:r>
              </a:p>
              <a:p>
                <a:pPr algn="l"/>
                <a:endParaRPr lang="en-US" sz="8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5" name="TextBox 14">
                <a:extLst>
                  <a:ext uri="{FF2B5EF4-FFF2-40B4-BE49-F238E27FC236}">
                    <a16:creationId xmlns:a16="http://schemas.microsoft.com/office/drawing/2014/main" id="{DA2D44AE-56A9-407C-A05C-4077125B9316}"/>
                  </a:ext>
                </a:extLst>
              </p:cNvPr>
              <p:cNvSpPr txBox="1">
                <a:spLocks noRot="1" noChangeAspect="1" noMove="1" noResize="1" noEditPoints="1" noAdjustHandles="1" noChangeArrowheads="1" noChangeShapeType="1" noTextEdit="1"/>
              </p:cNvSpPr>
              <p:nvPr/>
            </p:nvSpPr>
            <p:spPr>
              <a:xfrm>
                <a:off x="2052079" y="378408"/>
                <a:ext cx="2512763" cy="2763064"/>
              </a:xfrm>
              <a:prstGeom prst="rect">
                <a:avLst/>
              </a:prstGeom>
              <a:blipFill>
                <a:blip r:embed="rId3"/>
                <a:stretch>
                  <a:fillRect/>
                </a:stretch>
              </a:blipFill>
            </p:spPr>
            <p:txBody>
              <a:bodyPr/>
              <a:lstStyle/>
              <a:p>
                <a:r>
                  <a:rPr lang="en-US">
                    <a:noFill/>
                  </a:rPr>
                  <a:t> </a:t>
                </a:r>
              </a:p>
            </p:txBody>
          </p:sp>
        </mc:Fallback>
      </mc:AlternateContent>
      <p:pic>
        <p:nvPicPr>
          <p:cNvPr id="6146" name="Picture 2" descr="14.2 Limits and Continuity">
            <a:extLst>
              <a:ext uri="{FF2B5EF4-FFF2-40B4-BE49-F238E27FC236}">
                <a16:creationId xmlns:a16="http://schemas.microsoft.com/office/drawing/2014/main" id="{B73325E5-B753-4A41-98D4-85A385AE3E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154" y="422260"/>
            <a:ext cx="1477404" cy="14774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lot the graph of a discontinuous function of two variables using Maple -  Mathematics Stack Exchange">
            <a:extLst>
              <a:ext uri="{FF2B5EF4-FFF2-40B4-BE49-F238E27FC236}">
                <a16:creationId xmlns:a16="http://schemas.microsoft.com/office/drawing/2014/main" id="{868B1259-135E-4633-B4F1-BB371D5481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358" y="1899664"/>
            <a:ext cx="1380996" cy="138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295884"/>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(continuous,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58</a:t>
            </a:fld>
            <a:r>
              <a:rPr spc="-55" dirty="0"/>
              <a:t> </a:t>
            </a:r>
            <a:r>
              <a:rPr spc="35" dirty="0"/>
              <a:t>/</a:t>
            </a:r>
            <a:endParaRPr spc="-55" dirty="0"/>
          </a:p>
        </p:txBody>
      </p:sp>
      <p:pic>
        <p:nvPicPr>
          <p:cNvPr id="15" name="Picture 14">
            <a:extLst>
              <a:ext uri="{FF2B5EF4-FFF2-40B4-BE49-F238E27FC236}">
                <a16:creationId xmlns:a16="http://schemas.microsoft.com/office/drawing/2014/main" id="{C34446B9-71CE-4165-8F58-C35ADBC9BA3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4746" y="434975"/>
            <a:ext cx="3775238" cy="128000"/>
          </a:xfrm>
          <a:prstGeom prst="rect">
            <a:avLst/>
          </a:prstGeom>
        </p:spPr>
      </p:pic>
      <p:pic>
        <p:nvPicPr>
          <p:cNvPr id="17" name="Picture 16">
            <a:extLst>
              <a:ext uri="{FF2B5EF4-FFF2-40B4-BE49-F238E27FC236}">
                <a16:creationId xmlns:a16="http://schemas.microsoft.com/office/drawing/2014/main" id="{B4B123C9-4435-401C-BB74-4911E43F114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85341" y="589180"/>
            <a:ext cx="2037333" cy="384000"/>
          </a:xfrm>
          <a:prstGeom prst="rect">
            <a:avLst/>
          </a:prstGeom>
        </p:spPr>
      </p:pic>
    </p:spTree>
    <p:extLst>
      <p:ext uri="{BB962C8B-B14F-4D97-AF65-F5344CB8AC3E}">
        <p14:creationId xmlns:p14="http://schemas.microsoft.com/office/powerpoint/2010/main" val="35011674"/>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(continuous,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59</a:t>
            </a:fld>
            <a:r>
              <a:rPr spc="-55" dirty="0"/>
              <a:t> </a:t>
            </a:r>
            <a:r>
              <a:rPr spc="35" dirty="0"/>
              <a:t>/</a:t>
            </a:r>
            <a:endParaRPr spc="-55" dirty="0"/>
          </a:p>
        </p:txBody>
      </p:sp>
      <p:pic>
        <p:nvPicPr>
          <p:cNvPr id="15" name="Picture 14">
            <a:extLst>
              <a:ext uri="{FF2B5EF4-FFF2-40B4-BE49-F238E27FC236}">
                <a16:creationId xmlns:a16="http://schemas.microsoft.com/office/drawing/2014/main" id="{C34446B9-71CE-4165-8F58-C35ADBC9BA36}"/>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64746" y="434975"/>
            <a:ext cx="3775238" cy="128000"/>
          </a:xfrm>
          <a:prstGeom prst="rect">
            <a:avLst/>
          </a:prstGeom>
        </p:spPr>
      </p:pic>
      <p:pic>
        <p:nvPicPr>
          <p:cNvPr id="17" name="Picture 16">
            <a:extLst>
              <a:ext uri="{FF2B5EF4-FFF2-40B4-BE49-F238E27FC236}">
                <a16:creationId xmlns:a16="http://schemas.microsoft.com/office/drawing/2014/main" id="{B4B123C9-4435-401C-BB74-4911E43F1142}"/>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85341" y="589180"/>
            <a:ext cx="2037333" cy="384000"/>
          </a:xfrm>
          <a:prstGeom prst="rect">
            <a:avLst/>
          </a:prstGeom>
        </p:spPr>
      </p:pic>
      <p:pic>
        <p:nvPicPr>
          <p:cNvPr id="21" name="Picture 20">
            <a:extLst>
              <a:ext uri="{FF2B5EF4-FFF2-40B4-BE49-F238E27FC236}">
                <a16:creationId xmlns:a16="http://schemas.microsoft.com/office/drawing/2014/main" id="{E58CC93B-FE4E-4152-8C87-780E7D94DE7F}"/>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489" y="1044575"/>
            <a:ext cx="3947429" cy="128000"/>
          </a:xfrm>
          <a:prstGeom prst="rect">
            <a:avLst/>
          </a:prstGeom>
        </p:spPr>
      </p:pic>
      <p:pic>
        <p:nvPicPr>
          <p:cNvPr id="39" name="Picture 38">
            <a:extLst>
              <a:ext uri="{FF2B5EF4-FFF2-40B4-BE49-F238E27FC236}">
                <a16:creationId xmlns:a16="http://schemas.microsoft.com/office/drawing/2014/main" id="{6048BE60-A345-4D7B-ADAC-E96C8D909353}"/>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89" y="1179971"/>
            <a:ext cx="4016001" cy="134857"/>
          </a:xfrm>
          <a:prstGeom prst="rect">
            <a:avLst/>
          </a:prstGeom>
        </p:spPr>
      </p:pic>
      <p:pic>
        <p:nvPicPr>
          <p:cNvPr id="25" name="Picture 24">
            <a:extLst>
              <a:ext uri="{FF2B5EF4-FFF2-40B4-BE49-F238E27FC236}">
                <a16:creationId xmlns:a16="http://schemas.microsoft.com/office/drawing/2014/main" id="{74B45A6C-E1DB-4CDA-AA1B-96AD8AB3DA87}"/>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4057650" y="1051432"/>
            <a:ext cx="356571" cy="114286"/>
          </a:xfrm>
          <a:prstGeom prst="rect">
            <a:avLst/>
          </a:prstGeom>
        </p:spPr>
      </p:pic>
      <p:pic>
        <p:nvPicPr>
          <p:cNvPr id="43" name="Picture 42">
            <a:extLst>
              <a:ext uri="{FF2B5EF4-FFF2-40B4-BE49-F238E27FC236}">
                <a16:creationId xmlns:a16="http://schemas.microsoft.com/office/drawing/2014/main" id="{1070E00E-F4CC-44B0-B175-873FC1CBF5A7}"/>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69107" y="1370531"/>
            <a:ext cx="627048" cy="94476"/>
          </a:xfrm>
          <a:prstGeom prst="rect">
            <a:avLst/>
          </a:prstGeom>
        </p:spPr>
      </p:pic>
      <p:pic>
        <p:nvPicPr>
          <p:cNvPr id="44" name="Picture 43">
            <a:extLst>
              <a:ext uri="{FF2B5EF4-FFF2-40B4-BE49-F238E27FC236}">
                <a16:creationId xmlns:a16="http://schemas.microsoft.com/office/drawing/2014/main" id="{ACFF17A6-EC0A-4D56-AE9E-0107CFA79D83}"/>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1833911" y="1364486"/>
            <a:ext cx="940190" cy="322286"/>
          </a:xfrm>
          <a:prstGeom prst="rect">
            <a:avLst/>
          </a:prstGeom>
        </p:spPr>
      </p:pic>
      <p:pic>
        <p:nvPicPr>
          <p:cNvPr id="46" name="Picture 45">
            <a:extLst>
              <a:ext uri="{FF2B5EF4-FFF2-40B4-BE49-F238E27FC236}">
                <a16:creationId xmlns:a16="http://schemas.microsoft.com/office/drawing/2014/main" id="{F0342327-1133-4CD9-A418-0613CA7ACA09}"/>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4110275" y="1179971"/>
            <a:ext cx="169905" cy="94476"/>
          </a:xfrm>
          <a:prstGeom prst="rect">
            <a:avLst/>
          </a:prstGeom>
        </p:spPr>
      </p:pic>
      <p:pic>
        <p:nvPicPr>
          <p:cNvPr id="48" name="Picture 47">
            <a:extLst>
              <a:ext uri="{FF2B5EF4-FFF2-40B4-BE49-F238E27FC236}">
                <a16:creationId xmlns:a16="http://schemas.microsoft.com/office/drawing/2014/main" id="{3383B8F3-EF75-4BEB-B1BE-D9AF53E6869C}"/>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63489" y="1742084"/>
            <a:ext cx="3086476" cy="147810"/>
          </a:xfrm>
          <a:prstGeom prst="rect">
            <a:avLst/>
          </a:prstGeom>
        </p:spPr>
      </p:pic>
      <p:pic>
        <p:nvPicPr>
          <p:cNvPr id="52" name="Picture 51">
            <a:extLst>
              <a:ext uri="{FF2B5EF4-FFF2-40B4-BE49-F238E27FC236}">
                <a16:creationId xmlns:a16="http://schemas.microsoft.com/office/drawing/2014/main" id="{15578A43-8814-44C8-A557-D2F2AB5D2945}"/>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1579701" y="1945206"/>
            <a:ext cx="1623771" cy="1123962"/>
          </a:xfrm>
          <a:prstGeom prst="rect">
            <a:avLst/>
          </a:prstGeom>
        </p:spPr>
      </p:pic>
      <p:pic>
        <p:nvPicPr>
          <p:cNvPr id="54" name="Picture 53">
            <a:extLst>
              <a:ext uri="{FF2B5EF4-FFF2-40B4-BE49-F238E27FC236}">
                <a16:creationId xmlns:a16="http://schemas.microsoft.com/office/drawing/2014/main" id="{C3C11642-94AC-490A-9CC2-77FC360BC412}"/>
              </a:ext>
            </a:extLst>
          </p:cNvPr>
          <p:cNvPicPr>
            <a:picLocks noChangeAspect="1"/>
          </p:cNvPicPr>
          <p:nvPr/>
        </p:nvPicPr>
        <p:blipFill>
          <a:blip r:embed="rId26"/>
          <a:stretch>
            <a:fillRect/>
          </a:stretch>
        </p:blipFill>
        <p:spPr>
          <a:xfrm>
            <a:off x="45952" y="1933791"/>
            <a:ext cx="1490024" cy="1133587"/>
          </a:xfrm>
          <a:prstGeom prst="rect">
            <a:avLst/>
          </a:prstGeom>
        </p:spPr>
      </p:pic>
      <p:pic>
        <p:nvPicPr>
          <p:cNvPr id="72" name="Picture 71">
            <a:extLst>
              <a:ext uri="{FF2B5EF4-FFF2-40B4-BE49-F238E27FC236}">
                <a16:creationId xmlns:a16="http://schemas.microsoft.com/office/drawing/2014/main" id="{7545133C-D577-4887-BD03-751A57261668}"/>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38207" y="3126903"/>
            <a:ext cx="3752228" cy="115200"/>
          </a:xfrm>
          <a:prstGeom prst="rect">
            <a:avLst/>
          </a:prstGeom>
        </p:spPr>
      </p:pic>
      <p:pic>
        <p:nvPicPr>
          <p:cNvPr id="74" name="Picture 73">
            <a:extLst>
              <a:ext uri="{FF2B5EF4-FFF2-40B4-BE49-F238E27FC236}">
                <a16:creationId xmlns:a16="http://schemas.microsoft.com/office/drawing/2014/main" id="{9FD819D9-0088-4982-91A5-F339EAFCC155}"/>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3867202" y="3125188"/>
            <a:ext cx="391543" cy="118629"/>
          </a:xfrm>
          <a:prstGeom prst="rect">
            <a:avLst/>
          </a:prstGeom>
        </p:spPr>
      </p:pic>
      <p:pic>
        <p:nvPicPr>
          <p:cNvPr id="79" name="Picture 78">
            <a:extLst>
              <a:ext uri="{FF2B5EF4-FFF2-40B4-BE49-F238E27FC236}">
                <a16:creationId xmlns:a16="http://schemas.microsoft.com/office/drawing/2014/main" id="{8CB9D5A1-B23A-440C-8718-EFCBAFC4F709}"/>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2943425" y="2980226"/>
            <a:ext cx="1357257" cy="76800"/>
          </a:xfrm>
          <a:prstGeom prst="rect">
            <a:avLst/>
          </a:prstGeom>
        </p:spPr>
      </p:pic>
    </p:spTree>
    <p:extLst>
      <p:ext uri="{BB962C8B-B14F-4D97-AF65-F5344CB8AC3E}">
        <p14:creationId xmlns:p14="http://schemas.microsoft.com/office/powerpoint/2010/main" val="2273873711"/>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Class Norms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a:t>
            </a:fld>
            <a:r>
              <a:rPr spc="-55" dirty="0"/>
              <a:t> </a:t>
            </a:r>
            <a:r>
              <a:rPr spc="35" dirty="0"/>
              <a:t>/</a:t>
            </a:r>
            <a:endParaRPr spc="-55" dirty="0"/>
          </a:p>
        </p:txBody>
      </p:sp>
      <p:sp>
        <p:nvSpPr>
          <p:cNvPr id="19" name="TextBox 18">
            <a:extLst>
              <a:ext uri="{FF2B5EF4-FFF2-40B4-BE49-F238E27FC236}">
                <a16:creationId xmlns:a16="http://schemas.microsoft.com/office/drawing/2014/main" id="{2EFDE7C7-A1F4-49CF-B591-608ADA73278E}"/>
              </a:ext>
            </a:extLst>
          </p:cNvPr>
          <p:cNvSpPr txBox="1"/>
          <p:nvPr/>
        </p:nvSpPr>
        <p:spPr>
          <a:xfrm>
            <a:off x="193693" y="389301"/>
            <a:ext cx="4220629" cy="3016210"/>
          </a:xfrm>
          <a:prstGeom prst="rect">
            <a:avLst/>
          </a:prstGeom>
          <a:noFill/>
        </p:spPr>
        <p:txBody>
          <a:bodyPr wrap="square" rtlCol="0">
            <a:spAutoFit/>
          </a:bodyPr>
          <a:lstStyle/>
          <a:p>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Kind, Inclusive, Brave/Failure Tolerant</a:t>
            </a: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Ask any questions (e.g., safe space)</a:t>
            </a: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Adopt Growth-Mindset</a:t>
            </a:r>
          </a:p>
          <a:p>
            <a:endParaRPr lang="en-US" sz="950" b="1" dirty="0">
              <a:latin typeface="Tahoma" panose="020B0604030504040204" pitchFamily="34" charset="0"/>
              <a:ea typeface="Tahoma" panose="020B0604030504040204" pitchFamily="34" charset="0"/>
              <a:cs typeface="Tahoma" panose="020B0604030504040204" pitchFamily="34" charset="0"/>
            </a:endParaRPr>
          </a:p>
          <a:p>
            <a:endParaRPr lang="en-US" sz="950" b="1" dirty="0">
              <a:latin typeface="Tahoma" panose="020B0604030504040204" pitchFamily="34" charset="0"/>
              <a:ea typeface="Tahoma" panose="020B0604030504040204" pitchFamily="34" charset="0"/>
              <a:cs typeface="Tahoma" panose="020B0604030504040204" pitchFamily="34" charset="0"/>
            </a:endParaRPr>
          </a:p>
          <a:p>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Active Participation (Workshops should be fun lol)</a:t>
            </a: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Maintain Attendance</a:t>
            </a: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30014770"/>
      </p:ext>
    </p:extLst>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60</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95D968E-391F-4476-9F15-0216818D0141}"/>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32227" y="454829"/>
            <a:ext cx="3291429" cy="128000"/>
          </a:xfrm>
          <a:prstGeom prst="rect">
            <a:avLst/>
          </a:prstGeom>
        </p:spPr>
      </p:pic>
      <p:pic>
        <p:nvPicPr>
          <p:cNvPr id="1062" name="Picture 1061">
            <a:extLst>
              <a:ext uri="{FF2B5EF4-FFF2-40B4-BE49-F238E27FC236}">
                <a16:creationId xmlns:a16="http://schemas.microsoft.com/office/drawing/2014/main" id="{9F13263E-38B5-4C97-AC4E-8BE3649A4DDE}"/>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32227" y="623850"/>
            <a:ext cx="3157334" cy="119619"/>
          </a:xfrm>
          <a:prstGeom prst="rect">
            <a:avLst/>
          </a:prstGeom>
        </p:spPr>
      </p:pic>
      <p:pic>
        <p:nvPicPr>
          <p:cNvPr id="42" name="Picture 41">
            <a:extLst>
              <a:ext uri="{FF2B5EF4-FFF2-40B4-BE49-F238E27FC236}">
                <a16:creationId xmlns:a16="http://schemas.microsoft.com/office/drawing/2014/main" id="{C56E2E33-7924-4C5E-B270-5DE66DEC51FD}"/>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3224278" y="588458"/>
            <a:ext cx="704000" cy="177981"/>
          </a:xfrm>
          <a:prstGeom prst="rect">
            <a:avLst/>
          </a:prstGeom>
        </p:spPr>
      </p:pic>
      <p:pic>
        <p:nvPicPr>
          <p:cNvPr id="36" name="Picture 35">
            <a:extLst>
              <a:ext uri="{FF2B5EF4-FFF2-40B4-BE49-F238E27FC236}">
                <a16:creationId xmlns:a16="http://schemas.microsoft.com/office/drawing/2014/main" id="{E15273D2-F12B-4D14-B845-289853D03777}"/>
              </a:ext>
            </a:extLst>
          </p:cNvPr>
          <p:cNvPicPr>
            <a:picLocks noChangeAspect="1"/>
          </p:cNvPicPr>
          <p:nvPr/>
        </p:nvPicPr>
        <p:blipFill>
          <a:blip r:embed="rId22"/>
          <a:stretch>
            <a:fillRect/>
          </a:stretch>
        </p:blipFill>
        <p:spPr>
          <a:xfrm>
            <a:off x="0" y="915199"/>
            <a:ext cx="1166252" cy="1003183"/>
          </a:xfrm>
          <a:prstGeom prst="rect">
            <a:avLst/>
          </a:prstGeom>
        </p:spPr>
      </p:pic>
      <p:pic>
        <p:nvPicPr>
          <p:cNvPr id="40" name="Picture 39">
            <a:extLst>
              <a:ext uri="{FF2B5EF4-FFF2-40B4-BE49-F238E27FC236}">
                <a16:creationId xmlns:a16="http://schemas.microsoft.com/office/drawing/2014/main" id="{A64C2FA8-751A-467F-973E-654E255FD42D}"/>
              </a:ext>
            </a:extLst>
          </p:cNvPr>
          <p:cNvPicPr>
            <a:picLocks noChangeAspect="1"/>
          </p:cNvPicPr>
          <p:nvPr/>
        </p:nvPicPr>
        <p:blipFill>
          <a:blip r:embed="rId23"/>
          <a:stretch>
            <a:fillRect/>
          </a:stretch>
        </p:blipFill>
        <p:spPr>
          <a:xfrm>
            <a:off x="1201311" y="909782"/>
            <a:ext cx="1125100" cy="1044425"/>
          </a:xfrm>
          <a:prstGeom prst="rect">
            <a:avLst/>
          </a:prstGeom>
        </p:spPr>
      </p:pic>
      <p:pic>
        <p:nvPicPr>
          <p:cNvPr id="1028" name="Picture 4" descr="Download This Free Icons Png Design Of Blue Sphere Disco Ball - Full Size  PNG Image - PNGkit">
            <a:extLst>
              <a:ext uri="{FF2B5EF4-FFF2-40B4-BE49-F238E27FC236}">
                <a16:creationId xmlns:a16="http://schemas.microsoft.com/office/drawing/2014/main" id="{77D05FD1-934B-487E-BB86-F55F37E6B139}"/>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435880" y="791745"/>
            <a:ext cx="112149" cy="10948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1057">
            <a:extLst>
              <a:ext uri="{FF2B5EF4-FFF2-40B4-BE49-F238E27FC236}">
                <a16:creationId xmlns:a16="http://schemas.microsoft.com/office/drawing/2014/main" id="{163A3747-B22D-411A-B620-FB751DC933B7}"/>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32228" y="775392"/>
            <a:ext cx="2186667" cy="131809"/>
          </a:xfrm>
          <a:prstGeom prst="rect">
            <a:avLst/>
          </a:prstGeom>
        </p:spPr>
      </p:pic>
      <p:pic>
        <p:nvPicPr>
          <p:cNvPr id="1066" name="Picture 1065">
            <a:extLst>
              <a:ext uri="{FF2B5EF4-FFF2-40B4-BE49-F238E27FC236}">
                <a16:creationId xmlns:a16="http://schemas.microsoft.com/office/drawing/2014/main" id="{4B17694F-54D4-4ECE-9E51-958FA7B1F1FC}"/>
              </a:ext>
            </a:extLst>
          </p:cNvPr>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2278862" y="782302"/>
            <a:ext cx="2124190" cy="128000"/>
          </a:xfrm>
          <a:prstGeom prst="rect">
            <a:avLst/>
          </a:prstGeom>
        </p:spPr>
      </p:pic>
      <p:pic>
        <p:nvPicPr>
          <p:cNvPr id="1050" name="Picture 1049">
            <a:extLst>
              <a:ext uri="{FF2B5EF4-FFF2-40B4-BE49-F238E27FC236}">
                <a16:creationId xmlns:a16="http://schemas.microsoft.com/office/drawing/2014/main" id="{E9D998E3-DB94-432E-B64B-E8D3E3BFCFF2}"/>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105646" y="1664280"/>
            <a:ext cx="44953" cy="88381"/>
          </a:xfrm>
          <a:prstGeom prst="rect">
            <a:avLst/>
          </a:prstGeom>
        </p:spPr>
      </p:pic>
      <p:pic>
        <p:nvPicPr>
          <p:cNvPr id="93" name="Picture 92">
            <a:extLst>
              <a:ext uri="{FF2B5EF4-FFF2-40B4-BE49-F238E27FC236}">
                <a16:creationId xmlns:a16="http://schemas.microsoft.com/office/drawing/2014/main" id="{0BEA96B2-8165-4422-BDDA-773AF9BEE742}"/>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1271898" y="1668828"/>
            <a:ext cx="44953" cy="88381"/>
          </a:xfrm>
          <a:prstGeom prst="rect">
            <a:avLst/>
          </a:prstGeom>
        </p:spPr>
      </p:pic>
      <p:pic>
        <p:nvPicPr>
          <p:cNvPr id="94" name="Picture 93">
            <a:extLst>
              <a:ext uri="{FF2B5EF4-FFF2-40B4-BE49-F238E27FC236}">
                <a16:creationId xmlns:a16="http://schemas.microsoft.com/office/drawing/2014/main" id="{01FDBB5E-27FF-4F6E-BACC-C335DEE85573}"/>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2382738" y="1664280"/>
            <a:ext cx="44953" cy="88381"/>
          </a:xfrm>
          <a:prstGeom prst="rect">
            <a:avLst/>
          </a:prstGeom>
        </p:spPr>
      </p:pic>
      <p:pic>
        <p:nvPicPr>
          <p:cNvPr id="96" name="Picture 95">
            <a:extLst>
              <a:ext uri="{FF2B5EF4-FFF2-40B4-BE49-F238E27FC236}">
                <a16:creationId xmlns:a16="http://schemas.microsoft.com/office/drawing/2014/main" id="{9F82AE53-938A-49F7-9AC2-CF2D3A1BC72F}"/>
              </a:ext>
            </a:extLst>
          </p:cNvPr>
          <p:cNvPicPr>
            <a:picLocks noChangeAspect="1"/>
          </p:cNvPicPr>
          <p:nvPr>
            <p:custDataLst>
              <p:tags r:id="rId9"/>
            </p:custDataLst>
          </p:nvPr>
        </p:nvPicPr>
        <p:blipFill>
          <a:blip r:embed="rId27" cstate="print">
            <a:extLst>
              <a:ext uri="{28A0092B-C50C-407E-A947-70E740481C1C}">
                <a14:useLocalDpi xmlns:a14="http://schemas.microsoft.com/office/drawing/2010/main" val="0"/>
              </a:ext>
            </a:extLst>
          </a:blip>
          <a:stretch>
            <a:fillRect/>
          </a:stretch>
        </p:blipFill>
        <p:spPr>
          <a:xfrm>
            <a:off x="95300" y="2667463"/>
            <a:ext cx="44953" cy="88381"/>
          </a:xfrm>
          <a:prstGeom prst="rect">
            <a:avLst/>
          </a:prstGeom>
        </p:spPr>
      </p:pic>
      <p:pic>
        <p:nvPicPr>
          <p:cNvPr id="97" name="Picture 96">
            <a:extLst>
              <a:ext uri="{FF2B5EF4-FFF2-40B4-BE49-F238E27FC236}">
                <a16:creationId xmlns:a16="http://schemas.microsoft.com/office/drawing/2014/main" id="{D40DCA29-3DE5-4AC7-993F-EE9F0B619046}"/>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271898" y="2668476"/>
            <a:ext cx="44953" cy="88381"/>
          </a:xfrm>
          <a:prstGeom prst="rect">
            <a:avLst/>
          </a:prstGeom>
        </p:spPr>
      </p:pic>
      <p:pic>
        <p:nvPicPr>
          <p:cNvPr id="98" name="Picture 97">
            <a:extLst>
              <a:ext uri="{FF2B5EF4-FFF2-40B4-BE49-F238E27FC236}">
                <a16:creationId xmlns:a16="http://schemas.microsoft.com/office/drawing/2014/main" id="{4F22B390-B604-43B4-B3F4-D93C6A69C670}"/>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82738" y="2662607"/>
            <a:ext cx="44953" cy="88381"/>
          </a:xfrm>
          <a:prstGeom prst="rect">
            <a:avLst/>
          </a:prstGeom>
        </p:spPr>
      </p:pic>
      <p:pic>
        <p:nvPicPr>
          <p:cNvPr id="99" name="Picture 98">
            <a:extLst>
              <a:ext uri="{FF2B5EF4-FFF2-40B4-BE49-F238E27FC236}">
                <a16:creationId xmlns:a16="http://schemas.microsoft.com/office/drawing/2014/main" id="{5940DDF7-AF22-4D98-9680-774C9AA57BFC}"/>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3505558" y="2662606"/>
            <a:ext cx="44953" cy="88381"/>
          </a:xfrm>
          <a:prstGeom prst="rect">
            <a:avLst/>
          </a:prstGeom>
        </p:spPr>
      </p:pic>
      <p:pic>
        <p:nvPicPr>
          <p:cNvPr id="108" name="Picture 107">
            <a:extLst>
              <a:ext uri="{FF2B5EF4-FFF2-40B4-BE49-F238E27FC236}">
                <a16:creationId xmlns:a16="http://schemas.microsoft.com/office/drawing/2014/main" id="{893A5031-7788-4D69-9E94-308B0AFD0AD7}"/>
              </a:ext>
            </a:extLst>
          </p:cNvPr>
          <p:cNvPicPr>
            <a:picLocks noChangeAspect="1"/>
          </p:cNvPicPr>
          <p:nvPr/>
        </p:nvPicPr>
        <p:blipFill rotWithShape="1">
          <a:blip r:embed="rId28"/>
          <a:srcRect b="4898"/>
          <a:stretch/>
        </p:blipFill>
        <p:spPr>
          <a:xfrm>
            <a:off x="136443" y="1942507"/>
            <a:ext cx="1020252" cy="967249"/>
          </a:xfrm>
          <a:prstGeom prst="rect">
            <a:avLst/>
          </a:prstGeom>
        </p:spPr>
      </p:pic>
      <p:pic>
        <p:nvPicPr>
          <p:cNvPr id="109" name="Picture 108">
            <a:extLst>
              <a:ext uri="{FF2B5EF4-FFF2-40B4-BE49-F238E27FC236}">
                <a16:creationId xmlns:a16="http://schemas.microsoft.com/office/drawing/2014/main" id="{B2B107F4-441C-4B04-AF50-6F1703660358}"/>
              </a:ext>
            </a:extLst>
          </p:cNvPr>
          <p:cNvPicPr>
            <a:picLocks noChangeAspect="1"/>
          </p:cNvPicPr>
          <p:nvPr/>
        </p:nvPicPr>
        <p:blipFill>
          <a:blip r:embed="rId29"/>
          <a:stretch>
            <a:fillRect/>
          </a:stretch>
        </p:blipFill>
        <p:spPr>
          <a:xfrm>
            <a:off x="1209743" y="2009124"/>
            <a:ext cx="1112220" cy="897359"/>
          </a:xfrm>
          <a:prstGeom prst="rect">
            <a:avLst/>
          </a:prstGeom>
        </p:spPr>
      </p:pic>
      <p:pic>
        <p:nvPicPr>
          <p:cNvPr id="110" name="Picture 109">
            <a:extLst>
              <a:ext uri="{FF2B5EF4-FFF2-40B4-BE49-F238E27FC236}">
                <a16:creationId xmlns:a16="http://schemas.microsoft.com/office/drawing/2014/main" id="{F8327C0A-E584-403A-8F56-53FF9C73B962}"/>
              </a:ext>
            </a:extLst>
          </p:cNvPr>
          <p:cNvPicPr>
            <a:picLocks noChangeAspect="1"/>
          </p:cNvPicPr>
          <p:nvPr/>
        </p:nvPicPr>
        <p:blipFill>
          <a:blip r:embed="rId30"/>
          <a:stretch>
            <a:fillRect/>
          </a:stretch>
        </p:blipFill>
        <p:spPr>
          <a:xfrm>
            <a:off x="2514880" y="2025120"/>
            <a:ext cx="895404" cy="897359"/>
          </a:xfrm>
          <a:prstGeom prst="rect">
            <a:avLst/>
          </a:prstGeom>
        </p:spPr>
      </p:pic>
      <p:pic>
        <p:nvPicPr>
          <p:cNvPr id="111" name="Picture 110">
            <a:extLst>
              <a:ext uri="{FF2B5EF4-FFF2-40B4-BE49-F238E27FC236}">
                <a16:creationId xmlns:a16="http://schemas.microsoft.com/office/drawing/2014/main" id="{B483914A-D5F7-4C6D-ACFB-D77FCA9CDFC1}"/>
              </a:ext>
            </a:extLst>
          </p:cNvPr>
          <p:cNvPicPr>
            <a:picLocks noChangeAspect="1"/>
          </p:cNvPicPr>
          <p:nvPr/>
        </p:nvPicPr>
        <p:blipFill rotWithShape="1">
          <a:blip r:embed="rId31"/>
          <a:srcRect r="809"/>
          <a:stretch/>
        </p:blipFill>
        <p:spPr>
          <a:xfrm>
            <a:off x="3601223" y="1907284"/>
            <a:ext cx="963619" cy="984054"/>
          </a:xfrm>
          <a:prstGeom prst="rect">
            <a:avLst/>
          </a:prstGeom>
        </p:spPr>
      </p:pic>
      <p:pic>
        <p:nvPicPr>
          <p:cNvPr id="112" name="Picture 111">
            <a:extLst>
              <a:ext uri="{FF2B5EF4-FFF2-40B4-BE49-F238E27FC236}">
                <a16:creationId xmlns:a16="http://schemas.microsoft.com/office/drawing/2014/main" id="{D8F7CADA-FEE6-4097-92E0-32278FB2D816}"/>
              </a:ext>
            </a:extLst>
          </p:cNvPr>
          <p:cNvPicPr>
            <a:picLocks noChangeAspect="1"/>
          </p:cNvPicPr>
          <p:nvPr/>
        </p:nvPicPr>
        <p:blipFill>
          <a:blip r:embed="rId32"/>
          <a:stretch>
            <a:fillRect/>
          </a:stretch>
        </p:blipFill>
        <p:spPr>
          <a:xfrm>
            <a:off x="2469943" y="908587"/>
            <a:ext cx="970148" cy="979446"/>
          </a:xfrm>
          <a:prstGeom prst="rect">
            <a:avLst/>
          </a:prstGeom>
        </p:spPr>
      </p:pic>
      <p:pic>
        <p:nvPicPr>
          <p:cNvPr id="114" name="Picture 113">
            <a:extLst>
              <a:ext uri="{FF2B5EF4-FFF2-40B4-BE49-F238E27FC236}">
                <a16:creationId xmlns:a16="http://schemas.microsoft.com/office/drawing/2014/main" id="{D26194A0-E500-4755-B060-560F4EC3EE1B}"/>
              </a:ext>
            </a:extLst>
          </p:cNvPr>
          <p:cNvPicPr>
            <a:picLocks noChangeAspect="1"/>
          </p:cNvPicPr>
          <p:nvPr/>
        </p:nvPicPr>
        <p:blipFill>
          <a:blip r:embed="rId33"/>
          <a:stretch>
            <a:fillRect/>
          </a:stretch>
        </p:blipFill>
        <p:spPr>
          <a:xfrm>
            <a:off x="3545366" y="917136"/>
            <a:ext cx="1070081" cy="987174"/>
          </a:xfrm>
          <a:prstGeom prst="rect">
            <a:avLst/>
          </a:prstGeom>
        </p:spPr>
      </p:pic>
      <p:pic>
        <p:nvPicPr>
          <p:cNvPr id="1060" name="Picture 1059">
            <a:extLst>
              <a:ext uri="{FF2B5EF4-FFF2-40B4-BE49-F238E27FC236}">
                <a16:creationId xmlns:a16="http://schemas.microsoft.com/office/drawing/2014/main" id="{82AB794D-CAD4-41DF-A1E0-A8A7DAC8B58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3550511" y="1658091"/>
            <a:ext cx="44953" cy="88381"/>
          </a:xfrm>
          <a:prstGeom prst="rect">
            <a:avLst/>
          </a:prstGeom>
        </p:spPr>
      </p:pic>
      <p:cxnSp>
        <p:nvCxnSpPr>
          <p:cNvPr id="118" name="Straight Arrow Connector 117">
            <a:extLst>
              <a:ext uri="{FF2B5EF4-FFF2-40B4-BE49-F238E27FC236}">
                <a16:creationId xmlns:a16="http://schemas.microsoft.com/office/drawing/2014/main" id="{408EF317-7913-4A59-8BEA-AA7011610F89}"/>
              </a:ext>
            </a:extLst>
          </p:cNvPr>
          <p:cNvCxnSpPr/>
          <p:nvPr/>
        </p:nvCxnSpPr>
        <p:spPr>
          <a:xfrm>
            <a:off x="458076" y="1917626"/>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9" name="TextBox 118">
            <a:extLst>
              <a:ext uri="{FF2B5EF4-FFF2-40B4-BE49-F238E27FC236}">
                <a16:creationId xmlns:a16="http://schemas.microsoft.com/office/drawing/2014/main" id="{F6F2C769-D6D8-47AA-ACAB-C9B0D5937C70}"/>
              </a:ext>
            </a:extLst>
          </p:cNvPr>
          <p:cNvSpPr txBox="1"/>
          <p:nvPr/>
        </p:nvSpPr>
        <p:spPr>
          <a:xfrm>
            <a:off x="1464989" y="1816103"/>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pic>
        <p:nvPicPr>
          <p:cNvPr id="127" name="Picture 126">
            <a:extLst>
              <a:ext uri="{FF2B5EF4-FFF2-40B4-BE49-F238E27FC236}">
                <a16:creationId xmlns:a16="http://schemas.microsoft.com/office/drawing/2014/main" id="{8FD10409-646D-42C2-8C9B-56FFA70463A0}"/>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3377930" y="448907"/>
            <a:ext cx="702476" cy="94476"/>
          </a:xfrm>
          <a:prstGeom prst="rect">
            <a:avLst/>
          </a:prstGeom>
        </p:spPr>
      </p:pic>
      <p:sp>
        <p:nvSpPr>
          <p:cNvPr id="128" name="TextBox 127">
            <a:extLst>
              <a:ext uri="{FF2B5EF4-FFF2-40B4-BE49-F238E27FC236}">
                <a16:creationId xmlns:a16="http://schemas.microsoft.com/office/drawing/2014/main" id="{A9AF75D8-675F-4091-9D72-1B702561B086}"/>
              </a:ext>
            </a:extLst>
          </p:cNvPr>
          <p:cNvSpPr txBox="1"/>
          <p:nvPr/>
        </p:nvSpPr>
        <p:spPr>
          <a:xfrm>
            <a:off x="32227" y="2836900"/>
            <a:ext cx="2045512" cy="654025"/>
          </a:xfrm>
          <a:prstGeom prst="rect">
            <a:avLst/>
          </a:prstGeom>
          <a:noFill/>
        </p:spPr>
        <p:txBody>
          <a:bodyPr wrap="square" rtlCol="0">
            <a:spAutoFit/>
          </a:bodyPr>
          <a:lstStyle/>
          <a:p>
            <a:r>
              <a:rPr lang="en-US" sz="450" b="1" dirty="0">
                <a:latin typeface="Cambria" panose="02040503050406030204" pitchFamily="18" charset="0"/>
                <a:ea typeface="Cambria" panose="02040503050406030204" pitchFamily="18" charset="0"/>
                <a:cs typeface="Tahoma" panose="020B0604030504040204" pitchFamily="34" charset="0"/>
              </a:rPr>
              <a:t>Answer Choices: (L </a:t>
            </a:r>
            <a:r>
              <a:rPr lang="en-US" sz="450" i="0" dirty="0">
                <a:effectLst/>
                <a:latin typeface="Cambria" panose="02040503050406030204" pitchFamily="18" charset="0"/>
                <a:ea typeface="Cambria" panose="02040503050406030204" pitchFamily="18" charset="0"/>
              </a:rPr>
              <a:t>→</a:t>
            </a:r>
            <a:r>
              <a:rPr lang="en-US" sz="450" dirty="0">
                <a:latin typeface="Cambria" panose="02040503050406030204" pitchFamily="18" charset="0"/>
                <a:ea typeface="Cambria" panose="02040503050406030204" pitchFamily="18" charset="0"/>
                <a:cs typeface="Tahoma" panose="020B0604030504040204" pitchFamily="34" charset="0"/>
              </a:rPr>
              <a:t> </a:t>
            </a:r>
            <a:r>
              <a:rPr lang="en-US" sz="45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Y,Y,Y,C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C,C,N,Y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C,Y,C,N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Y,C,N,Y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 </a:t>
            </a:r>
            <a:r>
              <a:rPr lang="en-US" sz="450" dirty="0">
                <a:latin typeface="Cambria" panose="02040503050406030204" pitchFamily="18" charset="0"/>
                <a:ea typeface="Cambria" panose="02040503050406030204" pitchFamily="18" charset="0"/>
                <a:cs typeface="Tahoma" panose="020B0604030504040204" pitchFamily="34" charset="0"/>
              </a:rPr>
              <a:t>Y,Y,N,N</a:t>
            </a:r>
            <a:r>
              <a:rPr lang="en-US" sz="450" b="1" dirty="0">
                <a:latin typeface="Cambria" panose="02040503050406030204" pitchFamily="18" charset="0"/>
                <a:ea typeface="Cambria" panose="02040503050406030204" pitchFamily="18" charset="0"/>
                <a:cs typeface="Tahoma" panose="020B0604030504040204" pitchFamily="34" charset="0"/>
              </a:rPr>
              <a:t> Row 2: </a:t>
            </a:r>
            <a:r>
              <a:rPr lang="en-US" sz="450" dirty="0">
                <a:latin typeface="Cambria" panose="02040503050406030204" pitchFamily="18" charset="0"/>
                <a:ea typeface="Cambria" panose="02040503050406030204" pitchFamily="18" charset="0"/>
                <a:cs typeface="Tahoma" panose="020B0604030504040204" pitchFamily="34" charset="0"/>
              </a:rPr>
              <a:t>Y,N,C,Y </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C,Y,C,N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C,N,Y,Y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C,Y,C,C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C,C,C,Y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Other.</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pic>
        <p:nvPicPr>
          <p:cNvPr id="129" name="Picture 128">
            <a:extLst>
              <a:ext uri="{FF2B5EF4-FFF2-40B4-BE49-F238E27FC236}">
                <a16:creationId xmlns:a16="http://schemas.microsoft.com/office/drawing/2014/main" id="{24F7ACF6-C3E1-466D-B307-E184EE0A4278}"/>
              </a:ext>
            </a:extLst>
          </p:cNvPr>
          <p:cNvPicPr>
            <a:picLocks noChangeAspect="1"/>
          </p:cNvPicPr>
          <p:nvPr>
            <p:custDataLst>
              <p:tags r:id="rId15"/>
            </p:custDataLst>
          </p:nvPr>
        </p:nvPicPr>
        <p:blipFill>
          <a:blip r:embed="rId27" cstate="print">
            <a:extLst>
              <a:ext uri="{28A0092B-C50C-407E-A947-70E740481C1C}">
                <a14:useLocalDpi xmlns:a14="http://schemas.microsoft.com/office/drawing/2010/main" val="0"/>
              </a:ext>
            </a:extLst>
          </a:blip>
          <a:stretch>
            <a:fillRect/>
          </a:stretch>
        </p:blipFill>
        <p:spPr>
          <a:xfrm>
            <a:off x="1249421" y="2663431"/>
            <a:ext cx="44953" cy="88381"/>
          </a:xfrm>
          <a:prstGeom prst="rect">
            <a:avLst/>
          </a:prstGeom>
        </p:spPr>
      </p:pic>
    </p:spTree>
    <p:extLst>
      <p:ext uri="{BB962C8B-B14F-4D97-AF65-F5344CB8AC3E}">
        <p14:creationId xmlns:p14="http://schemas.microsoft.com/office/powerpoint/2010/main" val="1880838096"/>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61</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6" cstate="print">
              <a:duotone>
                <a:prstClr val="black"/>
                <a:schemeClr val="accent6">
                  <a:tint val="45000"/>
                  <a:satMod val="400000"/>
                </a:schemeClr>
              </a:duotone>
              <a:extLst>
                <a:ext uri="{BEBA8EAE-BF5A-486C-A8C5-ECC9F3942E4B}">
                  <a14:imgProps xmlns:a14="http://schemas.microsoft.com/office/drawing/2010/main">
                    <a14:imgLayer r:embed="rId17">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95D968E-391F-4476-9F15-0216818D0141}"/>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2227" y="454936"/>
            <a:ext cx="3291429" cy="128000"/>
          </a:xfrm>
          <a:prstGeom prst="rect">
            <a:avLst/>
          </a:prstGeom>
        </p:spPr>
      </p:pic>
      <p:pic>
        <p:nvPicPr>
          <p:cNvPr id="20" name="Picture 19">
            <a:extLst>
              <a:ext uri="{FF2B5EF4-FFF2-40B4-BE49-F238E27FC236}">
                <a16:creationId xmlns:a16="http://schemas.microsoft.com/office/drawing/2014/main" id="{AA1DFBA0-6A3B-4F78-918A-81203A7FD3AC}"/>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3377930" y="448907"/>
            <a:ext cx="702476" cy="94476"/>
          </a:xfrm>
          <a:prstGeom prst="rect">
            <a:avLst/>
          </a:prstGeom>
        </p:spPr>
      </p:pic>
      <p:pic>
        <p:nvPicPr>
          <p:cNvPr id="36" name="Picture 35">
            <a:extLst>
              <a:ext uri="{FF2B5EF4-FFF2-40B4-BE49-F238E27FC236}">
                <a16:creationId xmlns:a16="http://schemas.microsoft.com/office/drawing/2014/main" id="{E15273D2-F12B-4D14-B845-289853D03777}"/>
              </a:ext>
            </a:extLst>
          </p:cNvPr>
          <p:cNvPicPr>
            <a:picLocks noChangeAspect="1"/>
          </p:cNvPicPr>
          <p:nvPr/>
        </p:nvPicPr>
        <p:blipFill>
          <a:blip r:embed="rId20"/>
          <a:stretch>
            <a:fillRect/>
          </a:stretch>
        </p:blipFill>
        <p:spPr>
          <a:xfrm>
            <a:off x="0" y="915199"/>
            <a:ext cx="1166252" cy="1003183"/>
          </a:xfrm>
          <a:prstGeom prst="rect">
            <a:avLst/>
          </a:prstGeom>
        </p:spPr>
      </p:pic>
      <p:pic>
        <p:nvPicPr>
          <p:cNvPr id="40" name="Picture 39">
            <a:extLst>
              <a:ext uri="{FF2B5EF4-FFF2-40B4-BE49-F238E27FC236}">
                <a16:creationId xmlns:a16="http://schemas.microsoft.com/office/drawing/2014/main" id="{A64C2FA8-751A-467F-973E-654E255FD42D}"/>
              </a:ext>
            </a:extLst>
          </p:cNvPr>
          <p:cNvPicPr>
            <a:picLocks noChangeAspect="1"/>
          </p:cNvPicPr>
          <p:nvPr/>
        </p:nvPicPr>
        <p:blipFill>
          <a:blip r:embed="rId21"/>
          <a:stretch>
            <a:fillRect/>
          </a:stretch>
        </p:blipFill>
        <p:spPr>
          <a:xfrm>
            <a:off x="1201311" y="909782"/>
            <a:ext cx="1125100" cy="1044425"/>
          </a:xfrm>
          <a:prstGeom prst="rect">
            <a:avLst/>
          </a:prstGeom>
        </p:spPr>
      </p:pic>
      <p:pic>
        <p:nvPicPr>
          <p:cNvPr id="44" name="Picture 43">
            <a:extLst>
              <a:ext uri="{FF2B5EF4-FFF2-40B4-BE49-F238E27FC236}">
                <a16:creationId xmlns:a16="http://schemas.microsoft.com/office/drawing/2014/main" id="{D909EB1F-0001-470F-AFC1-4EDA062B3FF9}"/>
              </a:ext>
            </a:extLst>
          </p:cNvPr>
          <p:cNvPicPr>
            <a:picLocks noChangeAspect="1"/>
          </p:cNvPicPr>
          <p:nvPr/>
        </p:nvPicPr>
        <p:blipFill>
          <a:blip r:embed="rId22"/>
          <a:stretch>
            <a:fillRect/>
          </a:stretch>
        </p:blipFill>
        <p:spPr>
          <a:xfrm>
            <a:off x="2469943" y="908587"/>
            <a:ext cx="970148" cy="979446"/>
          </a:xfrm>
          <a:prstGeom prst="rect">
            <a:avLst/>
          </a:prstGeom>
        </p:spPr>
      </p:pic>
      <p:pic>
        <p:nvPicPr>
          <p:cNvPr id="50" name="Picture 49">
            <a:extLst>
              <a:ext uri="{FF2B5EF4-FFF2-40B4-BE49-F238E27FC236}">
                <a16:creationId xmlns:a16="http://schemas.microsoft.com/office/drawing/2014/main" id="{E6A14A29-4778-4EDB-A385-A1A0B698C010}"/>
              </a:ext>
            </a:extLst>
          </p:cNvPr>
          <p:cNvPicPr>
            <a:picLocks noChangeAspect="1"/>
          </p:cNvPicPr>
          <p:nvPr/>
        </p:nvPicPr>
        <p:blipFill rotWithShape="1">
          <a:blip r:embed="rId23"/>
          <a:srcRect b="4898"/>
          <a:stretch/>
        </p:blipFill>
        <p:spPr>
          <a:xfrm>
            <a:off x="136443" y="1942507"/>
            <a:ext cx="1020252" cy="967249"/>
          </a:xfrm>
          <a:prstGeom prst="rect">
            <a:avLst/>
          </a:prstGeom>
        </p:spPr>
      </p:pic>
      <p:pic>
        <p:nvPicPr>
          <p:cNvPr id="1046" name="Picture 1045">
            <a:extLst>
              <a:ext uri="{FF2B5EF4-FFF2-40B4-BE49-F238E27FC236}">
                <a16:creationId xmlns:a16="http://schemas.microsoft.com/office/drawing/2014/main" id="{CEF3E21D-F268-4104-A365-2C0181037E74}"/>
              </a:ext>
            </a:extLst>
          </p:cNvPr>
          <p:cNvPicPr>
            <a:picLocks noChangeAspect="1"/>
          </p:cNvPicPr>
          <p:nvPr/>
        </p:nvPicPr>
        <p:blipFill>
          <a:blip r:embed="rId24"/>
          <a:stretch>
            <a:fillRect/>
          </a:stretch>
        </p:blipFill>
        <p:spPr>
          <a:xfrm>
            <a:off x="1209743" y="2009124"/>
            <a:ext cx="1112220" cy="897359"/>
          </a:xfrm>
          <a:prstGeom prst="rect">
            <a:avLst/>
          </a:prstGeom>
        </p:spPr>
      </p:pic>
      <p:pic>
        <p:nvPicPr>
          <p:cNvPr id="89" name="Picture 88">
            <a:extLst>
              <a:ext uri="{FF2B5EF4-FFF2-40B4-BE49-F238E27FC236}">
                <a16:creationId xmlns:a16="http://schemas.microsoft.com/office/drawing/2014/main" id="{6989C9CF-771F-486A-A6E2-371A1DFDC8DD}"/>
              </a:ext>
            </a:extLst>
          </p:cNvPr>
          <p:cNvPicPr>
            <a:picLocks noChangeAspect="1"/>
          </p:cNvPicPr>
          <p:nvPr/>
        </p:nvPicPr>
        <p:blipFill>
          <a:blip r:embed="rId25"/>
          <a:stretch>
            <a:fillRect/>
          </a:stretch>
        </p:blipFill>
        <p:spPr>
          <a:xfrm>
            <a:off x="2514880" y="2025120"/>
            <a:ext cx="895404" cy="897359"/>
          </a:xfrm>
          <a:prstGeom prst="rect">
            <a:avLst/>
          </a:prstGeom>
        </p:spPr>
      </p:pic>
      <p:pic>
        <p:nvPicPr>
          <p:cNvPr id="31" name="Picture 30">
            <a:extLst>
              <a:ext uri="{FF2B5EF4-FFF2-40B4-BE49-F238E27FC236}">
                <a16:creationId xmlns:a16="http://schemas.microsoft.com/office/drawing/2014/main" id="{4F7E7150-1128-4E50-93D8-6DBDFF75D957}"/>
              </a:ext>
            </a:extLst>
          </p:cNvPr>
          <p:cNvPicPr>
            <a:picLocks noChangeAspect="1"/>
          </p:cNvPicPr>
          <p:nvPr/>
        </p:nvPicPr>
        <p:blipFill>
          <a:blip r:embed="rId26"/>
          <a:stretch>
            <a:fillRect/>
          </a:stretch>
        </p:blipFill>
        <p:spPr>
          <a:xfrm>
            <a:off x="3545366" y="917136"/>
            <a:ext cx="1070081" cy="987174"/>
          </a:xfrm>
          <a:prstGeom prst="rect">
            <a:avLst/>
          </a:prstGeom>
        </p:spPr>
      </p:pic>
      <p:pic>
        <p:nvPicPr>
          <p:cNvPr id="33" name="Picture 32">
            <a:extLst>
              <a:ext uri="{FF2B5EF4-FFF2-40B4-BE49-F238E27FC236}">
                <a16:creationId xmlns:a16="http://schemas.microsoft.com/office/drawing/2014/main" id="{22855F5D-C525-48EB-8648-F609297319EE}"/>
              </a:ext>
            </a:extLst>
          </p:cNvPr>
          <p:cNvPicPr>
            <a:picLocks noChangeAspect="1"/>
          </p:cNvPicPr>
          <p:nvPr/>
        </p:nvPicPr>
        <p:blipFill rotWithShape="1">
          <a:blip r:embed="rId27"/>
          <a:srcRect r="809"/>
          <a:stretch/>
        </p:blipFill>
        <p:spPr>
          <a:xfrm>
            <a:off x="3601223" y="1907284"/>
            <a:ext cx="963619" cy="984054"/>
          </a:xfrm>
          <a:prstGeom prst="rect">
            <a:avLst/>
          </a:prstGeom>
        </p:spPr>
      </p:pic>
      <p:pic>
        <p:nvPicPr>
          <p:cNvPr id="4" name="Picture 3">
            <a:extLst>
              <a:ext uri="{FF2B5EF4-FFF2-40B4-BE49-F238E27FC236}">
                <a16:creationId xmlns:a16="http://schemas.microsoft.com/office/drawing/2014/main" id="{4ACA4B6B-EECE-4CA3-88E9-5FC16B09693D}"/>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05646" y="1664280"/>
            <a:ext cx="82287" cy="90667"/>
          </a:xfrm>
          <a:prstGeom prst="rect">
            <a:avLst/>
          </a:prstGeom>
        </p:spPr>
      </p:pic>
      <p:pic>
        <p:nvPicPr>
          <p:cNvPr id="14" name="Picture 13">
            <a:extLst>
              <a:ext uri="{FF2B5EF4-FFF2-40B4-BE49-F238E27FC236}">
                <a16:creationId xmlns:a16="http://schemas.microsoft.com/office/drawing/2014/main" id="{E9C2E804-0F34-40E0-99C5-2861309502A9}"/>
              </a:ext>
            </a:extLst>
          </p:cNvPr>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1271898" y="1668828"/>
            <a:ext cx="82287" cy="90667"/>
          </a:xfrm>
          <a:prstGeom prst="rect">
            <a:avLst/>
          </a:prstGeom>
        </p:spPr>
      </p:pic>
      <p:pic>
        <p:nvPicPr>
          <p:cNvPr id="17" name="Picture 16">
            <a:extLst>
              <a:ext uri="{FF2B5EF4-FFF2-40B4-BE49-F238E27FC236}">
                <a16:creationId xmlns:a16="http://schemas.microsoft.com/office/drawing/2014/main" id="{654FDD33-1234-47D5-8440-66C734B41898}"/>
              </a:ext>
            </a:extLst>
          </p:cNvPr>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2381933" y="1670075"/>
            <a:ext cx="101335" cy="89905"/>
          </a:xfrm>
          <a:prstGeom prst="rect">
            <a:avLst/>
          </a:prstGeom>
        </p:spPr>
      </p:pic>
      <p:pic>
        <p:nvPicPr>
          <p:cNvPr id="19" name="Picture 18">
            <a:extLst>
              <a:ext uri="{FF2B5EF4-FFF2-40B4-BE49-F238E27FC236}">
                <a16:creationId xmlns:a16="http://schemas.microsoft.com/office/drawing/2014/main" id="{0DA3940F-6BE3-4E66-BED3-FD4C7BD26CD0}"/>
              </a:ext>
            </a:extLst>
          </p:cNvPr>
          <p:cNvPicPr>
            <a:picLocks noChangeAspect="1"/>
          </p:cNvPicPr>
          <p:nvPr>
            <p:custDataLst>
              <p:tags r:id="rId6"/>
            </p:custDataLst>
          </p:nvPr>
        </p:nvPicPr>
        <p:blipFill>
          <a:blip r:embed="rId29" cstate="print">
            <a:extLst>
              <a:ext uri="{28A0092B-C50C-407E-A947-70E740481C1C}">
                <a14:useLocalDpi xmlns:a14="http://schemas.microsoft.com/office/drawing/2010/main" val="0"/>
              </a:ext>
            </a:extLst>
          </a:blip>
          <a:stretch>
            <a:fillRect/>
          </a:stretch>
        </p:blipFill>
        <p:spPr>
          <a:xfrm>
            <a:off x="3550511" y="1658090"/>
            <a:ext cx="101335" cy="89905"/>
          </a:xfrm>
          <a:prstGeom prst="rect">
            <a:avLst/>
          </a:prstGeom>
        </p:spPr>
      </p:pic>
      <p:pic>
        <p:nvPicPr>
          <p:cNvPr id="49" name="Picture 48">
            <a:extLst>
              <a:ext uri="{FF2B5EF4-FFF2-40B4-BE49-F238E27FC236}">
                <a16:creationId xmlns:a16="http://schemas.microsoft.com/office/drawing/2014/main" id="{74654FF8-6C1D-43DE-96F4-C5699756F90F}"/>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95300" y="2660491"/>
            <a:ext cx="82287" cy="90667"/>
          </a:xfrm>
          <a:prstGeom prst="rect">
            <a:avLst/>
          </a:prstGeom>
        </p:spPr>
      </p:pic>
      <p:pic>
        <p:nvPicPr>
          <p:cNvPr id="29" name="Picture 28">
            <a:extLst>
              <a:ext uri="{FF2B5EF4-FFF2-40B4-BE49-F238E27FC236}">
                <a16:creationId xmlns:a16="http://schemas.microsoft.com/office/drawing/2014/main" id="{B4841D95-6CBB-4BB4-B342-2B4A243A1EA2}"/>
              </a:ext>
            </a:extLst>
          </p:cNvPr>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1271898" y="2668477"/>
            <a:ext cx="101335" cy="89905"/>
          </a:xfrm>
          <a:prstGeom prst="rect">
            <a:avLst/>
          </a:prstGeom>
        </p:spPr>
      </p:pic>
      <p:pic>
        <p:nvPicPr>
          <p:cNvPr id="25" name="Picture 24">
            <a:extLst>
              <a:ext uri="{FF2B5EF4-FFF2-40B4-BE49-F238E27FC236}">
                <a16:creationId xmlns:a16="http://schemas.microsoft.com/office/drawing/2014/main" id="{459F69C8-A931-4407-95AC-4B30339AB7FF}"/>
              </a:ext>
            </a:extLst>
          </p:cNvPr>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2405389" y="2668477"/>
            <a:ext cx="83049" cy="92191"/>
          </a:xfrm>
          <a:prstGeom prst="rect">
            <a:avLst/>
          </a:prstGeom>
        </p:spPr>
      </p:pic>
      <p:pic>
        <p:nvPicPr>
          <p:cNvPr id="27" name="Picture 26">
            <a:extLst>
              <a:ext uri="{FF2B5EF4-FFF2-40B4-BE49-F238E27FC236}">
                <a16:creationId xmlns:a16="http://schemas.microsoft.com/office/drawing/2014/main" id="{1DEFC64F-29E4-46CB-BC8A-A7758BEFF208}"/>
              </a:ext>
            </a:extLst>
          </p:cNvPr>
          <p:cNvPicPr>
            <a:picLocks noChangeAspect="1"/>
          </p:cNvPicPr>
          <p:nvPr>
            <p:custDataLst>
              <p:tags r:id="rId10"/>
            </p:custDataLst>
          </p:nvPr>
        </p:nvPicPr>
        <p:blipFill>
          <a:blip r:embed="rId28" cstate="print">
            <a:extLst>
              <a:ext uri="{28A0092B-C50C-407E-A947-70E740481C1C}">
                <a14:useLocalDpi xmlns:a14="http://schemas.microsoft.com/office/drawing/2010/main" val="0"/>
              </a:ext>
            </a:extLst>
          </a:blip>
          <a:stretch>
            <a:fillRect/>
          </a:stretch>
        </p:blipFill>
        <p:spPr>
          <a:xfrm>
            <a:off x="3505558" y="2662606"/>
            <a:ext cx="82287" cy="90667"/>
          </a:xfrm>
          <a:prstGeom prst="rect">
            <a:avLst/>
          </a:prstGeom>
        </p:spPr>
      </p:pic>
      <p:cxnSp>
        <p:nvCxnSpPr>
          <p:cNvPr id="61" name="Straight Arrow Connector 60">
            <a:extLst>
              <a:ext uri="{FF2B5EF4-FFF2-40B4-BE49-F238E27FC236}">
                <a16:creationId xmlns:a16="http://schemas.microsoft.com/office/drawing/2014/main" id="{386DBA0A-0409-4937-97A8-453393C652EF}"/>
              </a:ext>
            </a:extLst>
          </p:cNvPr>
          <p:cNvCxnSpPr/>
          <p:nvPr/>
        </p:nvCxnSpPr>
        <p:spPr>
          <a:xfrm>
            <a:off x="458076" y="1917626"/>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2" name="TextBox 61">
            <a:extLst>
              <a:ext uri="{FF2B5EF4-FFF2-40B4-BE49-F238E27FC236}">
                <a16:creationId xmlns:a16="http://schemas.microsoft.com/office/drawing/2014/main" id="{0E22F9A3-B02B-4276-9BC6-A2759557B7F8}"/>
              </a:ext>
            </a:extLst>
          </p:cNvPr>
          <p:cNvSpPr txBox="1"/>
          <p:nvPr/>
        </p:nvSpPr>
        <p:spPr>
          <a:xfrm>
            <a:off x="1464989" y="1816103"/>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sp>
        <p:nvSpPr>
          <p:cNvPr id="65" name="TextBox 64">
            <a:extLst>
              <a:ext uri="{FF2B5EF4-FFF2-40B4-BE49-F238E27FC236}">
                <a16:creationId xmlns:a16="http://schemas.microsoft.com/office/drawing/2014/main" id="{D4CCBECA-C396-4766-9C96-944C7B36E694}"/>
              </a:ext>
            </a:extLst>
          </p:cNvPr>
          <p:cNvSpPr txBox="1"/>
          <p:nvPr/>
        </p:nvSpPr>
        <p:spPr>
          <a:xfrm>
            <a:off x="32227" y="2836900"/>
            <a:ext cx="2045512" cy="654025"/>
          </a:xfrm>
          <a:prstGeom prst="rect">
            <a:avLst/>
          </a:prstGeom>
          <a:noFill/>
        </p:spPr>
        <p:txBody>
          <a:bodyPr wrap="square" rtlCol="0">
            <a:spAutoFit/>
          </a:bodyPr>
          <a:lstStyle/>
          <a:p>
            <a:r>
              <a:rPr lang="en-US" sz="450" b="1" dirty="0">
                <a:latin typeface="Cambria" panose="02040503050406030204" pitchFamily="18" charset="0"/>
                <a:ea typeface="Cambria" panose="02040503050406030204" pitchFamily="18" charset="0"/>
                <a:cs typeface="Tahoma" panose="020B0604030504040204" pitchFamily="34" charset="0"/>
              </a:rPr>
              <a:t>Answer Choices: (L </a:t>
            </a:r>
            <a:r>
              <a:rPr lang="en-US" sz="450" i="0" dirty="0">
                <a:effectLst/>
                <a:latin typeface="Cambria" panose="02040503050406030204" pitchFamily="18" charset="0"/>
                <a:ea typeface="Cambria" panose="02040503050406030204" pitchFamily="18" charset="0"/>
              </a:rPr>
              <a:t>→</a:t>
            </a:r>
            <a:r>
              <a:rPr lang="en-US" sz="450" dirty="0">
                <a:latin typeface="Cambria" panose="02040503050406030204" pitchFamily="18" charset="0"/>
                <a:ea typeface="Cambria" panose="02040503050406030204" pitchFamily="18" charset="0"/>
                <a:cs typeface="Tahoma" panose="020B0604030504040204" pitchFamily="34" charset="0"/>
              </a:rPr>
              <a:t> </a:t>
            </a:r>
            <a:r>
              <a:rPr lang="en-US" sz="45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Y,Y,Y,C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C,C,N,Y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C,Y,C,N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Y,C,N,Y</a:t>
            </a:r>
          </a:p>
          <a:p>
            <a:pPr marL="685800" lvl="1" indent="-228600">
              <a:buFont typeface="+mj-lt"/>
              <a:buAutoNum type="alphaUcPeriod"/>
            </a:pPr>
            <a:r>
              <a:rPr lang="en-US" sz="450" b="1" dirty="0">
                <a:solidFill>
                  <a:srgbClr val="FF0000"/>
                </a:solidFill>
                <a:latin typeface="Cambria" panose="02040503050406030204" pitchFamily="18" charset="0"/>
                <a:ea typeface="Cambria" panose="02040503050406030204" pitchFamily="18" charset="0"/>
                <a:cs typeface="Tahoma" panose="020B0604030504040204" pitchFamily="34" charset="0"/>
              </a:rPr>
              <a:t>Row 1: Y,Y,N,N Row 2: Y,N,C,Y </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C,Y,C,N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C,N,Y,Y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C,Y,C,C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C,C,C,Y</a:t>
            </a:r>
          </a:p>
          <a:p>
            <a:pPr marL="685800" lvl="1" indent="-228600">
              <a:buFont typeface="+mj-lt"/>
              <a:buAutoNum type="alphaUcPeriod"/>
            </a:pPr>
            <a:r>
              <a:rPr lang="en-US" sz="450" b="1" dirty="0">
                <a:solidFill>
                  <a:srgbClr val="FF0000"/>
                </a:solidFill>
                <a:latin typeface="Cambria" panose="02040503050406030204" pitchFamily="18" charset="0"/>
                <a:ea typeface="Cambria" panose="02040503050406030204" pitchFamily="18" charset="0"/>
                <a:cs typeface="Tahoma" panose="020B0604030504040204" pitchFamily="34" charset="0"/>
              </a:rPr>
              <a:t>Other.</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pic>
        <p:nvPicPr>
          <p:cNvPr id="66" name="Picture 65">
            <a:extLst>
              <a:ext uri="{FF2B5EF4-FFF2-40B4-BE49-F238E27FC236}">
                <a16:creationId xmlns:a16="http://schemas.microsoft.com/office/drawing/2014/main" id="{90EFAE85-EBF5-4260-991C-1BB55AFE43F3}"/>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32228" y="775392"/>
            <a:ext cx="2186667" cy="131809"/>
          </a:xfrm>
          <a:prstGeom prst="rect">
            <a:avLst/>
          </a:prstGeom>
        </p:spPr>
      </p:pic>
      <p:pic>
        <p:nvPicPr>
          <p:cNvPr id="70" name="Picture 69">
            <a:extLst>
              <a:ext uri="{FF2B5EF4-FFF2-40B4-BE49-F238E27FC236}">
                <a16:creationId xmlns:a16="http://schemas.microsoft.com/office/drawing/2014/main" id="{BE8C2CFF-68D2-4798-AE6B-B3E0E8AEBA31}"/>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32227" y="623850"/>
            <a:ext cx="3157334" cy="119619"/>
          </a:xfrm>
          <a:prstGeom prst="rect">
            <a:avLst/>
          </a:prstGeom>
        </p:spPr>
      </p:pic>
      <p:pic>
        <p:nvPicPr>
          <p:cNvPr id="72" name="Picture 71">
            <a:extLst>
              <a:ext uri="{FF2B5EF4-FFF2-40B4-BE49-F238E27FC236}">
                <a16:creationId xmlns:a16="http://schemas.microsoft.com/office/drawing/2014/main" id="{26354B89-6065-43AF-811A-9E9AFD62968F}"/>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278862" y="782302"/>
            <a:ext cx="2124190" cy="128000"/>
          </a:xfrm>
          <a:prstGeom prst="rect">
            <a:avLst/>
          </a:prstGeom>
        </p:spPr>
      </p:pic>
      <p:pic>
        <p:nvPicPr>
          <p:cNvPr id="73" name="Picture 72">
            <a:extLst>
              <a:ext uri="{FF2B5EF4-FFF2-40B4-BE49-F238E27FC236}">
                <a16:creationId xmlns:a16="http://schemas.microsoft.com/office/drawing/2014/main" id="{E66A212B-4757-45E4-BC85-D07A3AD8B38C}"/>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3224278" y="588458"/>
            <a:ext cx="704000" cy="177981"/>
          </a:xfrm>
          <a:prstGeom prst="rect">
            <a:avLst/>
          </a:prstGeom>
        </p:spPr>
      </p:pic>
      <p:pic>
        <p:nvPicPr>
          <p:cNvPr id="74" name="Picture 4" descr="Download This Free Icons Png Design Of Blue Sphere Disco Ball - Full Size  PNG Image - PNGkit">
            <a:extLst>
              <a:ext uri="{FF2B5EF4-FFF2-40B4-BE49-F238E27FC236}">
                <a16:creationId xmlns:a16="http://schemas.microsoft.com/office/drawing/2014/main" id="{907E0ED5-3661-4F09-B5EF-FBBE7C14607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435880" y="791745"/>
            <a:ext cx="112149" cy="10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076835"/>
      </p:ext>
    </p:extLst>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62</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8" cstate="print">
              <a:duotone>
                <a:prstClr val="black"/>
                <a:schemeClr val="accent6">
                  <a:tint val="45000"/>
                  <a:satMod val="400000"/>
                </a:schemeClr>
              </a:duotone>
              <a:extLst>
                <a:ext uri="{BEBA8EAE-BF5A-486C-A8C5-ECC9F3942E4B}">
                  <a14:imgProps xmlns:a14="http://schemas.microsoft.com/office/drawing/2010/main">
                    <a14:imgLayer r:embed="rId9">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(Detailed Solution)</a:t>
            </a:r>
          </a:p>
        </p:txBody>
      </p:sp>
      <p:pic>
        <p:nvPicPr>
          <p:cNvPr id="16" name="Picture 15">
            <a:extLst>
              <a:ext uri="{FF2B5EF4-FFF2-40B4-BE49-F238E27FC236}">
                <a16:creationId xmlns:a16="http://schemas.microsoft.com/office/drawing/2014/main" id="{5C9969E5-95C3-4762-AF3B-753BCBDDCE12}"/>
              </a:ext>
            </a:extLst>
          </p:cNvPr>
          <p:cNvPicPr>
            <a:picLocks noChangeAspect="1"/>
          </p:cNvPicPr>
          <p:nvPr/>
        </p:nvPicPr>
        <p:blipFill>
          <a:blip r:embed="rId10"/>
          <a:stretch>
            <a:fillRect/>
          </a:stretch>
        </p:blipFill>
        <p:spPr>
          <a:xfrm>
            <a:off x="613255" y="415917"/>
            <a:ext cx="406707" cy="403086"/>
          </a:xfrm>
          <a:prstGeom prst="rect">
            <a:avLst/>
          </a:prstGeom>
        </p:spPr>
      </p:pic>
      <p:pic>
        <p:nvPicPr>
          <p:cNvPr id="21" name="Picture 20">
            <a:extLst>
              <a:ext uri="{FF2B5EF4-FFF2-40B4-BE49-F238E27FC236}">
                <a16:creationId xmlns:a16="http://schemas.microsoft.com/office/drawing/2014/main" id="{789831CE-337D-4440-83AE-40F7F6B67EF4}"/>
              </a:ext>
            </a:extLst>
          </p:cNvPr>
          <p:cNvPicPr>
            <a:picLocks noChangeAspect="1"/>
          </p:cNvPicPr>
          <p:nvPr/>
        </p:nvPicPr>
        <p:blipFill>
          <a:blip r:embed="rId11"/>
          <a:stretch>
            <a:fillRect/>
          </a:stretch>
        </p:blipFill>
        <p:spPr>
          <a:xfrm>
            <a:off x="19949" y="396239"/>
            <a:ext cx="511120" cy="431591"/>
          </a:xfrm>
          <a:prstGeom prst="rect">
            <a:avLst/>
          </a:prstGeom>
        </p:spPr>
      </p:pic>
      <p:pic>
        <p:nvPicPr>
          <p:cNvPr id="51" name="Picture 50">
            <a:extLst>
              <a:ext uri="{FF2B5EF4-FFF2-40B4-BE49-F238E27FC236}">
                <a16:creationId xmlns:a16="http://schemas.microsoft.com/office/drawing/2014/main" id="{BAD15AF0-2565-46ED-A4B5-94485561CA4B}"/>
              </a:ext>
            </a:extLst>
          </p:cNvPr>
          <p:cNvPicPr>
            <a:picLocks noChangeAspect="1"/>
          </p:cNvPicPr>
          <p:nvPr/>
        </p:nvPicPr>
        <p:blipFill>
          <a:blip r:embed="rId12"/>
          <a:stretch>
            <a:fillRect/>
          </a:stretch>
        </p:blipFill>
        <p:spPr>
          <a:xfrm>
            <a:off x="21793" y="888491"/>
            <a:ext cx="454457" cy="421870"/>
          </a:xfrm>
          <a:prstGeom prst="rect">
            <a:avLst/>
          </a:prstGeom>
        </p:spPr>
      </p:pic>
      <p:cxnSp>
        <p:nvCxnSpPr>
          <p:cNvPr id="53" name="Straight Connector 52">
            <a:extLst>
              <a:ext uri="{FF2B5EF4-FFF2-40B4-BE49-F238E27FC236}">
                <a16:creationId xmlns:a16="http://schemas.microsoft.com/office/drawing/2014/main" id="{16695097-7DBB-432C-BC94-6A67C7B38572}"/>
              </a:ext>
            </a:extLst>
          </p:cNvPr>
          <p:cNvCxnSpPr>
            <a:cxnSpLocks/>
          </p:cNvCxnSpPr>
          <p:nvPr/>
        </p:nvCxnSpPr>
        <p:spPr>
          <a:xfrm flipH="1">
            <a:off x="-2084" y="848757"/>
            <a:ext cx="4610101" cy="0"/>
          </a:xfrm>
          <a:prstGeom prst="line">
            <a:avLst/>
          </a:prstGeom>
        </p:spPr>
        <p:style>
          <a:lnRef idx="3">
            <a:schemeClr val="dk1"/>
          </a:lnRef>
          <a:fillRef idx="0">
            <a:schemeClr val="dk1"/>
          </a:fillRef>
          <a:effectRef idx="2">
            <a:schemeClr val="dk1"/>
          </a:effectRef>
          <a:fontRef idx="minor">
            <a:schemeClr val="tx1"/>
          </a:fontRef>
        </p:style>
      </p:cxnSp>
      <p:pic>
        <p:nvPicPr>
          <p:cNvPr id="54" name="Picture 53">
            <a:extLst>
              <a:ext uri="{FF2B5EF4-FFF2-40B4-BE49-F238E27FC236}">
                <a16:creationId xmlns:a16="http://schemas.microsoft.com/office/drawing/2014/main" id="{0455C190-D5D0-4E5C-A55E-B9C70438ADFD}"/>
              </a:ext>
            </a:extLst>
          </p:cNvPr>
          <p:cNvPicPr>
            <a:picLocks noChangeAspect="1"/>
          </p:cNvPicPr>
          <p:nvPr/>
        </p:nvPicPr>
        <p:blipFill>
          <a:blip r:embed="rId13"/>
          <a:stretch>
            <a:fillRect/>
          </a:stretch>
        </p:blipFill>
        <p:spPr>
          <a:xfrm>
            <a:off x="43648" y="1363230"/>
            <a:ext cx="463722" cy="468167"/>
          </a:xfrm>
          <a:prstGeom prst="rect">
            <a:avLst/>
          </a:prstGeom>
        </p:spPr>
      </p:pic>
      <p:pic>
        <p:nvPicPr>
          <p:cNvPr id="25" name="Picture 24">
            <a:extLst>
              <a:ext uri="{FF2B5EF4-FFF2-40B4-BE49-F238E27FC236}">
                <a16:creationId xmlns:a16="http://schemas.microsoft.com/office/drawing/2014/main" id="{3E09A320-4C55-405D-BD14-A1C174710821}"/>
              </a:ext>
            </a:extLst>
          </p:cNvPr>
          <p:cNvPicPr>
            <a:picLocks noChangeAspect="1"/>
          </p:cNvPicPr>
          <p:nvPr/>
        </p:nvPicPr>
        <p:blipFill>
          <a:blip r:embed="rId14"/>
          <a:stretch>
            <a:fillRect/>
          </a:stretch>
        </p:blipFill>
        <p:spPr>
          <a:xfrm>
            <a:off x="546327" y="1376419"/>
            <a:ext cx="503555" cy="455008"/>
          </a:xfrm>
          <a:prstGeom prst="rect">
            <a:avLst/>
          </a:prstGeom>
        </p:spPr>
      </p:pic>
      <p:pic>
        <p:nvPicPr>
          <p:cNvPr id="56" name="Picture 55">
            <a:extLst>
              <a:ext uri="{FF2B5EF4-FFF2-40B4-BE49-F238E27FC236}">
                <a16:creationId xmlns:a16="http://schemas.microsoft.com/office/drawing/2014/main" id="{2A0B0151-7F7C-4C68-9F4B-300A4249082F}"/>
              </a:ext>
            </a:extLst>
          </p:cNvPr>
          <p:cNvPicPr>
            <a:picLocks noChangeAspect="1"/>
          </p:cNvPicPr>
          <p:nvPr/>
        </p:nvPicPr>
        <p:blipFill rotWithShape="1">
          <a:blip r:embed="rId15"/>
          <a:srcRect b="4898"/>
          <a:stretch/>
        </p:blipFill>
        <p:spPr>
          <a:xfrm>
            <a:off x="29351" y="1921852"/>
            <a:ext cx="439340" cy="416516"/>
          </a:xfrm>
          <a:prstGeom prst="rect">
            <a:avLst/>
          </a:prstGeom>
        </p:spPr>
      </p:pic>
      <p:cxnSp>
        <p:nvCxnSpPr>
          <p:cNvPr id="59" name="Straight Connector 58">
            <a:extLst>
              <a:ext uri="{FF2B5EF4-FFF2-40B4-BE49-F238E27FC236}">
                <a16:creationId xmlns:a16="http://schemas.microsoft.com/office/drawing/2014/main" id="{308D9761-1DBB-436B-B15D-7DAC1EB134B3}"/>
              </a:ext>
            </a:extLst>
          </p:cNvPr>
          <p:cNvCxnSpPr>
            <a:cxnSpLocks/>
          </p:cNvCxnSpPr>
          <p:nvPr/>
        </p:nvCxnSpPr>
        <p:spPr>
          <a:xfrm flipH="1">
            <a:off x="-2085" y="1336463"/>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669D4199-2F90-4F6B-B179-278499780216}"/>
              </a:ext>
            </a:extLst>
          </p:cNvPr>
          <p:cNvCxnSpPr>
            <a:cxnSpLocks/>
          </p:cNvCxnSpPr>
          <p:nvPr/>
        </p:nvCxnSpPr>
        <p:spPr>
          <a:xfrm flipH="1">
            <a:off x="0" y="1876683"/>
            <a:ext cx="4619767" cy="0"/>
          </a:xfrm>
          <a:prstGeom prst="line">
            <a:avLst/>
          </a:prstGeom>
        </p:spPr>
        <p:style>
          <a:lnRef idx="3">
            <a:schemeClr val="dk1"/>
          </a:lnRef>
          <a:fillRef idx="0">
            <a:schemeClr val="dk1"/>
          </a:fillRef>
          <a:effectRef idx="2">
            <a:schemeClr val="dk1"/>
          </a:effectRef>
          <a:fontRef idx="minor">
            <a:schemeClr val="tx1"/>
          </a:fontRef>
        </p:style>
      </p:cxnSp>
      <p:pic>
        <p:nvPicPr>
          <p:cNvPr id="62" name="Picture 61">
            <a:extLst>
              <a:ext uri="{FF2B5EF4-FFF2-40B4-BE49-F238E27FC236}">
                <a16:creationId xmlns:a16="http://schemas.microsoft.com/office/drawing/2014/main" id="{C542CD73-1294-41BB-A919-6F4563F3C058}"/>
              </a:ext>
            </a:extLst>
          </p:cNvPr>
          <p:cNvPicPr>
            <a:picLocks noChangeAspect="1"/>
          </p:cNvPicPr>
          <p:nvPr/>
        </p:nvPicPr>
        <p:blipFill rotWithShape="1">
          <a:blip r:embed="rId16"/>
          <a:srcRect r="809"/>
          <a:stretch/>
        </p:blipFill>
        <p:spPr>
          <a:xfrm>
            <a:off x="29351" y="2443820"/>
            <a:ext cx="400050" cy="408534"/>
          </a:xfrm>
          <a:prstGeom prst="rect">
            <a:avLst/>
          </a:prstGeom>
        </p:spPr>
      </p:pic>
      <p:pic>
        <p:nvPicPr>
          <p:cNvPr id="64" name="Picture 63">
            <a:extLst>
              <a:ext uri="{FF2B5EF4-FFF2-40B4-BE49-F238E27FC236}">
                <a16:creationId xmlns:a16="http://schemas.microsoft.com/office/drawing/2014/main" id="{8ECEAC46-530B-48DC-932F-01EB751C902C}"/>
              </a:ext>
            </a:extLst>
          </p:cNvPr>
          <p:cNvPicPr>
            <a:picLocks noChangeAspect="1"/>
          </p:cNvPicPr>
          <p:nvPr/>
        </p:nvPicPr>
        <p:blipFill>
          <a:blip r:embed="rId17"/>
          <a:stretch>
            <a:fillRect/>
          </a:stretch>
        </p:blipFill>
        <p:spPr>
          <a:xfrm>
            <a:off x="10793" y="2892591"/>
            <a:ext cx="511121" cy="471521"/>
          </a:xfrm>
          <a:prstGeom prst="rect">
            <a:avLst/>
          </a:prstGeom>
        </p:spPr>
      </p:pic>
      <p:cxnSp>
        <p:nvCxnSpPr>
          <p:cNvPr id="65" name="Straight Connector 64">
            <a:extLst>
              <a:ext uri="{FF2B5EF4-FFF2-40B4-BE49-F238E27FC236}">
                <a16:creationId xmlns:a16="http://schemas.microsoft.com/office/drawing/2014/main" id="{D39F31B9-64B4-4C0C-B94A-28B7F109D985}"/>
              </a:ext>
            </a:extLst>
          </p:cNvPr>
          <p:cNvCxnSpPr>
            <a:cxnSpLocks/>
          </p:cNvCxnSpPr>
          <p:nvPr/>
        </p:nvCxnSpPr>
        <p:spPr>
          <a:xfrm flipH="1">
            <a:off x="-4311" y="2869689"/>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98C668BC-3CE3-4B6D-81CC-E938793436D0}"/>
              </a:ext>
            </a:extLst>
          </p:cNvPr>
          <p:cNvCxnSpPr>
            <a:cxnSpLocks/>
          </p:cNvCxnSpPr>
          <p:nvPr/>
        </p:nvCxnSpPr>
        <p:spPr>
          <a:xfrm flipH="1">
            <a:off x="0" y="2386314"/>
            <a:ext cx="4610101" cy="0"/>
          </a:xfrm>
          <a:prstGeom prst="line">
            <a:avLst/>
          </a:prstGeom>
        </p:spPr>
        <p:style>
          <a:lnRef idx="3">
            <a:schemeClr val="dk1"/>
          </a:lnRef>
          <a:fillRef idx="0">
            <a:schemeClr val="dk1"/>
          </a:fillRef>
          <a:effectRef idx="2">
            <a:schemeClr val="dk1"/>
          </a:effectRef>
          <a:fontRef idx="minor">
            <a:schemeClr val="tx1"/>
          </a:fontRef>
        </p:style>
      </p:cxnSp>
      <p:sp>
        <p:nvSpPr>
          <p:cNvPr id="67" name="TextBox 66">
            <a:extLst>
              <a:ext uri="{FF2B5EF4-FFF2-40B4-BE49-F238E27FC236}">
                <a16:creationId xmlns:a16="http://schemas.microsoft.com/office/drawing/2014/main" id="{CC1C47C2-686E-4FDF-A041-1421192CD2E9}"/>
              </a:ext>
            </a:extLst>
          </p:cNvPr>
          <p:cNvSpPr txBox="1"/>
          <p:nvPr/>
        </p:nvSpPr>
        <p:spPr>
          <a:xfrm>
            <a:off x="448451" y="882026"/>
            <a:ext cx="4103360" cy="369332"/>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The function appears to have a height which is above the blue sphere. More so, the function appears to contain some type of symmetry (i.e. polar symmetry) about the origin with no abrupt changes.</a:t>
            </a:r>
          </a:p>
          <a:p>
            <a:r>
              <a:rPr lang="en-US" sz="600" b="1" dirty="0">
                <a:solidFill>
                  <a:srgbClr val="FF0000"/>
                </a:solidFill>
                <a:latin typeface="Cambria" panose="02040503050406030204" pitchFamily="18" charset="0"/>
                <a:ea typeface="Cambria" panose="02040503050406030204" pitchFamily="18" charset="0"/>
              </a:rPr>
              <a:t>(Main Idea: Does the graph have polar symmetry? Does the function appear defined?)</a:t>
            </a:r>
            <a:endParaRPr lang="en-US" sz="6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E77C57B-FB82-4AC5-B550-DC874038100A}"/>
                  </a:ext>
                </a:extLst>
              </p:cNvPr>
              <p:cNvSpPr txBox="1"/>
              <p:nvPr/>
            </p:nvSpPr>
            <p:spPr>
              <a:xfrm>
                <a:off x="1039435" y="1368413"/>
                <a:ext cx="3525407" cy="46378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The function appears to have ‘jumps’ as indicated by the heights on the contour plot. More so, the function does not appear symmetrical about the </a:t>
                </a:r>
                <a:r>
                  <a:rPr lang="en-US" sz="600" b="1" dirty="0" err="1">
                    <a:latin typeface="Cambria" panose="02040503050406030204" pitchFamily="18" charset="0"/>
                    <a:ea typeface="Cambria" panose="02040503050406030204" pitchFamily="18" charset="0"/>
                  </a:rPr>
                  <a:t>xy</a:t>
                </a:r>
                <a:r>
                  <a:rPr lang="en-US" sz="600" b="1" dirty="0">
                    <a:latin typeface="Cambria" panose="02040503050406030204" pitchFamily="18" charset="0"/>
                    <a:ea typeface="Cambria" panose="02040503050406030204" pitchFamily="18" charset="0"/>
                  </a:rPr>
                  <a:t>-plane. Across the path </a:t>
                </a:r>
                <a14:m>
                  <m:oMath xmlns:m="http://schemas.openxmlformats.org/officeDocument/2006/math">
                    <m:r>
                      <a:rPr lang="en-US" sz="600" b="1" i="1" smtClean="0">
                        <a:latin typeface="Cambria Math" panose="02040503050406030204" pitchFamily="18" charset="0"/>
                        <a:ea typeface="Cambria" panose="02040503050406030204" pitchFamily="18" charset="0"/>
                      </a:rPr>
                      <m:t>𝒚</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𝒙</m:t>
                    </m:r>
                  </m:oMath>
                </a14:m>
                <a:r>
                  <a:rPr lang="en-US" sz="600" b="1" dirty="0">
                    <a:latin typeface="Cambria" panose="02040503050406030204" pitchFamily="18" charset="0"/>
                    <a:ea typeface="Cambria" panose="02040503050406030204" pitchFamily="18" charset="0"/>
                  </a:rPr>
                  <a:t> the limit appears to exist, but does not exist across </a:t>
                </a:r>
                <a14:m>
                  <m:oMath xmlns:m="http://schemas.openxmlformats.org/officeDocument/2006/math">
                    <m:r>
                      <a:rPr lang="en-US" sz="600" b="1" i="1" smtClean="0">
                        <a:latin typeface="Cambria Math" panose="02040503050406030204" pitchFamily="18" charset="0"/>
                        <a:ea typeface="Cambria" panose="02040503050406030204" pitchFamily="18" charset="0"/>
                      </a:rPr>
                      <m:t>𝒚</m:t>
                    </m:r>
                    <m:r>
                      <a:rPr lang="en-US" sz="600" b="1" i="1" smtClean="0">
                        <a:latin typeface="Cambria Math" panose="02040503050406030204" pitchFamily="18" charset="0"/>
                        <a:ea typeface="Cambria" panose="02040503050406030204" pitchFamily="18" charset="0"/>
                      </a:rPr>
                      <m:t>= ±</m:t>
                    </m:r>
                    <m:sSup>
                      <m:sSupPr>
                        <m:ctrlPr>
                          <a:rPr lang="en-US" sz="600" b="1" i="1" smtClean="0">
                            <a:latin typeface="Cambria Math" panose="02040503050406030204" pitchFamily="18" charset="0"/>
                            <a:ea typeface="Cambria" panose="02040503050406030204" pitchFamily="18" charset="0"/>
                          </a:rPr>
                        </m:ctrlPr>
                      </m:sSupPr>
                      <m:e>
                        <m:r>
                          <a:rPr lang="en-US" sz="600" b="1" i="1" smtClean="0">
                            <a:latin typeface="Cambria Math" panose="02040503050406030204" pitchFamily="18" charset="0"/>
                            <a:ea typeface="Cambria" panose="02040503050406030204" pitchFamily="18" charset="0"/>
                          </a:rPr>
                          <m:t>𝒙</m:t>
                        </m:r>
                      </m:e>
                      <m:sup>
                        <m:r>
                          <a:rPr lang="en-US" sz="600" b="1" i="1" smtClean="0">
                            <a:latin typeface="Cambria Math" panose="02040503050406030204" pitchFamily="18" charset="0"/>
                            <a:ea typeface="Cambria" panose="02040503050406030204" pitchFamily="18" charset="0"/>
                          </a:rPr>
                          <m:t>𝟐</m:t>
                        </m:r>
                      </m:sup>
                    </m:sSup>
                  </m:oMath>
                </a14:m>
                <a:r>
                  <a:rPr lang="en-US" sz="600" b="1" dirty="0">
                    <a:latin typeface="Cambria" panose="02040503050406030204" pitchFamily="18" charset="0"/>
                    <a:ea typeface="Cambria" panose="02040503050406030204" pitchFamily="18" charset="0"/>
                  </a:rPr>
                  <a:t> or </a:t>
                </a:r>
                <a14:m>
                  <m:oMath xmlns:m="http://schemas.openxmlformats.org/officeDocument/2006/math">
                    <m:r>
                      <a:rPr lang="en-US" sz="600" b="1" i="1" smtClean="0">
                        <a:latin typeface="Cambria Math" panose="02040503050406030204" pitchFamily="18" charset="0"/>
                        <a:ea typeface="Cambria" panose="02040503050406030204" pitchFamily="18" charset="0"/>
                      </a:rPr>
                      <m:t>𝒙</m:t>
                    </m:r>
                    <m:r>
                      <a:rPr lang="en-US" sz="600" b="1" i="1" smtClean="0">
                        <a:latin typeface="Cambria Math" panose="02040503050406030204" pitchFamily="18" charset="0"/>
                        <a:ea typeface="Cambria" panose="02040503050406030204" pitchFamily="18" charset="0"/>
                      </a:rPr>
                      <m:t>= ±</m:t>
                    </m:r>
                    <m:sSup>
                      <m:sSupPr>
                        <m:ctrlPr>
                          <a:rPr lang="en-US" sz="600" b="1" i="1" smtClean="0">
                            <a:latin typeface="Cambria Math" panose="02040503050406030204" pitchFamily="18" charset="0"/>
                            <a:ea typeface="Cambria" panose="02040503050406030204" pitchFamily="18" charset="0"/>
                          </a:rPr>
                        </m:ctrlPr>
                      </m:sSupPr>
                      <m:e>
                        <m:r>
                          <a:rPr lang="en-US" sz="600" b="1" i="1" smtClean="0">
                            <a:latin typeface="Cambria Math" panose="02040503050406030204" pitchFamily="18" charset="0"/>
                            <a:ea typeface="Cambria" panose="02040503050406030204" pitchFamily="18" charset="0"/>
                          </a:rPr>
                          <m:t> </m:t>
                        </m:r>
                        <m:r>
                          <a:rPr lang="en-US" sz="600" b="1" i="1" smtClean="0">
                            <a:latin typeface="Cambria Math" panose="02040503050406030204" pitchFamily="18" charset="0"/>
                            <a:ea typeface="Cambria" panose="02040503050406030204" pitchFamily="18" charset="0"/>
                          </a:rPr>
                          <m:t>𝒚</m:t>
                        </m:r>
                      </m:e>
                      <m:sup>
                        <m:r>
                          <a:rPr lang="en-US" sz="600" b="1" i="1" smtClean="0">
                            <a:latin typeface="Cambria Math" panose="02040503050406030204" pitchFamily="18" charset="0"/>
                            <a:ea typeface="Cambria" panose="02040503050406030204" pitchFamily="18" charset="0"/>
                          </a:rPr>
                          <m:t>𝟐</m:t>
                        </m:r>
                      </m:sup>
                    </m:sSup>
                  </m:oMath>
                </a14:m>
                <a:endParaRPr lang="en-US" sz="600" b="1" dirty="0">
                  <a:latin typeface="Cambria" panose="02040503050406030204" pitchFamily="18" charset="0"/>
                  <a:ea typeface="Cambria" panose="02040503050406030204" pitchFamily="18" charset="0"/>
                </a:endParaRPr>
              </a:p>
              <a:p>
                <a:r>
                  <a:rPr lang="en-US" sz="600" b="1" dirty="0">
                    <a:solidFill>
                      <a:srgbClr val="FF0000"/>
                    </a:solidFill>
                    <a:latin typeface="Cambria" panose="02040503050406030204" pitchFamily="18" charset="0"/>
                    <a:ea typeface="Cambria" panose="02040503050406030204" pitchFamily="18" charset="0"/>
                  </a:rPr>
                  <a:t>(Main Idea: Check all paths. Read carefully the contour height and determine the limit.)</a:t>
                </a:r>
                <a:endParaRPr lang="en-US" sz="600" b="1" dirty="0">
                  <a:latin typeface="Cambria" panose="02040503050406030204" pitchFamily="18" charset="0"/>
                  <a:ea typeface="Cambria" panose="02040503050406030204" pitchFamily="18" charset="0"/>
                </a:endParaRPr>
              </a:p>
            </p:txBody>
          </p:sp>
        </mc:Choice>
        <mc:Fallback xmlns="">
          <p:sp>
            <p:nvSpPr>
              <p:cNvPr id="68" name="TextBox 67">
                <a:extLst>
                  <a:ext uri="{FF2B5EF4-FFF2-40B4-BE49-F238E27FC236}">
                    <a16:creationId xmlns:a16="http://schemas.microsoft.com/office/drawing/2014/main" id="{EE77C57B-FB82-4AC5-B550-DC874038100A}"/>
                  </a:ext>
                </a:extLst>
              </p:cNvPr>
              <p:cNvSpPr txBox="1">
                <a:spLocks noRot="1" noChangeAspect="1" noMove="1" noResize="1" noEditPoints="1" noAdjustHandles="1" noChangeArrowheads="1" noChangeShapeType="1" noTextEdit="1"/>
              </p:cNvSpPr>
              <p:nvPr/>
            </p:nvSpPr>
            <p:spPr>
              <a:xfrm>
                <a:off x="1039435" y="1368413"/>
                <a:ext cx="3525407" cy="463781"/>
              </a:xfrm>
              <a:prstGeom prst="rect">
                <a:avLst/>
              </a:prstGeom>
              <a:blipFill>
                <a:blip r:embed="rId18"/>
                <a:stretch>
                  <a:fillRect/>
                </a:stretch>
              </a:blipFill>
            </p:spPr>
            <p:txBody>
              <a:bodyPr/>
              <a:lstStyle/>
              <a:p>
                <a:r>
                  <a:rPr lang="en-US">
                    <a:noFill/>
                  </a:rPr>
                  <a:t> </a:t>
                </a:r>
              </a:p>
            </p:txBody>
          </p:sp>
        </mc:Fallback>
      </mc:AlternateContent>
      <p:pic>
        <p:nvPicPr>
          <p:cNvPr id="74" name="Picture 73">
            <a:extLst>
              <a:ext uri="{FF2B5EF4-FFF2-40B4-BE49-F238E27FC236}">
                <a16:creationId xmlns:a16="http://schemas.microsoft.com/office/drawing/2014/main" id="{4D071E61-121C-4F54-8ECD-893DEBD0AB33}"/>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29351" y="713398"/>
            <a:ext cx="82287" cy="90667"/>
          </a:xfrm>
          <a:prstGeom prst="rect">
            <a:avLst/>
          </a:prstGeom>
        </p:spPr>
      </p:pic>
      <p:pic>
        <p:nvPicPr>
          <p:cNvPr id="75" name="Picture 74">
            <a:extLst>
              <a:ext uri="{FF2B5EF4-FFF2-40B4-BE49-F238E27FC236}">
                <a16:creationId xmlns:a16="http://schemas.microsoft.com/office/drawing/2014/main" id="{33B4A15E-097E-4067-BAB4-ECA3184034DE}"/>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9949" y="1213847"/>
            <a:ext cx="82287" cy="90667"/>
          </a:xfrm>
          <a:prstGeom prst="rect">
            <a:avLst/>
          </a:prstGeom>
        </p:spPr>
      </p:pic>
      <p:pic>
        <p:nvPicPr>
          <p:cNvPr id="76" name="Picture 75">
            <a:extLst>
              <a:ext uri="{FF2B5EF4-FFF2-40B4-BE49-F238E27FC236}">
                <a16:creationId xmlns:a16="http://schemas.microsoft.com/office/drawing/2014/main" id="{CD76DF20-3C6D-4145-B818-805D3B4806C0}"/>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3013" y="2724303"/>
            <a:ext cx="82287" cy="90667"/>
          </a:xfrm>
          <a:prstGeom prst="rect">
            <a:avLst/>
          </a:prstGeom>
        </p:spPr>
      </p:pic>
      <p:pic>
        <p:nvPicPr>
          <p:cNvPr id="77" name="Picture 76">
            <a:extLst>
              <a:ext uri="{FF2B5EF4-FFF2-40B4-BE49-F238E27FC236}">
                <a16:creationId xmlns:a16="http://schemas.microsoft.com/office/drawing/2014/main" id="{DACCCED0-ED3D-47F0-8EBC-DDA67AC6E3BF}"/>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23280" y="1707906"/>
            <a:ext cx="101335" cy="89905"/>
          </a:xfrm>
          <a:prstGeom prst="rect">
            <a:avLst/>
          </a:prstGeom>
        </p:spPr>
      </p:pic>
      <p:pic>
        <p:nvPicPr>
          <p:cNvPr id="78" name="Picture 77">
            <a:extLst>
              <a:ext uri="{FF2B5EF4-FFF2-40B4-BE49-F238E27FC236}">
                <a16:creationId xmlns:a16="http://schemas.microsoft.com/office/drawing/2014/main" id="{A7F993F5-7EB5-4458-A39F-C7EC2313433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26065" y="3205389"/>
            <a:ext cx="101335" cy="89905"/>
          </a:xfrm>
          <a:prstGeom prst="rect">
            <a:avLst/>
          </a:prstGeom>
        </p:spPr>
      </p:pic>
      <p:pic>
        <p:nvPicPr>
          <p:cNvPr id="79" name="Picture 78">
            <a:extLst>
              <a:ext uri="{FF2B5EF4-FFF2-40B4-BE49-F238E27FC236}">
                <a16:creationId xmlns:a16="http://schemas.microsoft.com/office/drawing/2014/main" id="{AC2E7BF7-BB9F-444A-9FB2-5B928051F19A}"/>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0793" y="2236307"/>
            <a:ext cx="82287" cy="90667"/>
          </a:xfrm>
          <a:prstGeom prst="rect">
            <a:avLst/>
          </a:prstGeom>
        </p:spPr>
      </p:pic>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7F1484B-A189-4ECC-9674-E7CAE81C8212}"/>
                  </a:ext>
                </a:extLst>
              </p:cNvPr>
              <p:cNvSpPr txBox="1"/>
              <p:nvPr/>
            </p:nvSpPr>
            <p:spPr>
              <a:xfrm>
                <a:off x="460127" y="1909688"/>
                <a:ext cx="4103360"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The function appears to be well-defined near the origin. In addition, the contours appear to approach a certain value at the origin. The function appears to have an increase as </a:t>
                </a:r>
                <a14:m>
                  <m:oMath xmlns:m="http://schemas.openxmlformats.org/officeDocument/2006/math">
                    <m:d>
                      <m:dPr>
                        <m:ctrlPr>
                          <a:rPr lang="en-US" sz="600" b="1" i="1" smtClean="0">
                            <a:latin typeface="Cambria Math" panose="02040503050406030204" pitchFamily="18" charset="0"/>
                            <a:ea typeface="Cambria" panose="02040503050406030204" pitchFamily="18" charset="0"/>
                          </a:rPr>
                        </m:ctrlPr>
                      </m:dPr>
                      <m:e>
                        <m:r>
                          <a:rPr lang="en-US" sz="600" b="1" i="1" smtClean="0">
                            <a:latin typeface="Cambria Math" panose="02040503050406030204" pitchFamily="18" charset="0"/>
                            <a:ea typeface="Cambria" panose="02040503050406030204" pitchFamily="18" charset="0"/>
                          </a:rPr>
                          <m:t>𝒙</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𝒚</m:t>
                        </m:r>
                      </m:e>
                    </m:d>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𝒂</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𝒃</m:t>
                    </m:r>
                    <m:r>
                      <a:rPr lang="en-US" sz="600" b="1" i="1"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approaches the origin. Likewise, the vertical ‘slice’ near the origin appears to cross the origin if one looks very closely. </a:t>
                </a:r>
              </a:p>
              <a:p>
                <a:r>
                  <a:rPr lang="en-US" sz="600" b="1" dirty="0">
                    <a:solidFill>
                      <a:srgbClr val="FF0000"/>
                    </a:solidFill>
                    <a:latin typeface="Cambria" panose="02040503050406030204" pitchFamily="18" charset="0"/>
                    <a:ea typeface="Cambria" panose="02040503050406030204" pitchFamily="18" charset="0"/>
                  </a:rPr>
                  <a:t>(Main Idea: Identify patterns such as increases or decreases around certain region)</a:t>
                </a:r>
                <a:endParaRPr lang="en-US" sz="600" b="1" dirty="0">
                  <a:latin typeface="Cambria" panose="02040503050406030204" pitchFamily="18" charset="0"/>
                  <a:ea typeface="Cambria" panose="02040503050406030204" pitchFamily="18" charset="0"/>
                </a:endParaRPr>
              </a:p>
            </p:txBody>
          </p:sp>
        </mc:Choice>
        <mc:Fallback xmlns="">
          <p:sp>
            <p:nvSpPr>
              <p:cNvPr id="80" name="TextBox 79">
                <a:extLst>
                  <a:ext uri="{FF2B5EF4-FFF2-40B4-BE49-F238E27FC236}">
                    <a16:creationId xmlns:a16="http://schemas.microsoft.com/office/drawing/2014/main" id="{A7F1484B-A189-4ECC-9674-E7CAE81C8212}"/>
                  </a:ext>
                </a:extLst>
              </p:cNvPr>
              <p:cNvSpPr txBox="1">
                <a:spLocks noRot="1" noChangeAspect="1" noMove="1" noResize="1" noEditPoints="1" noAdjustHandles="1" noChangeArrowheads="1" noChangeShapeType="1" noTextEdit="1"/>
              </p:cNvSpPr>
              <p:nvPr/>
            </p:nvSpPr>
            <p:spPr>
              <a:xfrm>
                <a:off x="460127" y="1909688"/>
                <a:ext cx="4103360" cy="461665"/>
              </a:xfrm>
              <a:prstGeom prst="rect">
                <a:avLst/>
              </a:prstGeom>
              <a:blipFill>
                <a:blip r:embed="rId21"/>
                <a:stretch>
                  <a:fillRect/>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9970D8AA-A739-4BCF-B8A6-87B3D05E679F}"/>
              </a:ext>
            </a:extLst>
          </p:cNvPr>
          <p:cNvSpPr txBox="1"/>
          <p:nvPr/>
        </p:nvSpPr>
        <p:spPr>
          <a:xfrm>
            <a:off x="439250" y="2409126"/>
            <a:ext cx="4103360"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This function appears to approach a certain value at the origin. This is a resounding “yes” if one views the various altitudes, regardless of the ascent (the function does not appear to have a drastic variation in steepness)</a:t>
            </a:r>
          </a:p>
          <a:p>
            <a:r>
              <a:rPr lang="en-US" sz="600" b="1" dirty="0">
                <a:solidFill>
                  <a:srgbClr val="FF0000"/>
                </a:solidFill>
                <a:latin typeface="Cambria" panose="02040503050406030204" pitchFamily="18" charset="0"/>
                <a:ea typeface="Cambria" panose="02040503050406030204" pitchFamily="18" charset="0"/>
              </a:rPr>
              <a:t>(Main Idea: View the other altitudes on the contour map and determine steepness relative to each ascent)</a:t>
            </a:r>
            <a:endParaRPr lang="en-US" sz="6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0F69601-23ED-4FB2-A964-803E8F176128}"/>
                  </a:ext>
                </a:extLst>
              </p:cNvPr>
              <p:cNvSpPr txBox="1"/>
              <p:nvPr/>
            </p:nvSpPr>
            <p:spPr>
              <a:xfrm>
                <a:off x="429401" y="2937415"/>
                <a:ext cx="4103360" cy="369332"/>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If one thinks in terms of polar coordinates, the function appears to have variations in the slope (i.e. </a:t>
                </a:r>
                <a14:m>
                  <m:oMath xmlns:m="http://schemas.openxmlformats.org/officeDocument/2006/math">
                    <m:r>
                      <a:rPr lang="en-US" sz="600" b="1" i="1" smtClean="0">
                        <a:latin typeface="Cambria Math" panose="02040503050406030204" pitchFamily="18" charset="0"/>
                        <a:ea typeface="Cambria" panose="02040503050406030204" pitchFamily="18" charset="0"/>
                      </a:rPr>
                      <m:t>𝜽</m:t>
                    </m:r>
                  </m:oMath>
                </a14:m>
                <a:r>
                  <a:rPr lang="en-US" sz="600" b="1" dirty="0">
                    <a:latin typeface="Cambria" panose="02040503050406030204" pitchFamily="18" charset="0"/>
                    <a:ea typeface="Cambria" panose="02040503050406030204" pitchFamily="18" charset="0"/>
                  </a:rPr>
                  <a:t> ) near the origin. This graph is oddly similar to example 3 in the </a:t>
                </a:r>
                <a:r>
                  <a:rPr lang="en-US" sz="600" b="1" dirty="0" err="1">
                    <a:latin typeface="Cambria" panose="02040503050406030204" pitchFamily="18" charset="0"/>
                    <a:ea typeface="Cambria" panose="02040503050406030204" pitchFamily="18" charset="0"/>
                  </a:rPr>
                  <a:t>powerpoint</a:t>
                </a:r>
                <a:r>
                  <a:rPr lang="en-US" sz="600" b="1" dirty="0">
                    <a:latin typeface="Cambria" panose="02040503050406030204" pitchFamily="18" charset="0"/>
                    <a:ea typeface="Cambria" panose="02040503050406030204" pitchFamily="18" charset="0"/>
                  </a:rPr>
                  <a:t>. </a:t>
                </a:r>
              </a:p>
              <a:p>
                <a:r>
                  <a:rPr lang="en-US" sz="600" b="1" dirty="0">
                    <a:solidFill>
                      <a:srgbClr val="FF0000"/>
                    </a:solidFill>
                    <a:latin typeface="Cambria" panose="02040503050406030204" pitchFamily="18" charset="0"/>
                    <a:ea typeface="Cambria" panose="02040503050406030204" pitchFamily="18" charset="0"/>
                  </a:rPr>
                  <a:t>(Main Idea: Think in terms of polar coordinates)</a:t>
                </a:r>
                <a:endParaRPr lang="en-US" sz="600" b="1" dirty="0">
                  <a:latin typeface="Cambria" panose="02040503050406030204" pitchFamily="18" charset="0"/>
                  <a:ea typeface="Cambria" panose="02040503050406030204" pitchFamily="18" charset="0"/>
                </a:endParaRPr>
              </a:p>
            </p:txBody>
          </p:sp>
        </mc:Choice>
        <mc:Fallback xmlns="">
          <p:sp>
            <p:nvSpPr>
              <p:cNvPr id="82" name="TextBox 81">
                <a:extLst>
                  <a:ext uri="{FF2B5EF4-FFF2-40B4-BE49-F238E27FC236}">
                    <a16:creationId xmlns:a16="http://schemas.microsoft.com/office/drawing/2014/main" id="{00F69601-23ED-4FB2-A964-803E8F176128}"/>
                  </a:ext>
                </a:extLst>
              </p:cNvPr>
              <p:cNvSpPr txBox="1">
                <a:spLocks noRot="1" noChangeAspect="1" noMove="1" noResize="1" noEditPoints="1" noAdjustHandles="1" noChangeArrowheads="1" noChangeShapeType="1" noTextEdit="1"/>
              </p:cNvSpPr>
              <p:nvPr/>
            </p:nvSpPr>
            <p:spPr>
              <a:xfrm>
                <a:off x="429401" y="2937415"/>
                <a:ext cx="4103360" cy="369332"/>
              </a:xfrm>
              <a:prstGeom prst="rect">
                <a:avLst/>
              </a:prstGeom>
              <a:blipFill>
                <a:blip r:embed="rId22"/>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E6F80D0-0294-446B-9C56-78372C743329}"/>
                  </a:ext>
                </a:extLst>
              </p:cNvPr>
              <p:cNvSpPr txBox="1"/>
              <p:nvPr/>
            </p:nvSpPr>
            <p:spPr>
              <a:xfrm>
                <a:off x="1102148" y="384976"/>
                <a:ext cx="3525407"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The function appears to have some type of symmetry. Moreover, the function may be viewed in terms of a level curve on the </a:t>
                </a:r>
                <a:r>
                  <a:rPr lang="en-US" sz="600" b="1" dirty="0" err="1">
                    <a:latin typeface="Cambria" panose="02040503050406030204" pitchFamily="18" charset="0"/>
                    <a:ea typeface="Cambria" panose="02040503050406030204" pitchFamily="18" charset="0"/>
                  </a:rPr>
                  <a:t>xy</a:t>
                </a:r>
                <a:r>
                  <a:rPr lang="en-US" sz="600" b="1" dirty="0">
                    <a:latin typeface="Cambria" panose="02040503050406030204" pitchFamily="18" charset="0"/>
                    <a:ea typeface="Cambria" panose="02040503050406030204" pitchFamily="18" charset="0"/>
                  </a:rPr>
                  <a:t>-plane</a:t>
                </a:r>
                <a14:m>
                  <m:oMath xmlns:m="http://schemas.openxmlformats.org/officeDocument/2006/math">
                    <m:r>
                      <a:rPr lang="en-US" sz="600" b="1" i="1" smtClean="0">
                        <a:latin typeface="Cambria Math" panose="02040503050406030204" pitchFamily="18" charset="0"/>
                        <a:ea typeface="Cambria" panose="02040503050406030204" pitchFamily="18" charset="0"/>
                      </a:rPr>
                      <m:t> (</m:t>
                    </m:r>
                    <m:r>
                      <a:rPr lang="en-US" sz="600" b="1" i="1" smtClean="0">
                        <a:latin typeface="Cambria Math" panose="02040503050406030204" pitchFamily="18" charset="0"/>
                        <a:ea typeface="Cambria" panose="02040503050406030204" pitchFamily="18" charset="0"/>
                      </a:rPr>
                      <m:t>𝒌</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𝟎</m:t>
                    </m:r>
                    <m:r>
                      <a:rPr lang="en-US" sz="600" b="1" i="1"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It may also be viewed in terms of traces across various regions, all which indicate the function approaches a certain value at the origin.</a:t>
                </a:r>
              </a:p>
              <a:p>
                <a:r>
                  <a:rPr lang="en-US" sz="600" b="1" dirty="0">
                    <a:solidFill>
                      <a:srgbClr val="FF0000"/>
                    </a:solidFill>
                    <a:latin typeface="Cambria" panose="02040503050406030204" pitchFamily="18" charset="0"/>
                    <a:ea typeface="Cambria" panose="02040503050406030204" pitchFamily="18" charset="0"/>
                  </a:rPr>
                  <a:t>(Main Idea: View the limit in terms of contour plots and level curves)</a:t>
                </a:r>
                <a:endParaRPr lang="en-US" sz="600" b="1" dirty="0">
                  <a:latin typeface="Cambria" panose="02040503050406030204" pitchFamily="18" charset="0"/>
                  <a:ea typeface="Cambria" panose="02040503050406030204" pitchFamily="18" charset="0"/>
                </a:endParaRPr>
              </a:p>
            </p:txBody>
          </p:sp>
        </mc:Choice>
        <mc:Fallback xmlns="">
          <p:sp>
            <p:nvSpPr>
              <p:cNvPr id="83" name="TextBox 82">
                <a:extLst>
                  <a:ext uri="{FF2B5EF4-FFF2-40B4-BE49-F238E27FC236}">
                    <a16:creationId xmlns:a16="http://schemas.microsoft.com/office/drawing/2014/main" id="{6E6F80D0-0294-446B-9C56-78372C743329}"/>
                  </a:ext>
                </a:extLst>
              </p:cNvPr>
              <p:cNvSpPr txBox="1">
                <a:spLocks noRot="1" noChangeAspect="1" noMove="1" noResize="1" noEditPoints="1" noAdjustHandles="1" noChangeArrowheads="1" noChangeShapeType="1" noTextEdit="1"/>
              </p:cNvSpPr>
              <p:nvPr/>
            </p:nvSpPr>
            <p:spPr>
              <a:xfrm>
                <a:off x="1102148" y="384976"/>
                <a:ext cx="3525407" cy="461665"/>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926743"/>
      </p:ext>
    </p:extLst>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63</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(Detailed Solution)</a:t>
            </a:r>
          </a:p>
        </p:txBody>
      </p:sp>
      <p:cxnSp>
        <p:nvCxnSpPr>
          <p:cNvPr id="60" name="Straight Connector 59">
            <a:extLst>
              <a:ext uri="{FF2B5EF4-FFF2-40B4-BE49-F238E27FC236}">
                <a16:creationId xmlns:a16="http://schemas.microsoft.com/office/drawing/2014/main" id="{669D4199-2F90-4F6B-B179-278499780216}"/>
              </a:ext>
            </a:extLst>
          </p:cNvPr>
          <p:cNvCxnSpPr>
            <a:cxnSpLocks/>
          </p:cNvCxnSpPr>
          <p:nvPr/>
        </p:nvCxnSpPr>
        <p:spPr>
          <a:xfrm flipH="1">
            <a:off x="0" y="1876683"/>
            <a:ext cx="4619767" cy="0"/>
          </a:xfrm>
          <a:prstGeom prst="line">
            <a:avLst/>
          </a:prstGeom>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1369ADB-5B17-4D1B-8266-28188D2E437A}"/>
              </a:ext>
            </a:extLst>
          </p:cNvPr>
          <p:cNvPicPr>
            <a:picLocks noChangeAspect="1"/>
          </p:cNvPicPr>
          <p:nvPr/>
        </p:nvPicPr>
        <p:blipFill rotWithShape="1">
          <a:blip r:embed="rId11"/>
          <a:srcRect r="2743"/>
          <a:stretch/>
        </p:blipFill>
        <p:spPr>
          <a:xfrm>
            <a:off x="3379709" y="449950"/>
            <a:ext cx="1016451" cy="1065087"/>
          </a:xfrm>
          <a:prstGeom prst="rect">
            <a:avLst/>
          </a:prstGeom>
        </p:spPr>
      </p:pic>
      <p:pic>
        <p:nvPicPr>
          <p:cNvPr id="14" name="Picture 13">
            <a:extLst>
              <a:ext uri="{FF2B5EF4-FFF2-40B4-BE49-F238E27FC236}">
                <a16:creationId xmlns:a16="http://schemas.microsoft.com/office/drawing/2014/main" id="{964603FE-7C62-4D2C-8D2D-84907DC270AE}"/>
              </a:ext>
            </a:extLst>
          </p:cNvPr>
          <p:cNvPicPr>
            <a:picLocks noChangeAspect="1"/>
          </p:cNvPicPr>
          <p:nvPr/>
        </p:nvPicPr>
        <p:blipFill>
          <a:blip r:embed="rId12"/>
          <a:stretch>
            <a:fillRect/>
          </a:stretch>
        </p:blipFill>
        <p:spPr>
          <a:xfrm>
            <a:off x="1785175" y="483442"/>
            <a:ext cx="1323797" cy="1059514"/>
          </a:xfrm>
          <a:prstGeom prst="rect">
            <a:avLst/>
          </a:prstGeom>
        </p:spPr>
      </p:pic>
      <p:pic>
        <p:nvPicPr>
          <p:cNvPr id="19" name="Picture 18">
            <a:extLst>
              <a:ext uri="{FF2B5EF4-FFF2-40B4-BE49-F238E27FC236}">
                <a16:creationId xmlns:a16="http://schemas.microsoft.com/office/drawing/2014/main" id="{2D7DE5ED-93E3-4D21-B8F8-BA661EA71DFC}"/>
              </a:ext>
            </a:extLst>
          </p:cNvPr>
          <p:cNvPicPr>
            <a:picLocks noChangeAspect="1"/>
          </p:cNvPicPr>
          <p:nvPr/>
        </p:nvPicPr>
        <p:blipFill>
          <a:blip r:embed="rId13"/>
          <a:stretch>
            <a:fillRect/>
          </a:stretch>
        </p:blipFill>
        <p:spPr>
          <a:xfrm>
            <a:off x="93229" y="1983460"/>
            <a:ext cx="1266949" cy="1269715"/>
          </a:xfrm>
          <a:prstGeom prst="rect">
            <a:avLst/>
          </a:prstGeom>
        </p:spPr>
      </p:pic>
      <p:pic>
        <p:nvPicPr>
          <p:cNvPr id="37" name="Picture 36">
            <a:extLst>
              <a:ext uri="{FF2B5EF4-FFF2-40B4-BE49-F238E27FC236}">
                <a16:creationId xmlns:a16="http://schemas.microsoft.com/office/drawing/2014/main" id="{68FCEA32-0D4D-40A3-A73E-D970CB86604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48846" y="2590073"/>
            <a:ext cx="1710324" cy="228571"/>
          </a:xfrm>
          <a:prstGeom prst="rect">
            <a:avLst/>
          </a:prstGeom>
        </p:spPr>
      </p:pic>
      <p:pic>
        <p:nvPicPr>
          <p:cNvPr id="43" name="Picture 42">
            <a:extLst>
              <a:ext uri="{FF2B5EF4-FFF2-40B4-BE49-F238E27FC236}">
                <a16:creationId xmlns:a16="http://schemas.microsoft.com/office/drawing/2014/main" id="{3B9EF462-35F5-41DC-B072-10A03F85AD1F}"/>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455095" y="2796163"/>
            <a:ext cx="2734323" cy="495543"/>
          </a:xfrm>
          <a:prstGeom prst="rect">
            <a:avLst/>
          </a:prstGeom>
        </p:spPr>
      </p:pic>
      <p:pic>
        <p:nvPicPr>
          <p:cNvPr id="49" name="Picture 48">
            <a:extLst>
              <a:ext uri="{FF2B5EF4-FFF2-40B4-BE49-F238E27FC236}">
                <a16:creationId xmlns:a16="http://schemas.microsoft.com/office/drawing/2014/main" id="{C9A2ACF1-7270-41D5-9815-FECC15A39A5E}"/>
              </a:ext>
            </a:extLst>
          </p:cNvPr>
          <p:cNvPicPr>
            <a:picLocks noChangeAspect="1"/>
          </p:cNvPicPr>
          <p:nvPr/>
        </p:nvPicPr>
        <p:blipFill>
          <a:blip r:embed="rId16"/>
          <a:stretch>
            <a:fillRect/>
          </a:stretch>
        </p:blipFill>
        <p:spPr>
          <a:xfrm>
            <a:off x="0" y="400361"/>
            <a:ext cx="1519150" cy="1225677"/>
          </a:xfrm>
          <a:prstGeom prst="rect">
            <a:avLst/>
          </a:prstGeom>
        </p:spPr>
      </p:pic>
      <p:pic>
        <p:nvPicPr>
          <p:cNvPr id="39" name="Picture 38">
            <a:extLst>
              <a:ext uri="{FF2B5EF4-FFF2-40B4-BE49-F238E27FC236}">
                <a16:creationId xmlns:a16="http://schemas.microsoft.com/office/drawing/2014/main" id="{32B48F7C-A9E2-46EA-B909-FB9378ED25E3}"/>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1551560" y="1042886"/>
            <a:ext cx="198857" cy="73143"/>
          </a:xfrm>
          <a:prstGeom prst="rect">
            <a:avLst/>
          </a:prstGeom>
        </p:spPr>
      </p:pic>
      <p:pic>
        <p:nvPicPr>
          <p:cNvPr id="52" name="Picture 51">
            <a:extLst>
              <a:ext uri="{FF2B5EF4-FFF2-40B4-BE49-F238E27FC236}">
                <a16:creationId xmlns:a16="http://schemas.microsoft.com/office/drawing/2014/main" id="{AE56AABE-ED72-4631-922B-D88F06C8B345}"/>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60847" y="3067881"/>
            <a:ext cx="83049" cy="92191"/>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D4CD355-CBBA-4C27-8DF5-51C0315FC7CA}"/>
                  </a:ext>
                </a:extLst>
              </p:cNvPr>
              <p:cNvSpPr txBox="1"/>
              <p:nvPr/>
            </p:nvSpPr>
            <p:spPr>
              <a:xfrm>
                <a:off x="1312695" y="1510398"/>
                <a:ext cx="3073521" cy="369332"/>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This is a difficult one! If an individual looks closely, the function is not continuous at the origin (there is a ‘white patch’ which is not defined). This function would only have a limit, if one defines it piecewise such </a:t>
                </a:r>
                <a14:m>
                  <m:oMath xmlns:m="http://schemas.openxmlformats.org/officeDocument/2006/math">
                    <m:d>
                      <m:dPr>
                        <m:ctrlPr>
                          <a:rPr lang="en-US" sz="600" b="1" i="1" smtClean="0">
                            <a:latin typeface="Cambria Math" panose="02040503050406030204" pitchFamily="18" charset="0"/>
                            <a:ea typeface="Cambria" panose="02040503050406030204" pitchFamily="18" charset="0"/>
                          </a:rPr>
                        </m:ctrlPr>
                      </m:dPr>
                      <m:e>
                        <m:r>
                          <a:rPr lang="en-US" sz="600" b="1" i="1" smtClean="0">
                            <a:latin typeface="Cambria Math" panose="02040503050406030204" pitchFamily="18" charset="0"/>
                            <a:ea typeface="Cambria" panose="02040503050406030204" pitchFamily="18" charset="0"/>
                          </a:rPr>
                          <m:t>𝒙</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𝒚</m:t>
                        </m:r>
                      </m:e>
                    </m:d>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𝟎</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𝟎</m:t>
                    </m:r>
                    <m:r>
                      <a:rPr lang="en-US" sz="600" b="1" i="1"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at the origin.  </a:t>
                </a:r>
              </a:p>
            </p:txBody>
          </p:sp>
        </mc:Choice>
        <mc:Fallback xmlns="">
          <p:sp>
            <p:nvSpPr>
              <p:cNvPr id="55" name="TextBox 54">
                <a:extLst>
                  <a:ext uri="{FF2B5EF4-FFF2-40B4-BE49-F238E27FC236}">
                    <a16:creationId xmlns:a16="http://schemas.microsoft.com/office/drawing/2014/main" id="{CD4CD355-CBBA-4C27-8DF5-51C0315FC7CA}"/>
                  </a:ext>
                </a:extLst>
              </p:cNvPr>
              <p:cNvSpPr txBox="1">
                <a:spLocks noRot="1" noChangeAspect="1" noMove="1" noResize="1" noEditPoints="1" noAdjustHandles="1" noChangeArrowheads="1" noChangeShapeType="1" noTextEdit="1"/>
              </p:cNvSpPr>
              <p:nvPr/>
            </p:nvSpPr>
            <p:spPr>
              <a:xfrm>
                <a:off x="1312695" y="1510398"/>
                <a:ext cx="3073521" cy="369332"/>
              </a:xfrm>
              <a:prstGeom prst="rect">
                <a:avLst/>
              </a:prstGeom>
              <a:blipFill>
                <a:blip r:embed="rId1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140ED8-E0B8-4C39-832A-4B924E08F13C}"/>
                  </a:ext>
                </a:extLst>
              </p:cNvPr>
              <p:cNvSpPr txBox="1"/>
              <p:nvPr/>
            </p:nvSpPr>
            <p:spPr>
              <a:xfrm>
                <a:off x="1312695" y="1889172"/>
                <a:ext cx="3307072" cy="738664"/>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This one is </a:t>
                </a:r>
                <a:r>
                  <a:rPr lang="en-US" sz="600" b="1" i="1" dirty="0">
                    <a:latin typeface="Cambria" panose="02040503050406030204" pitchFamily="18" charset="0"/>
                    <a:ea typeface="Cambria" panose="02040503050406030204" pitchFamily="18" charset="0"/>
                  </a:rPr>
                  <a:t>extremely</a:t>
                </a:r>
                <a:r>
                  <a:rPr lang="en-US" sz="600" b="1" dirty="0">
                    <a:latin typeface="Cambria" panose="02040503050406030204" pitchFamily="18" charset="0"/>
                    <a:ea typeface="Cambria" panose="02040503050406030204" pitchFamily="18" charset="0"/>
                  </a:rPr>
                  <a:t> tricky! Based solely on the graph of the multivariable function, we cannot tell whether the limit does or does not exist, since it leads to ambiguity.  Further analysis is required to make a correct judgement.  Although ambiguous, the answer choice “yes” will also be considered accepted, despite the inability to determine the limit based on the graph of the function. Through the process of elimination and the answer choices, one can still decide upon the correct answer choice. Below is the actual limit value across </a:t>
                </a:r>
                <a14:m>
                  <m:oMath xmlns:m="http://schemas.openxmlformats.org/officeDocument/2006/math">
                    <m:r>
                      <a:rPr lang="en-US" sz="600" b="1" i="1" smtClean="0">
                        <a:latin typeface="Cambria Math" panose="02040503050406030204" pitchFamily="18" charset="0"/>
                        <a:ea typeface="Cambria" panose="02040503050406030204" pitchFamily="18" charset="0"/>
                      </a:rPr>
                      <m:t>𝒓</m:t>
                    </m:r>
                  </m:oMath>
                </a14:m>
                <a:r>
                  <a:rPr lang="en-US" sz="600" b="1" dirty="0">
                    <a:latin typeface="Cambria" panose="02040503050406030204" pitchFamily="18" charset="0"/>
                    <a:ea typeface="Cambria" panose="02040503050406030204" pitchFamily="18" charset="0"/>
                  </a:rPr>
                  <a:t> and </a:t>
                </a:r>
                <a14:m>
                  <m:oMath xmlns:m="http://schemas.openxmlformats.org/officeDocument/2006/math">
                    <m:r>
                      <a:rPr lang="en-US" sz="600" b="1" i="1" smtClean="0">
                        <a:latin typeface="Cambria Math" panose="02040503050406030204" pitchFamily="18" charset="0"/>
                        <a:ea typeface="Cambria" panose="02040503050406030204" pitchFamily="18" charset="0"/>
                      </a:rPr>
                      <m:t>𝜽</m:t>
                    </m:r>
                  </m:oMath>
                </a14:m>
                <a:r>
                  <a:rPr lang="en-US" sz="600" b="1" dirty="0">
                    <a:latin typeface="Cambria" panose="02040503050406030204" pitchFamily="18" charset="0"/>
                    <a:ea typeface="Cambria" panose="02040503050406030204" pitchFamily="18" charset="0"/>
                  </a:rPr>
                  <a:t> (note: the focus for determining if it exist or not depends on </a:t>
                </a:r>
                <a14:m>
                  <m:oMath xmlns:m="http://schemas.openxmlformats.org/officeDocument/2006/math">
                    <m:r>
                      <a:rPr lang="en-US" sz="600" b="1" i="1" smtClean="0">
                        <a:latin typeface="Cambria Math" panose="02040503050406030204" pitchFamily="18" charset="0"/>
                        <a:ea typeface="Cambria" panose="02040503050406030204" pitchFamily="18" charset="0"/>
                      </a:rPr>
                      <m:t>𝒓</m:t>
                    </m:r>
                  </m:oMath>
                </a14:m>
                <a:r>
                  <a:rPr lang="en-US" sz="600" b="1" dirty="0">
                    <a:latin typeface="Cambria" panose="02040503050406030204" pitchFamily="18" charset="0"/>
                    <a:ea typeface="Cambria" panose="02040503050406030204" pitchFamily="18" charset="0"/>
                  </a:rPr>
                  <a:t> )</a:t>
                </a:r>
              </a:p>
            </p:txBody>
          </p:sp>
        </mc:Choice>
        <mc:Fallback xmlns="">
          <p:sp>
            <p:nvSpPr>
              <p:cNvPr id="58" name="TextBox 57">
                <a:extLst>
                  <a:ext uri="{FF2B5EF4-FFF2-40B4-BE49-F238E27FC236}">
                    <a16:creationId xmlns:a16="http://schemas.microsoft.com/office/drawing/2014/main" id="{2B140ED8-E0B8-4C39-832A-4B924E08F13C}"/>
                  </a:ext>
                </a:extLst>
              </p:cNvPr>
              <p:cNvSpPr txBox="1">
                <a:spLocks noRot="1" noChangeAspect="1" noMove="1" noResize="1" noEditPoints="1" noAdjustHandles="1" noChangeArrowheads="1" noChangeShapeType="1" noTextEdit="1"/>
              </p:cNvSpPr>
              <p:nvPr/>
            </p:nvSpPr>
            <p:spPr>
              <a:xfrm>
                <a:off x="1312695" y="1889172"/>
                <a:ext cx="3307072" cy="738664"/>
              </a:xfrm>
              <a:prstGeom prst="rect">
                <a:avLst/>
              </a:prstGeom>
              <a:blipFill>
                <a:blip r:embed="rId20"/>
                <a:stretch>
                  <a:fillRect/>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25C3361C-85CD-455B-9731-B3593B97C24B}"/>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0847" y="1692533"/>
            <a:ext cx="101335" cy="89905"/>
          </a:xfrm>
          <a:prstGeom prst="rect">
            <a:avLst/>
          </a:prstGeom>
        </p:spPr>
      </p:pic>
      <p:pic>
        <p:nvPicPr>
          <p:cNvPr id="63" name="Picture 62">
            <a:extLst>
              <a:ext uri="{FF2B5EF4-FFF2-40B4-BE49-F238E27FC236}">
                <a16:creationId xmlns:a16="http://schemas.microsoft.com/office/drawing/2014/main" id="{CA10E041-0946-4468-9B33-32DD3FED7FEF}"/>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213940" y="847477"/>
            <a:ext cx="1155047" cy="180572"/>
          </a:xfrm>
          <a:prstGeom prst="rect">
            <a:avLst/>
          </a:prstGeom>
        </p:spPr>
      </p:pic>
      <p:pic>
        <p:nvPicPr>
          <p:cNvPr id="67" name="Picture 66">
            <a:extLst>
              <a:ext uri="{FF2B5EF4-FFF2-40B4-BE49-F238E27FC236}">
                <a16:creationId xmlns:a16="http://schemas.microsoft.com/office/drawing/2014/main" id="{529A959A-9C91-48BB-83A8-DE96E69186DE}"/>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247846" y="3210328"/>
            <a:ext cx="957714" cy="134096"/>
          </a:xfrm>
          <a:prstGeom prst="rect">
            <a:avLst/>
          </a:prstGeom>
        </p:spPr>
      </p:pic>
    </p:spTree>
    <p:extLst>
      <p:ext uri="{BB962C8B-B14F-4D97-AF65-F5344CB8AC3E}">
        <p14:creationId xmlns:p14="http://schemas.microsoft.com/office/powerpoint/2010/main" val="2006944527"/>
      </p:ext>
    </p:extLst>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Derivatives of Multivariable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64</a:t>
            </a:fld>
            <a:r>
              <a:rPr spc="-55" dirty="0"/>
              <a:t> </a:t>
            </a:r>
            <a:r>
              <a:rPr spc="35" dirty="0"/>
              <a:t>/</a:t>
            </a:r>
            <a:endParaRPr spc="-55" dirty="0"/>
          </a:p>
        </p:txBody>
      </p:sp>
      <p:sp>
        <p:nvSpPr>
          <p:cNvPr id="14" name="TextBox 13">
            <a:extLst>
              <a:ext uri="{FF2B5EF4-FFF2-40B4-BE49-F238E27FC236}">
                <a16:creationId xmlns:a16="http://schemas.microsoft.com/office/drawing/2014/main" id="{716FC99A-C3EE-4754-B350-3C31C99EAC1B}"/>
              </a:ext>
            </a:extLst>
          </p:cNvPr>
          <p:cNvSpPr txBox="1"/>
          <p:nvPr/>
        </p:nvSpPr>
        <p:spPr>
          <a:xfrm>
            <a:off x="1847850" y="587375"/>
            <a:ext cx="2590800" cy="2400657"/>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We’re finding the slope of a tangent line to a surface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To find the slope of tangent line in the “x-direction” we must contain the tangent line in a plane parallel to the </a:t>
            </a:r>
            <a:r>
              <a:rPr lang="en-US" sz="1000" dirty="0" err="1">
                <a:latin typeface="Tahoma" panose="020B0604030504040204" pitchFamily="34" charset="0"/>
                <a:ea typeface="Tahoma" panose="020B0604030504040204" pitchFamily="34" charset="0"/>
                <a:cs typeface="Tahoma" panose="020B0604030504040204" pitchFamily="34" charset="0"/>
              </a:rPr>
              <a:t>xz</a:t>
            </a:r>
            <a:r>
              <a:rPr lang="en-US" sz="1000" dirty="0">
                <a:latin typeface="Tahoma" panose="020B0604030504040204" pitchFamily="34" charset="0"/>
                <a:ea typeface="Tahoma" panose="020B0604030504040204" pitchFamily="34" charset="0"/>
                <a:cs typeface="Tahoma" panose="020B0604030504040204" pitchFamily="34" charset="0"/>
              </a:rPr>
              <a:t> plane (since it contains the x-axis)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Same assumption for the “y-direction” </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Idea: </a:t>
            </a:r>
            <a:r>
              <a:rPr lang="en-US" sz="1000" dirty="0">
                <a:latin typeface="Tahoma" panose="020B0604030504040204" pitchFamily="34" charset="0"/>
                <a:ea typeface="Tahoma" panose="020B0604030504040204" pitchFamily="34" charset="0"/>
                <a:cs typeface="Tahoma" panose="020B0604030504040204" pitchFamily="34" charset="0"/>
              </a:rPr>
              <a:t>We’re treating one variable as constant and thereby ensuring that the tangent line is in the direction of the other variable. This is called a </a:t>
            </a:r>
            <a:r>
              <a:rPr lang="en-US" sz="1000" i="1" dirty="0">
                <a:latin typeface="Tahoma" panose="020B0604030504040204" pitchFamily="34" charset="0"/>
                <a:ea typeface="Tahoma" panose="020B0604030504040204" pitchFamily="34" charset="0"/>
                <a:cs typeface="Tahoma" panose="020B0604030504040204" pitchFamily="34" charset="0"/>
              </a:rPr>
              <a:t>partial derivative</a:t>
            </a:r>
            <a:r>
              <a:rPr lang="en-US" sz="1000" dirty="0">
                <a:latin typeface="Tahoma" panose="020B0604030504040204" pitchFamily="34" charset="0"/>
                <a:ea typeface="Tahoma" panose="020B0604030504040204" pitchFamily="34" charset="0"/>
                <a:cs typeface="Tahoma" panose="020B0604030504040204" pitchFamily="34" charset="0"/>
              </a:rPr>
              <a:t>. </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One variable is </a:t>
            </a:r>
            <a:r>
              <a:rPr lang="en-US" sz="1000" i="1" dirty="0">
                <a:latin typeface="Tahoma" panose="020B0604030504040204" pitchFamily="34" charset="0"/>
                <a:ea typeface="Tahoma" panose="020B0604030504040204" pitchFamily="34" charset="0"/>
                <a:cs typeface="Tahoma" panose="020B0604030504040204" pitchFamily="34" charset="0"/>
              </a:rPr>
              <a:t>changing </a:t>
            </a:r>
            <a:r>
              <a:rPr lang="en-US" sz="1000" dirty="0">
                <a:latin typeface="Tahoma" panose="020B0604030504040204" pitchFamily="34" charset="0"/>
                <a:ea typeface="Tahoma" panose="020B0604030504040204" pitchFamily="34" charset="0"/>
                <a:cs typeface="Tahoma" panose="020B0604030504040204" pitchFamily="34" charset="0"/>
              </a:rPr>
              <a:t>while the other(s) is/are </a:t>
            </a:r>
            <a:r>
              <a:rPr lang="en-US" sz="1000" i="1" dirty="0">
                <a:latin typeface="Tahoma" panose="020B0604030504040204" pitchFamily="34" charset="0"/>
                <a:ea typeface="Tahoma" panose="020B0604030504040204" pitchFamily="34" charset="0"/>
                <a:cs typeface="Tahoma" panose="020B0604030504040204" pitchFamily="34" charset="0"/>
              </a:rPr>
              <a:t>fixed</a:t>
            </a:r>
            <a:r>
              <a:rPr lang="en-US" sz="1000" dirty="0">
                <a:latin typeface="Tahoma" panose="020B0604030504040204" pitchFamily="34" charset="0"/>
                <a:ea typeface="Tahoma" panose="020B0604030504040204" pitchFamily="34" charset="0"/>
                <a:cs typeface="Tahoma" panose="020B0604030504040204" pitchFamily="34" charset="0"/>
              </a:rPr>
              <a:t>.</a:t>
            </a:r>
          </a:p>
        </p:txBody>
      </p:sp>
      <p:pic>
        <p:nvPicPr>
          <p:cNvPr id="18" name="Picture 17">
            <a:extLst>
              <a:ext uri="{FF2B5EF4-FFF2-40B4-BE49-F238E27FC236}">
                <a16:creationId xmlns:a16="http://schemas.microsoft.com/office/drawing/2014/main" id="{818A403E-049A-4DB5-90A0-5250145F6BD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1295" y="2575396"/>
            <a:ext cx="357333" cy="134095"/>
          </a:xfrm>
          <a:prstGeom prst="rect">
            <a:avLst/>
          </a:prstGeom>
        </p:spPr>
      </p:pic>
      <p:pic>
        <p:nvPicPr>
          <p:cNvPr id="20" name="Picture 19">
            <a:extLst>
              <a:ext uri="{FF2B5EF4-FFF2-40B4-BE49-F238E27FC236}">
                <a16:creationId xmlns:a16="http://schemas.microsoft.com/office/drawing/2014/main" id="{D3634FAA-937D-4C96-9825-79F8FE5703A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42433" y="2765741"/>
            <a:ext cx="990476" cy="94476"/>
          </a:xfrm>
          <a:prstGeom prst="rect">
            <a:avLst/>
          </a:prstGeom>
        </p:spPr>
      </p:pic>
      <p:pic>
        <p:nvPicPr>
          <p:cNvPr id="21" name="Picture 4" descr="Partial Derivatives">
            <a:extLst>
              <a:ext uri="{FF2B5EF4-FFF2-40B4-BE49-F238E27FC236}">
                <a16:creationId xmlns:a16="http://schemas.microsoft.com/office/drawing/2014/main" id="{2A52FF9A-825F-436C-8EFE-51FFCDA5B2D1}"/>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15265" y="674214"/>
            <a:ext cx="1450945" cy="185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0877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Partial Derivatives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65</a:t>
            </a:fld>
            <a:r>
              <a:rPr spc="-55" dirty="0"/>
              <a:t> </a:t>
            </a:r>
            <a:r>
              <a:rPr spc="35" dirty="0"/>
              <a:t>/</a:t>
            </a:r>
            <a:endParaRPr spc="-55" dirty="0"/>
          </a:p>
        </p:txBody>
      </p:sp>
      <p:pic>
        <p:nvPicPr>
          <p:cNvPr id="19" name="Picture 18">
            <a:extLst>
              <a:ext uri="{FF2B5EF4-FFF2-40B4-BE49-F238E27FC236}">
                <a16:creationId xmlns:a16="http://schemas.microsoft.com/office/drawing/2014/main" id="{C960B609-127F-4FB1-8725-AF1B294D57AC}"/>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2253" y="2622559"/>
            <a:ext cx="2009904" cy="277333"/>
          </a:xfrm>
          <a:prstGeom prst="rect">
            <a:avLst/>
          </a:prstGeom>
        </p:spPr>
      </p:pic>
      <p:pic>
        <p:nvPicPr>
          <p:cNvPr id="22" name="Picture 21">
            <a:extLst>
              <a:ext uri="{FF2B5EF4-FFF2-40B4-BE49-F238E27FC236}">
                <a16:creationId xmlns:a16="http://schemas.microsoft.com/office/drawing/2014/main" id="{090EAA18-7517-46D5-8F08-C0D10902172A}"/>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5300" y="2058379"/>
            <a:ext cx="2006857" cy="277333"/>
          </a:xfrm>
          <a:prstGeom prst="rect">
            <a:avLst/>
          </a:prstGeom>
        </p:spPr>
      </p:pic>
      <p:sp>
        <p:nvSpPr>
          <p:cNvPr id="23" name="TextBox 22">
            <a:extLst>
              <a:ext uri="{FF2B5EF4-FFF2-40B4-BE49-F238E27FC236}">
                <a16:creationId xmlns:a16="http://schemas.microsoft.com/office/drawing/2014/main" id="{FEABC090-CBFE-4934-AA23-BFBBDA304382}"/>
              </a:ext>
            </a:extLst>
          </p:cNvPr>
          <p:cNvSpPr txBox="1"/>
          <p:nvPr/>
        </p:nvSpPr>
        <p:spPr>
          <a:xfrm>
            <a:off x="2453977" y="644109"/>
            <a:ext cx="2165933" cy="2708434"/>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Essentially an extension of the calculus one limit definition, but here we instead hold one variable constant and the other changes</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a:t>
            </a:r>
            <a:r>
              <a:rPr lang="en-US" sz="1000" b="1" dirty="0">
                <a:latin typeface="Tahoma" panose="020B0604030504040204" pitchFamily="34" charset="0"/>
                <a:ea typeface="Tahoma" panose="020B0604030504040204" pitchFamily="34" charset="0"/>
                <a:cs typeface="Tahoma" panose="020B0604030504040204" pitchFamily="34" charset="0"/>
              </a:rPr>
              <a:t>calculus 1</a:t>
            </a:r>
            <a:r>
              <a:rPr lang="en-US" sz="1000" dirty="0">
                <a:latin typeface="Tahoma" panose="020B0604030504040204" pitchFamily="34" charset="0"/>
                <a:ea typeface="Tahoma" panose="020B0604030504040204" pitchFamily="34" charset="0"/>
                <a:cs typeface="Tahoma" panose="020B0604030504040204" pitchFamily="34" charset="0"/>
              </a:rPr>
              <a:t> the derivative of a function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represents the rate of change of the function as </a:t>
            </a:r>
            <a:r>
              <a:rPr lang="en-US" sz="1000" i="1" dirty="0">
                <a:solidFill>
                  <a:srgbClr val="000000"/>
                </a:solidFill>
                <a:latin typeface="Tahoma" panose="020B0604030504040204" pitchFamily="34" charset="0"/>
                <a:ea typeface="Tahoma" panose="020B0604030504040204" pitchFamily="34" charset="0"/>
                <a:cs typeface="Tahoma" panose="020B0604030504040204" pitchFamily="34" charset="0"/>
              </a:rPr>
              <a:t>one variable</a:t>
            </a:r>
            <a:r>
              <a:rPr lang="en-US" sz="1000" b="0" i="1"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changes on a </a:t>
            </a:r>
            <a:r>
              <a:rPr lang="en-US" sz="1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2D plane</a:t>
            </a:r>
          </a:p>
          <a:p>
            <a:pPr marL="171450" indent="-171450">
              <a:buFont typeface="Arial" panose="020B0604020202020204" pitchFamily="34" charset="0"/>
              <a:buChar char="•"/>
            </a:pP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In </a:t>
            </a:r>
            <a:r>
              <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rPr>
              <a:t>calculus 3</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the derivative of a multivariable function represents the rate of change of </a:t>
            </a:r>
            <a:r>
              <a:rPr lang="en-US" sz="1000" i="1" dirty="0">
                <a:solidFill>
                  <a:srgbClr val="000000"/>
                </a:solidFill>
                <a:latin typeface="Tahoma" panose="020B0604030504040204" pitchFamily="34" charset="0"/>
                <a:ea typeface="Tahoma" panose="020B0604030504040204" pitchFamily="34" charset="0"/>
                <a:cs typeface="Tahoma" panose="020B0604030504040204" pitchFamily="34" charset="0"/>
              </a:rPr>
              <a:t>one variable </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while holding the </a:t>
            </a:r>
            <a:r>
              <a:rPr lang="en-US" sz="1000" i="1" dirty="0">
                <a:solidFill>
                  <a:srgbClr val="000000"/>
                </a:solidFill>
                <a:latin typeface="Tahoma" panose="020B0604030504040204" pitchFamily="34" charset="0"/>
                <a:ea typeface="Tahoma" panose="020B0604030504040204" pitchFamily="34" charset="0"/>
                <a:cs typeface="Tahoma" panose="020B0604030504040204" pitchFamily="34" charset="0"/>
              </a:rPr>
              <a:t>others constant </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or fixed across a </a:t>
            </a:r>
            <a:r>
              <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rPr>
              <a:t>3D surface</a:t>
            </a:r>
            <a:endParaRPr lang="en-US" sz="100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44" name="Picture 43">
            <a:extLst>
              <a:ext uri="{FF2B5EF4-FFF2-40B4-BE49-F238E27FC236}">
                <a16:creationId xmlns:a16="http://schemas.microsoft.com/office/drawing/2014/main" id="{F40B92BF-AACF-4723-9A77-E636E8FDB55F}"/>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72977" y="962985"/>
            <a:ext cx="539428" cy="134095"/>
          </a:xfrm>
          <a:prstGeom prst="rect">
            <a:avLst/>
          </a:prstGeom>
        </p:spPr>
      </p:pic>
      <p:sp>
        <p:nvSpPr>
          <p:cNvPr id="32" name="Rectangle 31">
            <a:extLst>
              <a:ext uri="{FF2B5EF4-FFF2-40B4-BE49-F238E27FC236}">
                <a16:creationId xmlns:a16="http://schemas.microsoft.com/office/drawing/2014/main" id="{13FF9227-B3C2-4F3B-A31A-AD8EE4B8EF0A}"/>
              </a:ext>
            </a:extLst>
          </p:cNvPr>
          <p:cNvSpPr/>
          <p:nvPr/>
        </p:nvSpPr>
        <p:spPr>
          <a:xfrm>
            <a:off x="880773" y="1512058"/>
            <a:ext cx="758541" cy="246221"/>
          </a:xfrm>
          <a:prstGeom prst="rect">
            <a:avLst/>
          </a:prstGeom>
          <a:noFill/>
        </p:spPr>
        <p:txBody>
          <a:bodyPr wrap="none" lIns="91440" tIns="45720" rIns="91440" bIns="45720">
            <a:spAutoFit/>
          </a:bodyPr>
          <a:lstStyle/>
          <a:p>
            <a:pPr algn="ctr"/>
            <a:r>
              <a:rPr lang="en-US" sz="10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Calculus 3</a:t>
            </a:r>
            <a:endParaRPr lang="en-US" sz="1000" dirty="0">
              <a:ln w="0"/>
              <a:effectLst>
                <a:outerShdw blurRad="38100" dist="19050" dir="2700000" algn="tl" rotWithShape="0">
                  <a:schemeClr val="dk1">
                    <a:alpha val="40000"/>
                  </a:schemeClr>
                </a:outerShdw>
              </a:effectLst>
            </a:endParaRPr>
          </a:p>
        </p:txBody>
      </p:sp>
      <p:sp>
        <p:nvSpPr>
          <p:cNvPr id="33" name="Rectangle 32">
            <a:extLst>
              <a:ext uri="{FF2B5EF4-FFF2-40B4-BE49-F238E27FC236}">
                <a16:creationId xmlns:a16="http://schemas.microsoft.com/office/drawing/2014/main" id="{2F1B4F90-D5D4-4F00-81A2-F354BE973CA6}"/>
              </a:ext>
            </a:extLst>
          </p:cNvPr>
          <p:cNvSpPr/>
          <p:nvPr/>
        </p:nvSpPr>
        <p:spPr>
          <a:xfrm>
            <a:off x="910848" y="649682"/>
            <a:ext cx="758541" cy="246221"/>
          </a:xfrm>
          <a:prstGeom prst="rect">
            <a:avLst/>
          </a:prstGeom>
          <a:noFill/>
        </p:spPr>
        <p:txBody>
          <a:bodyPr wrap="none" lIns="91440" tIns="45720" rIns="91440" bIns="45720">
            <a:spAutoFit/>
          </a:bodyPr>
          <a:lstStyle/>
          <a:p>
            <a:pPr algn="ctr"/>
            <a:r>
              <a:rPr lang="en-US" sz="10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Calculus 1</a:t>
            </a:r>
            <a:endParaRPr lang="en-US" sz="1000" dirty="0">
              <a:ln w="0"/>
              <a:effectLst>
                <a:outerShdw blurRad="38100" dist="19050" dir="2700000" algn="tl" rotWithShape="0">
                  <a:schemeClr val="dk1">
                    <a:alpha val="40000"/>
                  </a:schemeClr>
                </a:outerShdw>
              </a:effectLst>
            </a:endParaRPr>
          </a:p>
        </p:txBody>
      </p:sp>
      <p:pic>
        <p:nvPicPr>
          <p:cNvPr id="35" name="Picture 34">
            <a:extLst>
              <a:ext uri="{FF2B5EF4-FFF2-40B4-BE49-F238E27FC236}">
                <a16:creationId xmlns:a16="http://schemas.microsoft.com/office/drawing/2014/main" id="{7670FC7F-7744-4683-8A38-D853DEEDE245}"/>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019962" y="1809196"/>
            <a:ext cx="357333" cy="134095"/>
          </a:xfrm>
          <a:prstGeom prst="rect">
            <a:avLst/>
          </a:prstGeom>
        </p:spPr>
      </p:pic>
      <p:pic>
        <p:nvPicPr>
          <p:cNvPr id="42" name="Picture 41">
            <a:extLst>
              <a:ext uri="{FF2B5EF4-FFF2-40B4-BE49-F238E27FC236}">
                <a16:creationId xmlns:a16="http://schemas.microsoft.com/office/drawing/2014/main" id="{1BC74A8F-F650-491D-B12A-43503C886D4E}"/>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93096" y="890605"/>
            <a:ext cx="1580190" cy="278857"/>
          </a:xfrm>
          <a:prstGeom prst="rect">
            <a:avLst/>
          </a:prstGeom>
        </p:spPr>
      </p:pic>
      <p:pic>
        <p:nvPicPr>
          <p:cNvPr id="46" name="Picture 45">
            <a:extLst>
              <a:ext uri="{FF2B5EF4-FFF2-40B4-BE49-F238E27FC236}">
                <a16:creationId xmlns:a16="http://schemas.microsoft.com/office/drawing/2014/main" id="{775E95BA-D5E0-4CC5-95FC-CB2E2E22196E}"/>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964524" y="1201232"/>
            <a:ext cx="618667" cy="267429"/>
          </a:xfrm>
          <a:prstGeom prst="rect">
            <a:avLst/>
          </a:prstGeom>
        </p:spPr>
      </p:pic>
      <p:pic>
        <p:nvPicPr>
          <p:cNvPr id="47" name="Picture 46">
            <a:extLst>
              <a:ext uri="{FF2B5EF4-FFF2-40B4-BE49-F238E27FC236}">
                <a16:creationId xmlns:a16="http://schemas.microsoft.com/office/drawing/2014/main" id="{627535B2-150B-4298-B122-E41E61D7D4D1}"/>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425597" y="1844506"/>
            <a:ext cx="117333" cy="73143"/>
          </a:xfrm>
          <a:prstGeom prst="rect">
            <a:avLst/>
          </a:prstGeom>
        </p:spPr>
      </p:pic>
      <p:pic>
        <p:nvPicPr>
          <p:cNvPr id="56" name="Picture 55">
            <a:extLst>
              <a:ext uri="{FF2B5EF4-FFF2-40B4-BE49-F238E27FC236}">
                <a16:creationId xmlns:a16="http://schemas.microsoft.com/office/drawing/2014/main" id="{31EEBCA9-9142-442A-8412-5565EF2B93C6}"/>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159976" y="2622559"/>
            <a:ext cx="284191" cy="267429"/>
          </a:xfrm>
          <a:prstGeom prst="rect">
            <a:avLst/>
          </a:prstGeom>
        </p:spPr>
      </p:pic>
      <p:pic>
        <p:nvPicPr>
          <p:cNvPr id="60" name="Picture 59">
            <a:extLst>
              <a:ext uri="{FF2B5EF4-FFF2-40B4-BE49-F238E27FC236}">
                <a16:creationId xmlns:a16="http://schemas.microsoft.com/office/drawing/2014/main" id="{BCB4F571-CE7A-4AEE-8E3A-3F048F41B85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163015" y="2060010"/>
            <a:ext cx="284191" cy="300953"/>
          </a:xfrm>
          <a:prstGeom prst="rect">
            <a:avLst/>
          </a:prstGeom>
        </p:spPr>
      </p:pic>
    </p:spTree>
    <p:extLst>
      <p:ext uri="{BB962C8B-B14F-4D97-AF65-F5344CB8AC3E}">
        <p14:creationId xmlns:p14="http://schemas.microsoft.com/office/powerpoint/2010/main" val="256692764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Partial Derivatives (Notation)</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66</a:t>
            </a:fld>
            <a:r>
              <a:rPr spc="-55" dirty="0"/>
              <a:t> </a:t>
            </a:r>
            <a:r>
              <a:rPr spc="35" dirty="0"/>
              <a:t>/</a:t>
            </a:r>
            <a:endParaRPr spc="-55" dirty="0"/>
          </a:p>
        </p:txBody>
      </p:sp>
      <p:pic>
        <p:nvPicPr>
          <p:cNvPr id="14" name="Picture 13">
            <a:extLst>
              <a:ext uri="{FF2B5EF4-FFF2-40B4-BE49-F238E27FC236}">
                <a16:creationId xmlns:a16="http://schemas.microsoft.com/office/drawing/2014/main" id="{6FFF259F-F1E8-4DD6-A1FE-01A8C61FC63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2444" y="652960"/>
            <a:ext cx="2978286" cy="617905"/>
          </a:xfrm>
          <a:prstGeom prst="rect">
            <a:avLst/>
          </a:prstGeom>
        </p:spPr>
      </p:pic>
      <p:pic>
        <p:nvPicPr>
          <p:cNvPr id="16" name="Picture 15">
            <a:extLst>
              <a:ext uri="{FF2B5EF4-FFF2-40B4-BE49-F238E27FC236}">
                <a16:creationId xmlns:a16="http://schemas.microsoft.com/office/drawing/2014/main" id="{17896428-D4BC-47E0-B27E-3F00DEBD93B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162" y="1603839"/>
            <a:ext cx="1813333" cy="1427809"/>
          </a:xfrm>
          <a:prstGeom prst="rect">
            <a:avLst/>
          </a:prstGeom>
        </p:spPr>
      </p:pic>
      <p:sp>
        <p:nvSpPr>
          <p:cNvPr id="17" name="TextBox 16">
            <a:extLst>
              <a:ext uri="{FF2B5EF4-FFF2-40B4-BE49-F238E27FC236}">
                <a16:creationId xmlns:a16="http://schemas.microsoft.com/office/drawing/2014/main" id="{F23A0F02-11BC-40B8-A9F0-2B285222BF70}"/>
              </a:ext>
            </a:extLst>
          </p:cNvPr>
          <p:cNvSpPr txBox="1"/>
          <p:nvPr/>
        </p:nvSpPr>
        <p:spPr>
          <a:xfrm>
            <a:off x="1772982" y="1271376"/>
            <a:ext cx="2393138" cy="400110"/>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Higher Order</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C8D10FCB-69CC-428F-A86D-ABBBB73176CD}"/>
              </a:ext>
            </a:extLst>
          </p:cNvPr>
          <p:cNvSpPr txBox="1"/>
          <p:nvPr/>
        </p:nvSpPr>
        <p:spPr>
          <a:xfrm>
            <a:off x="1829802" y="417675"/>
            <a:ext cx="2393138" cy="400110"/>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First Order</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1" name="Picture 20">
            <a:extLst>
              <a:ext uri="{FF2B5EF4-FFF2-40B4-BE49-F238E27FC236}">
                <a16:creationId xmlns:a16="http://schemas.microsoft.com/office/drawing/2014/main" id="{9310AEB1-66C7-452F-A827-09C58C2468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216962" y="1959342"/>
            <a:ext cx="2222476" cy="690286"/>
          </a:xfrm>
          <a:prstGeom prst="rect">
            <a:avLst/>
          </a:prstGeom>
        </p:spPr>
      </p:pic>
    </p:spTree>
    <p:extLst>
      <p:ext uri="{BB962C8B-B14F-4D97-AF65-F5344CB8AC3E}">
        <p14:creationId xmlns:p14="http://schemas.microsoft.com/office/powerpoint/2010/main" val="691483521"/>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Gradient Vector</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67</a:t>
            </a:fld>
            <a:r>
              <a:rPr spc="-55" dirty="0"/>
              <a:t> </a:t>
            </a:r>
            <a:r>
              <a:rPr spc="35" dirty="0"/>
              <a:t>/</a:t>
            </a:r>
            <a:endParaRPr spc="-55" dirty="0"/>
          </a:p>
        </p:txBody>
      </p:sp>
      <p:pic>
        <p:nvPicPr>
          <p:cNvPr id="19" name="Picture 18">
            <a:extLst>
              <a:ext uri="{FF2B5EF4-FFF2-40B4-BE49-F238E27FC236}">
                <a16:creationId xmlns:a16="http://schemas.microsoft.com/office/drawing/2014/main" id="{A12B3B1C-6725-41D1-A0E4-622D03197FB3}"/>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299192" y="2110071"/>
            <a:ext cx="912000" cy="153905"/>
          </a:xfrm>
          <a:prstGeom prst="rect">
            <a:avLst/>
          </a:prstGeom>
        </p:spPr>
      </p:pic>
      <p:pic>
        <p:nvPicPr>
          <p:cNvPr id="2050" name="Picture 2" descr="Elementary Calculus: Corollaries">
            <a:extLst>
              <a:ext uri="{FF2B5EF4-FFF2-40B4-BE49-F238E27FC236}">
                <a16:creationId xmlns:a16="http://schemas.microsoft.com/office/drawing/2014/main" id="{8C35547D-18D9-4905-AF9B-96816ADE626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6712" y="507198"/>
            <a:ext cx="2108444" cy="156627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4378577-B62B-490A-B3A0-CD5BD037787E}"/>
              </a:ext>
            </a:extLst>
          </p:cNvPr>
          <p:cNvSpPr txBox="1"/>
          <p:nvPr/>
        </p:nvSpPr>
        <p:spPr>
          <a:xfrm>
            <a:off x="2391587" y="405764"/>
            <a:ext cx="2165933" cy="2323713"/>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gradient is a vector quantity that relates “grade” (climb) of a surface</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gradient gives the vector for the steepest grade of a surface at a point</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Provides direction to put your tangent line so that you can get the maximum slope</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gradient is one dimension lower than the function/surface</a:t>
            </a:r>
          </a:p>
          <a:p>
            <a:pPr marL="171450" indent="-171450">
              <a:buFont typeface="Arial" panose="020B0604020202020204" pitchFamily="34" charset="0"/>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he gradient vector is always orthogonal, or </a:t>
            </a:r>
            <a:r>
              <a:rPr lang="en-US" sz="900" b="0" i="1" dirty="0">
                <a:solidFill>
                  <a:srgbClr val="000000"/>
                </a:solidFill>
                <a:effectLst/>
                <a:latin typeface="Tahoma" panose="020B0604030504040204" pitchFamily="34" charset="0"/>
                <a:ea typeface="Tahoma" panose="020B0604030504040204" pitchFamily="34" charset="0"/>
                <a:cs typeface="Tahoma" panose="020B0604030504040204" pitchFamily="34" charset="0"/>
              </a:rPr>
              <a:t>normal</a:t>
            </a:r>
            <a: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to the surface at a point.</a:t>
            </a:r>
            <a:endParaRPr lang="en-US" sz="9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63" name="Picture 62">
            <a:extLst>
              <a:ext uri="{FF2B5EF4-FFF2-40B4-BE49-F238E27FC236}">
                <a16:creationId xmlns:a16="http://schemas.microsoft.com/office/drawing/2014/main" id="{7ED6ED3F-B7DC-4BDD-A8BA-739E55F8A54D}"/>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32772" y="2424556"/>
            <a:ext cx="1817904" cy="133333"/>
          </a:xfrm>
          <a:prstGeom prst="rect">
            <a:avLst/>
          </a:prstGeom>
        </p:spPr>
      </p:pic>
      <p:pic>
        <p:nvPicPr>
          <p:cNvPr id="40" name="Picture 39">
            <a:extLst>
              <a:ext uri="{FF2B5EF4-FFF2-40B4-BE49-F238E27FC236}">
                <a16:creationId xmlns:a16="http://schemas.microsoft.com/office/drawing/2014/main" id="{67F281B1-3F34-497A-AE1C-36BD6E95754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62111" y="2598966"/>
            <a:ext cx="1665524" cy="128000"/>
          </a:xfrm>
          <a:prstGeom prst="rect">
            <a:avLst/>
          </a:prstGeom>
        </p:spPr>
      </p:pic>
      <p:pic>
        <p:nvPicPr>
          <p:cNvPr id="36" name="Picture 35">
            <a:extLst>
              <a:ext uri="{FF2B5EF4-FFF2-40B4-BE49-F238E27FC236}">
                <a16:creationId xmlns:a16="http://schemas.microsoft.com/office/drawing/2014/main" id="{BC99AF92-C385-46A1-AB68-F35B36D0D238}"/>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90704" y="2956870"/>
            <a:ext cx="1700571" cy="134857"/>
          </a:xfrm>
          <a:prstGeom prst="rect">
            <a:avLst/>
          </a:prstGeom>
        </p:spPr>
      </p:pic>
      <p:pic>
        <p:nvPicPr>
          <p:cNvPr id="42" name="Picture 41">
            <a:extLst>
              <a:ext uri="{FF2B5EF4-FFF2-40B4-BE49-F238E27FC236}">
                <a16:creationId xmlns:a16="http://schemas.microsoft.com/office/drawing/2014/main" id="{D4990E79-83BC-474D-B311-B753FA68D4CA}"/>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682296" y="2780241"/>
            <a:ext cx="956190" cy="94476"/>
          </a:xfrm>
          <a:prstGeom prst="rect">
            <a:avLst/>
          </a:prstGeom>
        </p:spPr>
      </p:pic>
      <p:pic>
        <p:nvPicPr>
          <p:cNvPr id="44" name="Picture 43">
            <a:extLst>
              <a:ext uri="{FF2B5EF4-FFF2-40B4-BE49-F238E27FC236}">
                <a16:creationId xmlns:a16="http://schemas.microsoft.com/office/drawing/2014/main" id="{8358864F-3BB5-480A-9FD8-52C94DB6B858}"/>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568265" y="2643737"/>
            <a:ext cx="1852190" cy="133333"/>
          </a:xfrm>
          <a:prstGeom prst="rect">
            <a:avLst/>
          </a:prstGeom>
        </p:spPr>
      </p:pic>
      <p:pic>
        <p:nvPicPr>
          <p:cNvPr id="46" name="Picture 45">
            <a:extLst>
              <a:ext uri="{FF2B5EF4-FFF2-40B4-BE49-F238E27FC236}">
                <a16:creationId xmlns:a16="http://schemas.microsoft.com/office/drawing/2014/main" id="{FAD5CAEF-D934-4480-9BBC-DC9D6A533537}"/>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568265" y="2822271"/>
            <a:ext cx="1812571" cy="128000"/>
          </a:xfrm>
          <a:prstGeom prst="rect">
            <a:avLst/>
          </a:prstGeom>
        </p:spPr>
      </p:pic>
      <p:pic>
        <p:nvPicPr>
          <p:cNvPr id="48" name="Picture 47">
            <a:extLst>
              <a:ext uri="{FF2B5EF4-FFF2-40B4-BE49-F238E27FC236}">
                <a16:creationId xmlns:a16="http://schemas.microsoft.com/office/drawing/2014/main" id="{32BB1EEB-94FE-4750-9487-4C6B05DE1BBA}"/>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2484837" y="2977627"/>
            <a:ext cx="1979429" cy="134857"/>
          </a:xfrm>
          <a:prstGeom prst="rect">
            <a:avLst/>
          </a:prstGeom>
        </p:spPr>
      </p:pic>
      <p:sp>
        <p:nvSpPr>
          <p:cNvPr id="51" name="Rectangle 50">
            <a:extLst>
              <a:ext uri="{FF2B5EF4-FFF2-40B4-BE49-F238E27FC236}">
                <a16:creationId xmlns:a16="http://schemas.microsoft.com/office/drawing/2014/main" id="{ED314F3B-4F2E-4E6B-B73C-9F9DCAD5C1A3}"/>
              </a:ext>
            </a:extLst>
          </p:cNvPr>
          <p:cNvSpPr/>
          <p:nvPr/>
        </p:nvSpPr>
        <p:spPr>
          <a:xfrm>
            <a:off x="104562" y="2360193"/>
            <a:ext cx="2154892" cy="817982"/>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0DD8C7E-EA24-496F-9F1F-284399117AB5}"/>
              </a:ext>
            </a:extLst>
          </p:cNvPr>
          <p:cNvSpPr/>
          <p:nvPr/>
        </p:nvSpPr>
        <p:spPr>
          <a:xfrm>
            <a:off x="2422434" y="2598965"/>
            <a:ext cx="2083104" cy="579209"/>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045F1F1-753D-45DF-A270-A420658982A4}"/>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227675" y="2102698"/>
            <a:ext cx="748952" cy="153905"/>
          </a:xfrm>
          <a:prstGeom prst="rect">
            <a:avLst/>
          </a:prstGeom>
        </p:spPr>
      </p:pic>
      <p:pic>
        <p:nvPicPr>
          <p:cNvPr id="61" name="Picture 60">
            <a:extLst>
              <a:ext uri="{FF2B5EF4-FFF2-40B4-BE49-F238E27FC236}">
                <a16:creationId xmlns:a16="http://schemas.microsoft.com/office/drawing/2014/main" id="{34EAE55B-4E20-4CB8-B47E-275762EF4E46}"/>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081296" y="2152285"/>
            <a:ext cx="113524" cy="62476"/>
          </a:xfrm>
          <a:prstGeom prst="rect">
            <a:avLst/>
          </a:prstGeom>
        </p:spPr>
      </p:pic>
    </p:spTree>
    <p:extLst>
      <p:ext uri="{BB962C8B-B14F-4D97-AF65-F5344CB8AC3E}">
        <p14:creationId xmlns:p14="http://schemas.microsoft.com/office/powerpoint/2010/main" val="84314320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Gradient &amp; Level Curve (Visual)</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68</a:t>
            </a:fld>
            <a:r>
              <a:rPr spc="-55" dirty="0"/>
              <a:t> </a:t>
            </a:r>
            <a:r>
              <a:rPr spc="35" dirty="0"/>
              <a:t>/</a:t>
            </a:r>
            <a:endParaRPr spc="-55" dirty="0"/>
          </a:p>
        </p:txBody>
      </p:sp>
      <p:pic>
        <p:nvPicPr>
          <p:cNvPr id="15" name="Picture 2" descr="Gradients and Level Curves">
            <a:extLst>
              <a:ext uri="{FF2B5EF4-FFF2-40B4-BE49-F238E27FC236}">
                <a16:creationId xmlns:a16="http://schemas.microsoft.com/office/drawing/2014/main" id="{3CCBDE77-5A97-4C12-BB8B-9B42BE8FD4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45555" y="1156122"/>
            <a:ext cx="1919287" cy="13310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23F7879-AB51-4600-B9D2-5752267213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01" y="2150931"/>
            <a:ext cx="2296628" cy="9186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radients and Level Curves">
            <a:extLst>
              <a:ext uri="{FF2B5EF4-FFF2-40B4-BE49-F238E27FC236}">
                <a16:creationId xmlns:a16="http://schemas.microsoft.com/office/drawing/2014/main" id="{6CBBE600-E302-46F8-855D-1AFE2D782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53" y="479701"/>
            <a:ext cx="2132558" cy="135284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E143366-08A0-4BDB-B105-7874A10D5673}"/>
              </a:ext>
            </a:extLst>
          </p:cNvPr>
          <p:cNvSpPr/>
          <p:nvPr/>
        </p:nvSpPr>
        <p:spPr>
          <a:xfrm>
            <a:off x="2645555" y="1255885"/>
            <a:ext cx="1810174" cy="1331023"/>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F71A2E0-F4A0-4FE1-B69B-8BBF0BA17628}"/>
              </a:ext>
            </a:extLst>
          </p:cNvPr>
          <p:cNvSpPr/>
          <p:nvPr/>
        </p:nvSpPr>
        <p:spPr>
          <a:xfrm>
            <a:off x="147998" y="471858"/>
            <a:ext cx="2326050" cy="2699549"/>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176859"/>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69</a:t>
            </a:fld>
            <a:r>
              <a:rPr spc="-55" dirty="0"/>
              <a:t> </a:t>
            </a:r>
            <a:r>
              <a:rPr spc="35" dirty="0"/>
              <a:t>/</a:t>
            </a:r>
            <a:endParaRPr spc="-55" dirty="0"/>
          </a:p>
        </p:txBody>
      </p:sp>
      <p:pic>
        <p:nvPicPr>
          <p:cNvPr id="14" name="Gradients and Partial Derivatives">
            <a:hlinkClick r:id="" action="ppaction://media"/>
            <a:extLst>
              <a:ext uri="{FF2B5EF4-FFF2-40B4-BE49-F238E27FC236}">
                <a16:creationId xmlns:a16="http://schemas.microsoft.com/office/drawing/2014/main" id="{42963D27-AD1F-4A68-BF03-1BB63B0B583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8124" y="713419"/>
            <a:ext cx="4051768" cy="2279817"/>
          </a:xfrm>
          <a:prstGeom prst="rect">
            <a:avLst/>
          </a:prstGeom>
          <a:ln w="76200">
            <a:solidFill>
              <a:srgbClr val="8C1414"/>
            </a:solidFill>
          </a:ln>
          <a:scene3d>
            <a:camera prst="orthographicFront"/>
            <a:lightRig rig="threePt" dir="t"/>
          </a:scene3d>
          <a:sp3d>
            <a:bevelT w="101600" prst="riblet"/>
          </a:sp3d>
        </p:spPr>
      </p:pic>
      <p:sp>
        <p:nvSpPr>
          <p:cNvPr id="15" name="TextBox 14">
            <a:extLst>
              <a:ext uri="{FF2B5EF4-FFF2-40B4-BE49-F238E27FC236}">
                <a16:creationId xmlns:a16="http://schemas.microsoft.com/office/drawing/2014/main" id="{761ABA0F-B499-4869-A9A2-A87962DEB7CD}"/>
              </a:ext>
            </a:extLst>
          </p:cNvPr>
          <p:cNvSpPr txBox="1"/>
          <p:nvPr/>
        </p:nvSpPr>
        <p:spPr>
          <a:xfrm>
            <a:off x="9296" y="14301"/>
            <a:ext cx="4876800" cy="584775"/>
          </a:xfrm>
          <a:prstGeom prst="rect">
            <a:avLst/>
          </a:prstGeom>
          <a:noFill/>
        </p:spPr>
        <p:txBody>
          <a:bodyPr wrap="square" rtlCol="0">
            <a:spAutoFit/>
          </a:bodyPr>
          <a:lstStyle/>
          <a:p>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Partial Derivative/Gradient Visualization</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267449644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8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1371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Exam Tips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a:t>
            </a:fld>
            <a:r>
              <a:rPr spc="-55" dirty="0"/>
              <a:t> </a:t>
            </a:r>
            <a:r>
              <a:rPr spc="35" dirty="0"/>
              <a:t>/</a:t>
            </a:r>
            <a:endParaRPr spc="-55" dirty="0"/>
          </a:p>
        </p:txBody>
      </p:sp>
      <p:sp>
        <p:nvSpPr>
          <p:cNvPr id="14" name="TextBox 13">
            <a:extLst>
              <a:ext uri="{FF2B5EF4-FFF2-40B4-BE49-F238E27FC236}">
                <a16:creationId xmlns:a16="http://schemas.microsoft.com/office/drawing/2014/main" id="{E42A16F1-C5A2-40A0-8548-0104FCF4B70C}"/>
              </a:ext>
            </a:extLst>
          </p:cNvPr>
          <p:cNvSpPr txBox="1"/>
          <p:nvPr/>
        </p:nvSpPr>
        <p:spPr>
          <a:xfrm>
            <a:off x="85731" y="373335"/>
            <a:ext cx="4436554" cy="2970044"/>
          </a:xfrm>
          <a:prstGeom prst="rect">
            <a:avLst/>
          </a:prstGeom>
          <a:noFill/>
        </p:spPr>
        <p:txBody>
          <a:bodyPr wrap="square" rtlCol="0">
            <a:spAutoFit/>
          </a:bodyPr>
          <a:lstStyle/>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Start with definitions/principles and then consider simplifications, complexities, or constraints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Every ‘hard problem’ has some type of principle or technique from a more basic problem</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Problems may have interconnected/overlapping concepts; therefore, identify overlap in content areas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Questions may often ask for algebraic answers instead of numerical answers. These questions are no different from questions with numbers, they instead usually require an extra or creative step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“Mind your numbers” – ensure that there are </a:t>
            </a:r>
            <a:r>
              <a:rPr lang="en-US" sz="850" u="sng" dirty="0">
                <a:latin typeface="Tahoma" panose="020B0604030504040204" pitchFamily="34" charset="0"/>
                <a:ea typeface="Tahoma" panose="020B0604030504040204" pitchFamily="34" charset="0"/>
                <a:cs typeface="Tahoma" panose="020B0604030504040204" pitchFamily="34" charset="0"/>
              </a:rPr>
              <a:t>NO</a:t>
            </a:r>
            <a:r>
              <a:rPr lang="en-US" sz="850" dirty="0">
                <a:latin typeface="Tahoma" panose="020B0604030504040204" pitchFamily="34" charset="0"/>
                <a:ea typeface="Tahoma" panose="020B0604030504040204" pitchFamily="34" charset="0"/>
                <a:cs typeface="Tahoma" panose="020B0604030504040204" pitchFamily="34" charset="0"/>
              </a:rPr>
              <a:t> ‘dumb’ mistakes since these are </a:t>
            </a:r>
            <a:r>
              <a:rPr lang="en-US" sz="850" i="1" dirty="0">
                <a:solidFill>
                  <a:srgbClr val="FF0000"/>
                </a:solidFill>
                <a:latin typeface="Tahoma" panose="020B0604030504040204" pitchFamily="34" charset="0"/>
                <a:ea typeface="Tahoma" panose="020B0604030504040204" pitchFamily="34" charset="0"/>
                <a:cs typeface="Tahoma" panose="020B0604030504040204" pitchFamily="34" charset="0"/>
              </a:rPr>
              <a:t>fatal</a:t>
            </a:r>
            <a:r>
              <a:rPr lang="en-US" sz="850" dirty="0">
                <a:latin typeface="Tahoma" panose="020B0604030504040204" pitchFamily="34" charset="0"/>
                <a:ea typeface="Tahoma" panose="020B0604030504040204" pitchFamily="34" charset="0"/>
                <a:cs typeface="Tahoma" panose="020B0604030504040204" pitchFamily="34" charset="0"/>
              </a:rPr>
              <a:t>. One can check his/her work one goes and focus on accuracy while having a reasonable speed. EX: When checking your work, check for individual characters or letters or check for common mistakes made during practice exams</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Engine Mode – mindset that I will not make any mistakes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Organize your work to show logic.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Take a 5 second breather by not looking at the screen for 5 seconds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Play to your strengths (do section/problem that you feel strongest about first and collect those points!)</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If stuck re-read questions for hints or details/specific wording.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It is okay to not be able to answer a question when you first see it (do not panic). When you come back to the problem you will often find that you are now able to solve it.</a:t>
            </a:r>
          </a:p>
        </p:txBody>
      </p:sp>
      <p:sp>
        <p:nvSpPr>
          <p:cNvPr id="15" name="object 12">
            <a:extLst>
              <a:ext uri="{FF2B5EF4-FFF2-40B4-BE49-F238E27FC236}">
                <a16:creationId xmlns:a16="http://schemas.microsoft.com/office/drawing/2014/main" id="{D9971F92-6D62-66A9-03DC-96008070D2C0}"/>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Tree>
    <p:extLst>
      <p:ext uri="{BB962C8B-B14F-4D97-AF65-F5344CB8AC3E}">
        <p14:creationId xmlns:p14="http://schemas.microsoft.com/office/powerpoint/2010/main" val="6665222"/>
      </p:ext>
    </p:extLst>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12166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70</a:t>
            </a:fld>
            <a:r>
              <a:rPr spc="-55" dirty="0"/>
              <a:t> </a:t>
            </a:r>
            <a:r>
              <a:rPr spc="35" dirty="0"/>
              <a:t>/</a:t>
            </a:r>
            <a:endParaRPr spc="-55" dirty="0"/>
          </a:p>
        </p:txBody>
      </p:sp>
      <p:sp>
        <p:nvSpPr>
          <p:cNvPr id="14" name="TextBox 13">
            <a:extLst>
              <a:ext uri="{FF2B5EF4-FFF2-40B4-BE49-F238E27FC236}">
                <a16:creationId xmlns:a16="http://schemas.microsoft.com/office/drawing/2014/main" id="{6EE8B02D-1C86-441F-8C8C-66E46CA4B288}"/>
              </a:ext>
            </a:extLst>
          </p:cNvPr>
          <p:cNvSpPr txBox="1"/>
          <p:nvPr/>
        </p:nvSpPr>
        <p:spPr>
          <a:xfrm>
            <a:off x="119227" y="378408"/>
            <a:ext cx="4500693" cy="2508379"/>
          </a:xfrm>
          <a:prstGeom prst="rect">
            <a:avLst/>
          </a:prstGeom>
          <a:noFill/>
        </p:spPr>
        <p:txBody>
          <a:bodyPr wrap="square" rtlCol="0">
            <a:spAutoFit/>
          </a:bodyPr>
          <a:lstStyle/>
          <a:p>
            <a:pPr marL="171450" indent="-171450" algn="l" rtl="0">
              <a:buFont typeface="Arial" panose="020B0604020202020204" pitchFamily="34" charset="0"/>
              <a:buChar char="•"/>
            </a:pPr>
            <a:r>
              <a:rPr lang="en-US" sz="1000" dirty="0">
                <a:solidFill>
                  <a:srgbClr val="282829"/>
                </a:solidFill>
                <a:latin typeface="Tahoma" panose="020B0604030504040204" pitchFamily="34" charset="0"/>
                <a:ea typeface="Tahoma" panose="020B0604030504040204" pitchFamily="34" charset="0"/>
                <a:cs typeface="Tahoma" panose="020B0604030504040204" pitchFamily="34" charset="0"/>
              </a:rPr>
              <a:t>A </a:t>
            </a:r>
            <a:r>
              <a:rPr lang="en-US" sz="1000" b="1" dirty="0">
                <a:solidFill>
                  <a:srgbClr val="282829"/>
                </a:solidFill>
                <a:latin typeface="Tahoma" panose="020B0604030504040204" pitchFamily="34" charset="0"/>
                <a:ea typeface="Tahoma" panose="020B0604030504040204" pitchFamily="34" charset="0"/>
                <a:cs typeface="Tahoma" panose="020B0604030504040204" pitchFamily="34" charset="0"/>
              </a:rPr>
              <a:t>partial derivative</a:t>
            </a:r>
            <a:r>
              <a:rPr lang="en-US" sz="1000" dirty="0">
                <a:solidFill>
                  <a:srgbClr val="282829"/>
                </a:solidFill>
                <a:latin typeface="Tahoma" panose="020B0604030504040204" pitchFamily="34" charset="0"/>
                <a:ea typeface="Tahoma" panose="020B0604030504040204" pitchFamily="34" charset="0"/>
                <a:cs typeface="Tahoma" panose="020B0604030504040204" pitchFamily="34" charset="0"/>
              </a:rPr>
              <a:t> </a:t>
            </a:r>
            <a:r>
              <a:rPr lang="en-US" sz="1000" u="sng" dirty="0">
                <a:solidFill>
                  <a:srgbClr val="282829"/>
                </a:solidFill>
                <a:latin typeface="Tahoma" panose="020B0604030504040204" pitchFamily="34" charset="0"/>
                <a:ea typeface="Tahoma" panose="020B0604030504040204" pitchFamily="34" charset="0"/>
                <a:cs typeface="Tahoma" panose="020B0604030504040204" pitchFamily="34" charset="0"/>
              </a:rPr>
              <a:t>is not ‘coordinate free’</a:t>
            </a:r>
          </a:p>
          <a:p>
            <a:pPr marL="171450" indent="-171450">
              <a:buFont typeface="Arial" panose="020B0604020202020204" pitchFamily="34" charset="0"/>
              <a:buChar char="•"/>
            </a:pPr>
            <a:r>
              <a:rPr lang="en-US" sz="1000" b="0" dirty="0">
                <a:solidFill>
                  <a:srgbClr val="282829"/>
                </a:solidFill>
                <a:effectLst/>
                <a:latin typeface="Tahoma" panose="020B0604030504040204" pitchFamily="34" charset="0"/>
                <a:ea typeface="Tahoma" panose="020B0604030504040204" pitchFamily="34" charset="0"/>
                <a:cs typeface="Tahoma" panose="020B0604030504040204" pitchFamily="34" charset="0"/>
              </a:rPr>
              <a:t>A </a:t>
            </a:r>
            <a:r>
              <a:rPr lang="en-US" sz="1000" b="1" dirty="0">
                <a:solidFill>
                  <a:srgbClr val="282829"/>
                </a:solidFill>
                <a:effectLst/>
                <a:latin typeface="Tahoma" panose="020B0604030504040204" pitchFamily="34" charset="0"/>
                <a:ea typeface="Tahoma" panose="020B0604030504040204" pitchFamily="34" charset="0"/>
                <a:cs typeface="Tahoma" panose="020B0604030504040204" pitchFamily="34" charset="0"/>
              </a:rPr>
              <a:t>partial derivative</a:t>
            </a:r>
            <a:r>
              <a:rPr lang="en-US" sz="1000" b="0" dirty="0">
                <a:solidFill>
                  <a:srgbClr val="282829"/>
                </a:solidFill>
                <a:effectLst/>
                <a:latin typeface="Tahoma" panose="020B0604030504040204" pitchFamily="34" charset="0"/>
                <a:ea typeface="Tahoma" panose="020B0604030504040204" pitchFamily="34" charset="0"/>
                <a:cs typeface="Tahoma" panose="020B0604030504040204" pitchFamily="34" charset="0"/>
              </a:rPr>
              <a:t> is, in effect, a directional derivative in the “increasing” direction along the appropriate axis.</a:t>
            </a:r>
          </a:p>
          <a:p>
            <a:pPr marL="171450" indent="-171450">
              <a:buFont typeface="Arial" panose="020B0604020202020204" pitchFamily="34" charset="0"/>
              <a:buChar char="•"/>
            </a:pP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A </a:t>
            </a:r>
            <a:r>
              <a:rPr kumimoji="0" lang="en-US" altLang="en-US" sz="1000" b="1"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partial derivative </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is the rate of change of f(</a:t>
            </a:r>
            <a:r>
              <a:rPr kumimoji="0" lang="en-US" altLang="en-US" sz="1000" b="0" i="0" u="none" strike="noStrike" cap="none" normalizeH="0" baseline="0" dirty="0" err="1">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x,y</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 which can be thought of the </a:t>
            </a:r>
            <a:r>
              <a:rPr kumimoji="0" lang="en-US" altLang="en-US" sz="1000" b="0" i="0" u="sng"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slope of the function</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 at a point (x0,y0).</a:t>
            </a:r>
          </a:p>
          <a:p>
            <a:pPr marL="171450" indent="-171450">
              <a:buFont typeface="Arial" panose="020B0604020202020204" pitchFamily="34" charset="0"/>
              <a:buChar char="•"/>
            </a:pPr>
            <a:r>
              <a:rPr lang="en-US" sz="1000" b="1" dirty="0">
                <a:solidFill>
                  <a:srgbClr val="242729"/>
                </a:solidFill>
                <a:latin typeface="Tahoma" panose="020B0604030504040204" pitchFamily="34" charset="0"/>
                <a:ea typeface="Tahoma" panose="020B0604030504040204" pitchFamily="34" charset="0"/>
                <a:cs typeface="Tahoma" panose="020B0604030504040204" pitchFamily="34" charset="0"/>
              </a:rPr>
              <a:t>D</a:t>
            </a:r>
            <a:r>
              <a:rPr lang="en-US" sz="1000" b="1" i="0" dirty="0">
                <a:solidFill>
                  <a:srgbClr val="242729"/>
                </a:solidFill>
                <a:effectLst/>
                <a:latin typeface="Tahoma" panose="020B0604030504040204" pitchFamily="34" charset="0"/>
                <a:ea typeface="Tahoma" panose="020B0604030504040204" pitchFamily="34" charset="0"/>
                <a:cs typeface="Tahoma" panose="020B0604030504040204" pitchFamily="34" charset="0"/>
              </a:rPr>
              <a:t>irectional derivative</a:t>
            </a:r>
            <a:r>
              <a:rPr lang="en-US" sz="1000" b="0" i="0" dirty="0">
                <a:solidFill>
                  <a:srgbClr val="242729"/>
                </a:solidFill>
                <a:effectLst/>
                <a:latin typeface="Tahoma" panose="020B0604030504040204" pitchFamily="34" charset="0"/>
                <a:ea typeface="Tahoma" panose="020B0604030504040204" pitchFamily="34" charset="0"/>
                <a:cs typeface="Tahoma" panose="020B0604030504040204" pitchFamily="34" charset="0"/>
              </a:rPr>
              <a:t>, on the other hand, </a:t>
            </a:r>
            <a:r>
              <a:rPr lang="en-US" sz="1000" b="0" i="0" u="sng" dirty="0">
                <a:solidFill>
                  <a:srgbClr val="242729"/>
                </a:solidFill>
                <a:effectLst/>
                <a:latin typeface="Tahoma" panose="020B0604030504040204" pitchFamily="34" charset="0"/>
                <a:ea typeface="Tahoma" panose="020B0604030504040204" pitchFamily="34" charset="0"/>
                <a:cs typeface="Tahoma" panose="020B0604030504040204" pitchFamily="34" charset="0"/>
              </a:rPr>
              <a:t>is coordinate free</a:t>
            </a:r>
          </a:p>
          <a:p>
            <a:pPr marL="171450" indent="-171450">
              <a:buFont typeface="Arial" panose="020B0604020202020204" pitchFamily="34" charset="0"/>
              <a:buChar char="•"/>
            </a:pPr>
            <a:r>
              <a:rPr kumimoji="0" lang="en-US" altLang="en-US" sz="1000" b="1"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Directional derivative</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 is the instantaneous rate of change (which is a scalar) of f(</a:t>
            </a:r>
            <a:r>
              <a:rPr kumimoji="0" lang="en-US" altLang="en-US" sz="1000" b="0" i="0" u="none" strike="noStrike" cap="none" normalizeH="0" baseline="0" dirty="0" err="1">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x,y</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 in the </a:t>
            </a:r>
            <a:r>
              <a:rPr kumimoji="0" lang="en-US" altLang="en-US" sz="1000" b="0" i="0" u="sng"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direction of the unit vector u</a:t>
            </a:r>
          </a:p>
          <a:p>
            <a:pPr marL="171450" indent="-171450">
              <a:buFont typeface="Arial" panose="020B0604020202020204" pitchFamily="34" charset="0"/>
              <a:buChar char="•"/>
            </a:pPr>
            <a:r>
              <a:rPr lang="en-US" sz="1000" b="1" dirty="0">
                <a:solidFill>
                  <a:srgbClr val="282829"/>
                </a:solidFill>
                <a:effectLst/>
                <a:latin typeface="Tahoma" panose="020B0604030504040204" pitchFamily="34" charset="0"/>
                <a:ea typeface="Tahoma" panose="020B0604030504040204" pitchFamily="34" charset="0"/>
                <a:cs typeface="Tahoma" panose="020B0604030504040204" pitchFamily="34" charset="0"/>
              </a:rPr>
              <a:t>Directional derivative</a:t>
            </a:r>
            <a:r>
              <a:rPr lang="en-US" sz="1000" b="0" dirty="0">
                <a:solidFill>
                  <a:srgbClr val="282829"/>
                </a:solidFill>
                <a:effectLst/>
                <a:latin typeface="Tahoma" panose="020B0604030504040204" pitchFamily="34" charset="0"/>
                <a:ea typeface="Tahoma" panose="020B0604030504040204" pitchFamily="34" charset="0"/>
                <a:cs typeface="Tahoma" panose="020B0604030504040204" pitchFamily="34" charset="0"/>
              </a:rPr>
              <a:t> measures the rate of change in some direction from a point, and that direction could be any unit vector</a:t>
            </a:r>
          </a:p>
          <a:p>
            <a:pPr marL="171450" indent="-171450">
              <a:buFont typeface="Arial" panose="020B0604020202020204" pitchFamily="34" charset="0"/>
              <a:buChar char="•"/>
            </a:pPr>
            <a:endParaRPr kumimoji="0" lang="en-US" altLang="en-US" sz="1000" b="0" i="0" u="sng"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endParaRPr>
          </a:p>
          <a:p>
            <a:endParaRPr kumimoji="0" lang="en-US" altLang="en-US" sz="9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lgn="l" rtl="0">
              <a:buFont typeface="Arial" panose="020B0604020202020204" pitchFamily="34" charset="0"/>
              <a:buChar char="•"/>
            </a:pPr>
            <a:endParaRPr lang="en-US" sz="1000" b="0" i="0" dirty="0">
              <a:solidFill>
                <a:srgbClr val="242729"/>
              </a:solidFill>
              <a:effectLst/>
              <a:latin typeface="Georgia" panose="02040502050405020303" pitchFamily="18" charset="0"/>
            </a:endParaRPr>
          </a:p>
          <a:p>
            <a:pPr marL="171450" indent="-171450" algn="l" rtl="0">
              <a:buFont typeface="Arial" panose="020B0604020202020204" pitchFamily="34" charset="0"/>
              <a:buChar char="•"/>
            </a:pPr>
            <a:endParaRPr lang="en-US" sz="1000" b="0" dirty="0">
              <a:solidFill>
                <a:srgbClr val="282829"/>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6148" name="Picture 4" descr="Partial derivative by limit definition - Math Insight">
            <a:extLst>
              <a:ext uri="{FF2B5EF4-FFF2-40B4-BE49-F238E27FC236}">
                <a16:creationId xmlns:a16="http://schemas.microsoft.com/office/drawing/2014/main" id="{AB8BD789-14CA-4B58-88B7-A3C0F660D5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327" y="1976884"/>
            <a:ext cx="1669174" cy="118348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1236E55-E198-4560-BD3D-7194EEFC1A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9183" y="1980478"/>
            <a:ext cx="1502619" cy="109954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A080E20-E73D-4EFA-9CC4-730794ED6E4C}"/>
              </a:ext>
            </a:extLst>
          </p:cNvPr>
          <p:cNvSpPr txBox="1"/>
          <p:nvPr/>
        </p:nvSpPr>
        <p:spPr>
          <a:xfrm>
            <a:off x="870611" y="3080529"/>
            <a:ext cx="2201341" cy="184666"/>
          </a:xfrm>
          <a:prstGeom prst="rect">
            <a:avLst/>
          </a:prstGeom>
          <a:noFill/>
        </p:spPr>
        <p:txBody>
          <a:bodyPr wrap="square" rtlCol="0">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Partial Derivative</a:t>
            </a:r>
          </a:p>
        </p:txBody>
      </p:sp>
      <p:sp>
        <p:nvSpPr>
          <p:cNvPr id="18" name="TextBox 17">
            <a:extLst>
              <a:ext uri="{FF2B5EF4-FFF2-40B4-BE49-F238E27FC236}">
                <a16:creationId xmlns:a16="http://schemas.microsoft.com/office/drawing/2014/main" id="{5E6AA7FC-1C4B-4323-8791-62BC1BFFFF09}"/>
              </a:ext>
            </a:extLst>
          </p:cNvPr>
          <p:cNvSpPr txBox="1"/>
          <p:nvPr/>
        </p:nvSpPr>
        <p:spPr>
          <a:xfrm>
            <a:off x="3036102" y="3053564"/>
            <a:ext cx="2201341" cy="184666"/>
          </a:xfrm>
          <a:prstGeom prst="rect">
            <a:avLst/>
          </a:prstGeom>
          <a:noFill/>
        </p:spPr>
        <p:txBody>
          <a:bodyPr wrap="square" rtlCol="0">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Directional Derivative</a:t>
            </a:r>
          </a:p>
        </p:txBody>
      </p:sp>
    </p:spTree>
    <p:extLst>
      <p:ext uri="{BB962C8B-B14F-4D97-AF65-F5344CB8AC3E}">
        <p14:creationId xmlns:p14="http://schemas.microsoft.com/office/powerpoint/2010/main" val="275659766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200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71</a:t>
            </a:fld>
            <a:r>
              <a:rPr spc="-55" dirty="0"/>
              <a:t> </a:t>
            </a:r>
            <a:r>
              <a:rPr spc="35" dirty="0"/>
              <a:t>/</a:t>
            </a:r>
            <a:endParaRPr spc="-55" dirty="0"/>
          </a:p>
        </p:txBody>
      </p:sp>
      <p:pic>
        <p:nvPicPr>
          <p:cNvPr id="21" name="Picture 20">
            <a:extLst>
              <a:ext uri="{FF2B5EF4-FFF2-40B4-BE49-F238E27FC236}">
                <a16:creationId xmlns:a16="http://schemas.microsoft.com/office/drawing/2014/main" id="{D00FD84A-F8C5-4D4F-8730-D7A83744488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16009" y="1560449"/>
            <a:ext cx="2400762" cy="278857"/>
          </a:xfrm>
          <a:prstGeom prst="rect">
            <a:avLst/>
          </a:prstGeom>
        </p:spPr>
      </p:pic>
      <p:pic>
        <p:nvPicPr>
          <p:cNvPr id="23" name="Picture 22">
            <a:extLst>
              <a:ext uri="{FF2B5EF4-FFF2-40B4-BE49-F238E27FC236}">
                <a16:creationId xmlns:a16="http://schemas.microsoft.com/office/drawing/2014/main" id="{F252C232-6B14-47A4-A638-2CDB1757FD8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38486" y="1387346"/>
            <a:ext cx="1155809" cy="131810"/>
          </a:xfrm>
          <a:prstGeom prst="rect">
            <a:avLst/>
          </a:prstGeom>
        </p:spPr>
      </p:pic>
      <p:pic>
        <p:nvPicPr>
          <p:cNvPr id="24" name="Picture 23">
            <a:extLst>
              <a:ext uri="{FF2B5EF4-FFF2-40B4-BE49-F238E27FC236}">
                <a16:creationId xmlns:a16="http://schemas.microsoft.com/office/drawing/2014/main" id="{26FF09EA-0067-49B6-9CF3-71302B86E513}"/>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89061" y="918731"/>
            <a:ext cx="2006857" cy="277333"/>
          </a:xfrm>
          <a:prstGeom prst="rect">
            <a:avLst/>
          </a:prstGeom>
        </p:spPr>
      </p:pic>
      <p:sp>
        <p:nvSpPr>
          <p:cNvPr id="25" name="TextBox 24">
            <a:extLst>
              <a:ext uri="{FF2B5EF4-FFF2-40B4-BE49-F238E27FC236}">
                <a16:creationId xmlns:a16="http://schemas.microsoft.com/office/drawing/2014/main" id="{A7C9E6DB-8039-448D-860B-90C890EE97E4}"/>
              </a:ext>
            </a:extLst>
          </p:cNvPr>
          <p:cNvSpPr txBox="1"/>
          <p:nvPr/>
        </p:nvSpPr>
        <p:spPr>
          <a:xfrm>
            <a:off x="594804" y="326003"/>
            <a:ext cx="2201341" cy="246221"/>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Partial Derivative</a:t>
            </a:r>
          </a:p>
        </p:txBody>
      </p:sp>
      <p:sp>
        <p:nvSpPr>
          <p:cNvPr id="27" name="TextBox 26">
            <a:extLst>
              <a:ext uri="{FF2B5EF4-FFF2-40B4-BE49-F238E27FC236}">
                <a16:creationId xmlns:a16="http://schemas.microsoft.com/office/drawing/2014/main" id="{DB5F0B76-9203-479A-9041-31FF791EDF49}"/>
              </a:ext>
            </a:extLst>
          </p:cNvPr>
          <p:cNvSpPr txBox="1"/>
          <p:nvPr/>
        </p:nvSpPr>
        <p:spPr>
          <a:xfrm>
            <a:off x="516407" y="1158577"/>
            <a:ext cx="2201341" cy="246221"/>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Directional Derivative</a:t>
            </a:r>
          </a:p>
        </p:txBody>
      </p:sp>
      <p:pic>
        <p:nvPicPr>
          <p:cNvPr id="28" name="Picture 27">
            <a:extLst>
              <a:ext uri="{FF2B5EF4-FFF2-40B4-BE49-F238E27FC236}">
                <a16:creationId xmlns:a16="http://schemas.microsoft.com/office/drawing/2014/main" id="{E6400346-618E-418E-B0C8-B5683589F5A7}"/>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0928" y="556979"/>
            <a:ext cx="2009904" cy="277333"/>
          </a:xfrm>
          <a:prstGeom prst="rect">
            <a:avLst/>
          </a:prstGeom>
        </p:spPr>
      </p:pic>
      <p:sp>
        <p:nvSpPr>
          <p:cNvPr id="30" name="TextBox 29">
            <a:extLst>
              <a:ext uri="{FF2B5EF4-FFF2-40B4-BE49-F238E27FC236}">
                <a16:creationId xmlns:a16="http://schemas.microsoft.com/office/drawing/2014/main" id="{20FBF0F3-2636-4A67-98F9-8BEA7BF3AB5D}"/>
              </a:ext>
            </a:extLst>
          </p:cNvPr>
          <p:cNvSpPr txBox="1"/>
          <p:nvPr/>
        </p:nvSpPr>
        <p:spPr>
          <a:xfrm>
            <a:off x="2516772" y="412472"/>
            <a:ext cx="2100059" cy="1785104"/>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Directional derivative definition </a:t>
            </a:r>
            <a:r>
              <a:rPr lang="en-US" sz="1000" dirty="0">
                <a:latin typeface="Tahoma" panose="020B0604030504040204" pitchFamily="34" charset="0"/>
                <a:ea typeface="Tahoma" panose="020B0604030504040204" pitchFamily="34" charset="0"/>
                <a:cs typeface="Tahoma" panose="020B0604030504040204" pitchFamily="34" charset="0"/>
              </a:rPr>
              <a:t>is like that of the partial derivative definition but </a:t>
            </a:r>
            <a:r>
              <a:rPr lang="en-US" sz="1000" i="1" dirty="0">
                <a:latin typeface="Tahoma" panose="020B0604030504040204" pitchFamily="34" charset="0"/>
                <a:ea typeface="Tahoma" panose="020B0604030504040204" pitchFamily="34" charset="0"/>
                <a:cs typeface="Tahoma" panose="020B0604030504040204" pitchFamily="34" charset="0"/>
              </a:rPr>
              <a:t>different</a:t>
            </a:r>
            <a:r>
              <a:rPr lang="en-US" sz="1000" dirty="0">
                <a:latin typeface="Tahoma" panose="020B0604030504040204" pitchFamily="34" charset="0"/>
                <a:ea typeface="Tahoma" panose="020B0604030504040204" pitchFamily="34" charset="0"/>
                <a:cs typeface="Tahoma" panose="020B0604030504040204" pitchFamily="34" charset="0"/>
              </a:rPr>
              <a:t>.</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Directional derivatives </a:t>
            </a:r>
            <a:r>
              <a:rPr lang="en-US" sz="1000" dirty="0">
                <a:latin typeface="Tahoma" panose="020B0604030504040204" pitchFamily="34" charset="0"/>
                <a:ea typeface="Tahoma" panose="020B0604030504040204" pitchFamily="34" charset="0"/>
                <a:cs typeface="Tahoma" panose="020B0604030504040204" pitchFamily="34" charset="0"/>
              </a:rPr>
              <a:t>consist of a </a:t>
            </a:r>
            <a:r>
              <a:rPr lang="en-US" sz="1000" i="1" dirty="0">
                <a:latin typeface="Tahoma" panose="020B0604030504040204" pitchFamily="34" charset="0"/>
                <a:ea typeface="Tahoma" panose="020B0604030504040204" pitchFamily="34" charset="0"/>
                <a:cs typeface="Tahoma" panose="020B0604030504040204" pitchFamily="34" charset="0"/>
              </a:rPr>
              <a:t>dot product </a:t>
            </a:r>
            <a:r>
              <a:rPr lang="en-US" sz="1000" dirty="0">
                <a:latin typeface="Tahoma" panose="020B0604030504040204" pitchFamily="34" charset="0"/>
                <a:ea typeface="Tahoma" panose="020B0604030504040204" pitchFamily="34" charset="0"/>
                <a:cs typeface="Tahoma" panose="020B0604030504040204" pitchFamily="34" charset="0"/>
              </a:rPr>
              <a:t>between the </a:t>
            </a:r>
            <a:r>
              <a:rPr lang="en-US" sz="1000" u="sng" dirty="0">
                <a:latin typeface="Tahoma" panose="020B0604030504040204" pitchFamily="34" charset="0"/>
                <a:ea typeface="Tahoma" panose="020B0604030504040204" pitchFamily="34" charset="0"/>
                <a:cs typeface="Tahoma" panose="020B0604030504040204" pitchFamily="34" charset="0"/>
              </a:rPr>
              <a:t>gradient vector </a:t>
            </a:r>
            <a:r>
              <a:rPr lang="en-US" sz="1000" dirty="0">
                <a:latin typeface="Tahoma" panose="020B0604030504040204" pitchFamily="34" charset="0"/>
                <a:ea typeface="Tahoma" panose="020B0604030504040204" pitchFamily="34" charset="0"/>
                <a:cs typeface="Tahoma" panose="020B0604030504040204" pitchFamily="34" charset="0"/>
              </a:rPr>
              <a:t>and a </a:t>
            </a:r>
            <a:r>
              <a:rPr lang="en-US" sz="1000" u="sng" dirty="0">
                <a:latin typeface="Tahoma" panose="020B0604030504040204" pitchFamily="34" charset="0"/>
                <a:ea typeface="Tahoma" panose="020B0604030504040204" pitchFamily="34" charset="0"/>
                <a:cs typeface="Tahoma" panose="020B0604030504040204" pitchFamily="34" charset="0"/>
              </a:rPr>
              <a:t>unit vector</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Directional derivative </a:t>
            </a:r>
            <a:r>
              <a:rPr lang="en-US" sz="1000" dirty="0">
                <a:latin typeface="Tahoma" panose="020B0604030504040204" pitchFamily="34" charset="0"/>
                <a:ea typeface="Tahoma" panose="020B0604030504040204" pitchFamily="34" charset="0"/>
                <a:cs typeface="Tahoma" panose="020B0604030504040204" pitchFamily="34" charset="0"/>
              </a:rPr>
              <a:t>is also a slope which is a </a:t>
            </a:r>
            <a:r>
              <a:rPr lang="en-US" sz="1000" u="sng" dirty="0">
                <a:latin typeface="Tahoma" panose="020B0604030504040204" pitchFamily="34" charset="0"/>
                <a:ea typeface="Tahoma" panose="020B0604030504040204" pitchFamily="34" charset="0"/>
                <a:cs typeface="Tahoma" panose="020B0604030504040204" pitchFamily="34" charset="0"/>
              </a:rPr>
              <a:t>scalar </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3473E444-4CE6-44CA-AD43-C1F9A100821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90889" y="1926389"/>
            <a:ext cx="754286" cy="129524"/>
          </a:xfrm>
          <a:prstGeom prst="rect">
            <a:avLst/>
          </a:prstGeom>
        </p:spPr>
      </p:pic>
      <p:pic>
        <p:nvPicPr>
          <p:cNvPr id="43" name="Picture 42">
            <a:extLst>
              <a:ext uri="{FF2B5EF4-FFF2-40B4-BE49-F238E27FC236}">
                <a16:creationId xmlns:a16="http://schemas.microsoft.com/office/drawing/2014/main" id="{80C599BE-BE8B-4601-A958-2F12FA7739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245188" y="1915995"/>
            <a:ext cx="900571" cy="153905"/>
          </a:xfrm>
          <a:prstGeom prst="rect">
            <a:avLst/>
          </a:prstGeom>
        </p:spPr>
      </p:pic>
      <p:pic>
        <p:nvPicPr>
          <p:cNvPr id="6152" name="Picture 8" descr="Directional Derivatives - Mathonline">
            <a:extLst>
              <a:ext uri="{FF2B5EF4-FFF2-40B4-BE49-F238E27FC236}">
                <a16:creationId xmlns:a16="http://schemas.microsoft.com/office/drawing/2014/main" id="{5183F790-0667-4C7A-AACB-FCBE036B126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1215" y="2089154"/>
            <a:ext cx="1127946" cy="108108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E86CEC28-E766-4D4C-979E-060315E0989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17818" y="2084254"/>
            <a:ext cx="1097966" cy="108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7955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Properties of Directional Derivatives &amp; Gradient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72</a:t>
            </a:fld>
            <a:r>
              <a:rPr spc="-55" dirty="0"/>
              <a:t> </a:t>
            </a:r>
            <a:r>
              <a:rPr spc="35" dirty="0"/>
              <a:t>/</a:t>
            </a:r>
            <a:endParaRPr spc="-55" dirty="0"/>
          </a:p>
        </p:txBody>
      </p:sp>
      <p:pic>
        <p:nvPicPr>
          <p:cNvPr id="20" name="Picture 19">
            <a:extLst>
              <a:ext uri="{FF2B5EF4-FFF2-40B4-BE49-F238E27FC236}">
                <a16:creationId xmlns:a16="http://schemas.microsoft.com/office/drawing/2014/main" id="{5BFE9E8E-5AEE-45DD-B754-F6D8EA6C6FBD}"/>
              </a:ext>
            </a:extLst>
          </p:cNvPr>
          <p:cNvPicPr>
            <a:picLocks noChangeAspect="1"/>
          </p:cNvPicPr>
          <p:nvPr>
            <p:custDataLst>
              <p:tags r:id="rId1"/>
            </p:custDataLst>
          </p:nvPr>
        </p:nvPicPr>
        <p:blipFill>
          <a:blip r:embed="rId35" cstate="print">
            <a:extLst>
              <a:ext uri="{28A0092B-C50C-407E-A947-70E740481C1C}">
                <a14:useLocalDpi xmlns:a14="http://schemas.microsoft.com/office/drawing/2010/main" val="0"/>
              </a:ext>
            </a:extLst>
          </a:blip>
          <a:stretch>
            <a:fillRect/>
          </a:stretch>
        </p:blipFill>
        <p:spPr>
          <a:xfrm>
            <a:off x="155627" y="460594"/>
            <a:ext cx="713906" cy="155428"/>
          </a:xfrm>
          <a:prstGeom prst="rect">
            <a:avLst/>
          </a:prstGeom>
        </p:spPr>
      </p:pic>
      <p:pic>
        <p:nvPicPr>
          <p:cNvPr id="26" name="Picture 25">
            <a:extLst>
              <a:ext uri="{FF2B5EF4-FFF2-40B4-BE49-F238E27FC236}">
                <a16:creationId xmlns:a16="http://schemas.microsoft.com/office/drawing/2014/main" id="{67DE044A-14BD-461B-89CA-82B946570A1B}"/>
              </a:ext>
            </a:extLst>
          </p:cNvPr>
          <p:cNvPicPr>
            <a:picLocks noChangeAspect="1"/>
          </p:cNvPicPr>
          <p:nvPr>
            <p:custDataLst>
              <p:tags r:id="rId2"/>
            </p:custDataLst>
          </p:nvPr>
        </p:nvPicPr>
        <p:blipFill>
          <a:blip r:embed="rId36" cstate="print">
            <a:extLst>
              <a:ext uri="{28A0092B-C50C-407E-A947-70E740481C1C}">
                <a14:useLocalDpi xmlns:a14="http://schemas.microsoft.com/office/drawing/2010/main" val="0"/>
              </a:ext>
            </a:extLst>
          </a:blip>
          <a:stretch>
            <a:fillRect/>
          </a:stretch>
        </p:blipFill>
        <p:spPr>
          <a:xfrm>
            <a:off x="920443" y="495260"/>
            <a:ext cx="246095" cy="94476"/>
          </a:xfrm>
          <a:prstGeom prst="rect">
            <a:avLst/>
          </a:prstGeom>
        </p:spPr>
      </p:pic>
      <p:pic>
        <p:nvPicPr>
          <p:cNvPr id="31" name="Picture 30">
            <a:extLst>
              <a:ext uri="{FF2B5EF4-FFF2-40B4-BE49-F238E27FC236}">
                <a16:creationId xmlns:a16="http://schemas.microsoft.com/office/drawing/2014/main" id="{F73ECF02-89D3-4413-A35C-2E831EB886E5}"/>
              </a:ext>
            </a:extLst>
          </p:cNvPr>
          <p:cNvPicPr>
            <a:picLocks noChangeAspect="1"/>
          </p:cNvPicPr>
          <p:nvPr>
            <p:custDataLst>
              <p:tags r:id="rId3"/>
            </p:custDataLst>
          </p:nvPr>
        </p:nvPicPr>
        <p:blipFill>
          <a:blip r:embed="rId37" cstate="print">
            <a:extLst>
              <a:ext uri="{28A0092B-C50C-407E-A947-70E740481C1C}">
                <a14:useLocalDpi xmlns:a14="http://schemas.microsoft.com/office/drawing/2010/main" val="0"/>
              </a:ext>
            </a:extLst>
          </a:blip>
          <a:stretch>
            <a:fillRect/>
          </a:stretch>
        </p:blipFill>
        <p:spPr>
          <a:xfrm>
            <a:off x="1218912" y="485536"/>
            <a:ext cx="464000" cy="128762"/>
          </a:xfrm>
          <a:prstGeom prst="rect">
            <a:avLst/>
          </a:prstGeom>
        </p:spPr>
      </p:pic>
      <p:pic>
        <p:nvPicPr>
          <p:cNvPr id="34" name="Picture 33">
            <a:extLst>
              <a:ext uri="{FF2B5EF4-FFF2-40B4-BE49-F238E27FC236}">
                <a16:creationId xmlns:a16="http://schemas.microsoft.com/office/drawing/2014/main" id="{88C16488-B12E-498E-A34D-3D311CC04C40}"/>
              </a:ext>
            </a:extLst>
          </p:cNvPr>
          <p:cNvPicPr>
            <a:picLocks noChangeAspect="1"/>
          </p:cNvPicPr>
          <p:nvPr>
            <p:custDataLst>
              <p:tags r:id="rId4"/>
            </p:custDataLst>
          </p:nvPr>
        </p:nvPicPr>
        <p:blipFill>
          <a:blip r:embed="rId38" cstate="print">
            <a:extLst>
              <a:ext uri="{28A0092B-C50C-407E-A947-70E740481C1C}">
                <a14:useLocalDpi xmlns:a14="http://schemas.microsoft.com/office/drawing/2010/main" val="0"/>
              </a:ext>
            </a:extLst>
          </a:blip>
          <a:stretch>
            <a:fillRect/>
          </a:stretch>
        </p:blipFill>
        <p:spPr>
          <a:xfrm>
            <a:off x="1735049" y="484012"/>
            <a:ext cx="505143" cy="130286"/>
          </a:xfrm>
          <a:prstGeom prst="rect">
            <a:avLst/>
          </a:prstGeom>
        </p:spPr>
      </p:pic>
      <p:pic>
        <p:nvPicPr>
          <p:cNvPr id="36" name="Picture 35">
            <a:extLst>
              <a:ext uri="{FF2B5EF4-FFF2-40B4-BE49-F238E27FC236}">
                <a16:creationId xmlns:a16="http://schemas.microsoft.com/office/drawing/2014/main" id="{79BD5D27-9EE6-43FD-BBD4-DFD7D5EB35AD}"/>
              </a:ext>
            </a:extLst>
          </p:cNvPr>
          <p:cNvPicPr>
            <a:picLocks noChangeAspect="1"/>
          </p:cNvPicPr>
          <p:nvPr>
            <p:custDataLst>
              <p:tags r:id="rId5"/>
            </p:custDataLst>
          </p:nvPr>
        </p:nvPicPr>
        <p:blipFill>
          <a:blip r:embed="rId39" cstate="print">
            <a:extLst>
              <a:ext uri="{28A0092B-C50C-407E-A947-70E740481C1C}">
                <a14:useLocalDpi xmlns:a14="http://schemas.microsoft.com/office/drawing/2010/main" val="0"/>
              </a:ext>
            </a:extLst>
          </a:blip>
          <a:stretch>
            <a:fillRect/>
          </a:stretch>
        </p:blipFill>
        <p:spPr>
          <a:xfrm>
            <a:off x="2097335" y="703091"/>
            <a:ext cx="285714" cy="134095"/>
          </a:xfrm>
          <a:prstGeom prst="rect">
            <a:avLst/>
          </a:prstGeom>
        </p:spPr>
      </p:pic>
      <p:pic>
        <p:nvPicPr>
          <p:cNvPr id="39" name="Picture 38">
            <a:extLst>
              <a:ext uri="{FF2B5EF4-FFF2-40B4-BE49-F238E27FC236}">
                <a16:creationId xmlns:a16="http://schemas.microsoft.com/office/drawing/2014/main" id="{C83A05FF-BEBE-4F5B-B1D9-5D2B6F3C0CE3}"/>
              </a:ext>
            </a:extLst>
          </p:cNvPr>
          <p:cNvPicPr>
            <a:picLocks noChangeAspect="1"/>
          </p:cNvPicPr>
          <p:nvPr>
            <p:custDataLst>
              <p:tags r:id="rId6"/>
            </p:custDataLst>
          </p:nvPr>
        </p:nvPicPr>
        <p:blipFill>
          <a:blip r:embed="rId40" cstate="print">
            <a:extLst>
              <a:ext uri="{28A0092B-C50C-407E-A947-70E740481C1C}">
                <a14:useLocalDpi xmlns:a14="http://schemas.microsoft.com/office/drawing/2010/main" val="0"/>
              </a:ext>
            </a:extLst>
          </a:blip>
          <a:stretch>
            <a:fillRect/>
          </a:stretch>
        </p:blipFill>
        <p:spPr>
          <a:xfrm>
            <a:off x="158691" y="726208"/>
            <a:ext cx="85333" cy="88381"/>
          </a:xfrm>
          <a:prstGeom prst="rect">
            <a:avLst/>
          </a:prstGeom>
        </p:spPr>
      </p:pic>
      <p:pic>
        <p:nvPicPr>
          <p:cNvPr id="47" name="Picture 46">
            <a:extLst>
              <a:ext uri="{FF2B5EF4-FFF2-40B4-BE49-F238E27FC236}">
                <a16:creationId xmlns:a16="http://schemas.microsoft.com/office/drawing/2014/main" id="{5F122694-8046-47A2-B59E-DEA7BAFC1D52}"/>
              </a:ext>
            </a:extLst>
          </p:cNvPr>
          <p:cNvPicPr>
            <a:picLocks noChangeAspect="1"/>
          </p:cNvPicPr>
          <p:nvPr>
            <p:custDataLst>
              <p:tags r:id="rId7"/>
            </p:custDataLst>
          </p:nvPr>
        </p:nvPicPr>
        <p:blipFill>
          <a:blip r:embed="rId41" cstate="print">
            <a:extLst>
              <a:ext uri="{28A0092B-C50C-407E-A947-70E740481C1C}">
                <a14:useLocalDpi xmlns:a14="http://schemas.microsoft.com/office/drawing/2010/main" val="0"/>
              </a:ext>
            </a:extLst>
          </a:blip>
          <a:stretch>
            <a:fillRect/>
          </a:stretch>
        </p:blipFill>
        <p:spPr>
          <a:xfrm>
            <a:off x="152157" y="1439409"/>
            <a:ext cx="85333" cy="89905"/>
          </a:xfrm>
          <a:prstGeom prst="rect">
            <a:avLst/>
          </a:prstGeom>
        </p:spPr>
      </p:pic>
      <p:pic>
        <p:nvPicPr>
          <p:cNvPr id="49" name="Picture 48">
            <a:extLst>
              <a:ext uri="{FF2B5EF4-FFF2-40B4-BE49-F238E27FC236}">
                <a16:creationId xmlns:a16="http://schemas.microsoft.com/office/drawing/2014/main" id="{06EB589F-B646-4EDD-A3CA-A1088C3B373E}"/>
              </a:ext>
            </a:extLst>
          </p:cNvPr>
          <p:cNvPicPr>
            <a:picLocks noChangeAspect="1"/>
          </p:cNvPicPr>
          <p:nvPr>
            <p:custDataLst>
              <p:tags r:id="rId8"/>
            </p:custDataLst>
          </p:nvPr>
        </p:nvPicPr>
        <p:blipFill>
          <a:blip r:embed="rId42" cstate="print">
            <a:extLst>
              <a:ext uri="{28A0092B-C50C-407E-A947-70E740481C1C}">
                <a14:useLocalDpi xmlns:a14="http://schemas.microsoft.com/office/drawing/2010/main" val="0"/>
              </a:ext>
            </a:extLst>
          </a:blip>
          <a:stretch>
            <a:fillRect/>
          </a:stretch>
        </p:blipFill>
        <p:spPr>
          <a:xfrm>
            <a:off x="157928" y="1686184"/>
            <a:ext cx="86857" cy="88381"/>
          </a:xfrm>
          <a:prstGeom prst="rect">
            <a:avLst/>
          </a:prstGeom>
        </p:spPr>
      </p:pic>
      <p:pic>
        <p:nvPicPr>
          <p:cNvPr id="55" name="Picture 54">
            <a:extLst>
              <a:ext uri="{FF2B5EF4-FFF2-40B4-BE49-F238E27FC236}">
                <a16:creationId xmlns:a16="http://schemas.microsoft.com/office/drawing/2014/main" id="{0F76196E-23ED-4847-983B-986FCCD52C23}"/>
              </a:ext>
            </a:extLst>
          </p:cNvPr>
          <p:cNvPicPr>
            <a:picLocks noChangeAspect="1"/>
          </p:cNvPicPr>
          <p:nvPr>
            <p:custDataLst>
              <p:tags r:id="rId9"/>
            </p:custDataLst>
          </p:nvPr>
        </p:nvPicPr>
        <p:blipFill>
          <a:blip r:embed="rId43" cstate="print">
            <a:extLst>
              <a:ext uri="{28A0092B-C50C-407E-A947-70E740481C1C}">
                <a14:useLocalDpi xmlns:a14="http://schemas.microsoft.com/office/drawing/2010/main" val="0"/>
              </a:ext>
            </a:extLst>
          </a:blip>
          <a:stretch>
            <a:fillRect/>
          </a:stretch>
        </p:blipFill>
        <p:spPr>
          <a:xfrm>
            <a:off x="311835" y="710742"/>
            <a:ext cx="227810" cy="128762"/>
          </a:xfrm>
          <a:prstGeom prst="rect">
            <a:avLst/>
          </a:prstGeom>
        </p:spPr>
      </p:pic>
      <p:pic>
        <p:nvPicPr>
          <p:cNvPr id="57" name="Picture 56">
            <a:extLst>
              <a:ext uri="{FF2B5EF4-FFF2-40B4-BE49-F238E27FC236}">
                <a16:creationId xmlns:a16="http://schemas.microsoft.com/office/drawing/2014/main" id="{12D2C67F-B931-45DF-B4CE-7C5E640AA6E0}"/>
              </a:ext>
            </a:extLst>
          </p:cNvPr>
          <p:cNvPicPr>
            <a:picLocks noChangeAspect="1"/>
          </p:cNvPicPr>
          <p:nvPr>
            <p:custDataLst>
              <p:tags r:id="rId10"/>
            </p:custDataLst>
          </p:nvPr>
        </p:nvPicPr>
        <p:blipFill>
          <a:blip r:embed="rId44" cstate="print">
            <a:extLst>
              <a:ext uri="{28A0092B-C50C-407E-A947-70E740481C1C}">
                <a14:useLocalDpi xmlns:a14="http://schemas.microsoft.com/office/drawing/2010/main" val="0"/>
              </a:ext>
            </a:extLst>
          </a:blip>
          <a:stretch>
            <a:fillRect/>
          </a:stretch>
        </p:blipFill>
        <p:spPr>
          <a:xfrm>
            <a:off x="595756" y="724045"/>
            <a:ext cx="1446095" cy="94476"/>
          </a:xfrm>
          <a:prstGeom prst="rect">
            <a:avLst/>
          </a:prstGeom>
        </p:spPr>
      </p:pic>
      <p:pic>
        <p:nvPicPr>
          <p:cNvPr id="59" name="Picture 58">
            <a:extLst>
              <a:ext uri="{FF2B5EF4-FFF2-40B4-BE49-F238E27FC236}">
                <a16:creationId xmlns:a16="http://schemas.microsoft.com/office/drawing/2014/main" id="{C0134F72-CF14-4927-BFBE-AAB0F30D91C8}"/>
              </a:ext>
            </a:extLst>
          </p:cNvPr>
          <p:cNvPicPr>
            <a:picLocks noChangeAspect="1"/>
          </p:cNvPicPr>
          <p:nvPr>
            <p:custDataLst>
              <p:tags r:id="rId11"/>
            </p:custDataLst>
          </p:nvPr>
        </p:nvPicPr>
        <p:blipFill>
          <a:blip r:embed="rId45" cstate="print">
            <a:extLst>
              <a:ext uri="{28A0092B-C50C-407E-A947-70E740481C1C}">
                <a14:useLocalDpi xmlns:a14="http://schemas.microsoft.com/office/drawing/2010/main" val="0"/>
              </a:ext>
            </a:extLst>
          </a:blip>
          <a:stretch>
            <a:fillRect/>
          </a:stretch>
        </p:blipFill>
        <p:spPr>
          <a:xfrm>
            <a:off x="2449623" y="730394"/>
            <a:ext cx="1299809" cy="128000"/>
          </a:xfrm>
          <a:prstGeom prst="rect">
            <a:avLst/>
          </a:prstGeom>
        </p:spPr>
      </p:pic>
      <p:pic>
        <p:nvPicPr>
          <p:cNvPr id="62" name="Picture 61">
            <a:extLst>
              <a:ext uri="{FF2B5EF4-FFF2-40B4-BE49-F238E27FC236}">
                <a16:creationId xmlns:a16="http://schemas.microsoft.com/office/drawing/2014/main" id="{0F17230B-168E-439D-99E5-D312AC8AFC58}"/>
              </a:ext>
            </a:extLst>
          </p:cNvPr>
          <p:cNvPicPr>
            <a:picLocks noChangeAspect="1"/>
          </p:cNvPicPr>
          <p:nvPr>
            <p:custDataLst>
              <p:tags r:id="rId12"/>
            </p:custDataLst>
          </p:nvPr>
        </p:nvPicPr>
        <p:blipFill>
          <a:blip r:embed="rId46" cstate="print">
            <a:extLst>
              <a:ext uri="{28A0092B-C50C-407E-A947-70E740481C1C}">
                <a14:useLocalDpi xmlns:a14="http://schemas.microsoft.com/office/drawing/2010/main" val="0"/>
              </a:ext>
            </a:extLst>
          </a:blip>
          <a:stretch>
            <a:fillRect/>
          </a:stretch>
        </p:blipFill>
        <p:spPr>
          <a:xfrm>
            <a:off x="628649" y="894132"/>
            <a:ext cx="2523429" cy="134095"/>
          </a:xfrm>
          <a:prstGeom prst="rect">
            <a:avLst/>
          </a:prstGeom>
        </p:spPr>
      </p:pic>
      <p:pic>
        <p:nvPicPr>
          <p:cNvPr id="6145" name="Picture 6144">
            <a:extLst>
              <a:ext uri="{FF2B5EF4-FFF2-40B4-BE49-F238E27FC236}">
                <a16:creationId xmlns:a16="http://schemas.microsoft.com/office/drawing/2014/main" id="{A5A04AB4-492E-40B3-968B-7C51639C3590}"/>
              </a:ext>
            </a:extLst>
          </p:cNvPr>
          <p:cNvPicPr>
            <a:picLocks noChangeAspect="1"/>
          </p:cNvPicPr>
          <p:nvPr>
            <p:custDataLst>
              <p:tags r:id="rId13"/>
            </p:custDataLst>
          </p:nvPr>
        </p:nvPicPr>
        <p:blipFill>
          <a:blip r:embed="rId47" cstate="print">
            <a:extLst>
              <a:ext uri="{28A0092B-C50C-407E-A947-70E740481C1C}">
                <a14:useLocalDpi xmlns:a14="http://schemas.microsoft.com/office/drawing/2010/main" val="0"/>
              </a:ext>
            </a:extLst>
          </a:blip>
          <a:stretch>
            <a:fillRect/>
          </a:stretch>
        </p:blipFill>
        <p:spPr>
          <a:xfrm>
            <a:off x="3808150" y="731737"/>
            <a:ext cx="294095" cy="92190"/>
          </a:xfrm>
          <a:prstGeom prst="rect">
            <a:avLst/>
          </a:prstGeom>
        </p:spPr>
      </p:pic>
      <p:pic>
        <p:nvPicPr>
          <p:cNvPr id="6147" name="Picture 6146">
            <a:extLst>
              <a:ext uri="{FF2B5EF4-FFF2-40B4-BE49-F238E27FC236}">
                <a16:creationId xmlns:a16="http://schemas.microsoft.com/office/drawing/2014/main" id="{757F3028-0C95-4868-8CAD-A53598EDD4A1}"/>
              </a:ext>
            </a:extLst>
          </p:cNvPr>
          <p:cNvPicPr>
            <a:picLocks noChangeAspect="1"/>
          </p:cNvPicPr>
          <p:nvPr>
            <p:custDataLst>
              <p:tags r:id="rId14"/>
            </p:custDataLst>
          </p:nvPr>
        </p:nvPicPr>
        <p:blipFill>
          <a:blip r:embed="rId48" cstate="print">
            <a:extLst>
              <a:ext uri="{28A0092B-C50C-407E-A947-70E740481C1C}">
                <a14:useLocalDpi xmlns:a14="http://schemas.microsoft.com/office/drawing/2010/main" val="0"/>
              </a:ext>
            </a:extLst>
          </a:blip>
          <a:stretch>
            <a:fillRect/>
          </a:stretch>
        </p:blipFill>
        <p:spPr>
          <a:xfrm>
            <a:off x="288597" y="902489"/>
            <a:ext cx="274286" cy="89905"/>
          </a:xfrm>
          <a:prstGeom prst="rect">
            <a:avLst/>
          </a:prstGeom>
        </p:spPr>
      </p:pic>
      <p:pic>
        <p:nvPicPr>
          <p:cNvPr id="6155" name="Picture 6154">
            <a:extLst>
              <a:ext uri="{FF2B5EF4-FFF2-40B4-BE49-F238E27FC236}">
                <a16:creationId xmlns:a16="http://schemas.microsoft.com/office/drawing/2014/main" id="{F2C0C015-74B2-48F5-A0E5-4DD0E1A0A7C6}"/>
              </a:ext>
            </a:extLst>
          </p:cNvPr>
          <p:cNvPicPr>
            <a:picLocks noChangeAspect="1"/>
          </p:cNvPicPr>
          <p:nvPr>
            <p:custDataLst>
              <p:tags r:id="rId15"/>
            </p:custDataLst>
          </p:nvPr>
        </p:nvPicPr>
        <p:blipFill>
          <a:blip r:embed="rId49" cstate="print">
            <a:extLst>
              <a:ext uri="{28A0092B-C50C-407E-A947-70E740481C1C}">
                <a14:useLocalDpi xmlns:a14="http://schemas.microsoft.com/office/drawing/2010/main" val="0"/>
              </a:ext>
            </a:extLst>
          </a:blip>
          <a:stretch>
            <a:fillRect/>
          </a:stretch>
        </p:blipFill>
        <p:spPr>
          <a:xfrm>
            <a:off x="1043490" y="1066169"/>
            <a:ext cx="2345905" cy="128000"/>
          </a:xfrm>
          <a:prstGeom prst="rect">
            <a:avLst/>
          </a:prstGeom>
        </p:spPr>
      </p:pic>
      <p:pic>
        <p:nvPicPr>
          <p:cNvPr id="6151" name="Picture 6150">
            <a:extLst>
              <a:ext uri="{FF2B5EF4-FFF2-40B4-BE49-F238E27FC236}">
                <a16:creationId xmlns:a16="http://schemas.microsoft.com/office/drawing/2014/main" id="{87AD2A49-61E7-453C-BB73-9DBA76115568}"/>
              </a:ext>
            </a:extLst>
          </p:cNvPr>
          <p:cNvPicPr>
            <a:picLocks noChangeAspect="1"/>
          </p:cNvPicPr>
          <p:nvPr>
            <p:custDataLst>
              <p:tags r:id="rId16"/>
            </p:custDataLst>
          </p:nvPr>
        </p:nvPicPr>
        <p:blipFill>
          <a:blip r:embed="rId50" cstate="print">
            <a:extLst>
              <a:ext uri="{28A0092B-C50C-407E-A947-70E740481C1C}">
                <a14:useLocalDpi xmlns:a14="http://schemas.microsoft.com/office/drawing/2010/main" val="0"/>
              </a:ext>
            </a:extLst>
          </a:blip>
          <a:stretch>
            <a:fillRect/>
          </a:stretch>
        </p:blipFill>
        <p:spPr>
          <a:xfrm>
            <a:off x="3605314" y="908842"/>
            <a:ext cx="507429" cy="129524"/>
          </a:xfrm>
          <a:prstGeom prst="rect">
            <a:avLst/>
          </a:prstGeom>
        </p:spPr>
      </p:pic>
      <p:pic>
        <p:nvPicPr>
          <p:cNvPr id="6157" name="Picture 6156">
            <a:extLst>
              <a:ext uri="{FF2B5EF4-FFF2-40B4-BE49-F238E27FC236}">
                <a16:creationId xmlns:a16="http://schemas.microsoft.com/office/drawing/2014/main" id="{B427B0FC-01EF-43DF-A40B-EB4C4681AEC6}"/>
              </a:ext>
            </a:extLst>
          </p:cNvPr>
          <p:cNvPicPr>
            <a:picLocks noChangeAspect="1"/>
          </p:cNvPicPr>
          <p:nvPr>
            <p:custDataLst>
              <p:tags r:id="rId17"/>
            </p:custDataLst>
          </p:nvPr>
        </p:nvPicPr>
        <p:blipFill>
          <a:blip r:embed="rId51" cstate="print">
            <a:extLst>
              <a:ext uri="{28A0092B-C50C-407E-A947-70E740481C1C}">
                <a14:useLocalDpi xmlns:a14="http://schemas.microsoft.com/office/drawing/2010/main" val="0"/>
              </a:ext>
            </a:extLst>
          </a:blip>
          <a:stretch>
            <a:fillRect/>
          </a:stretch>
        </p:blipFill>
        <p:spPr>
          <a:xfrm>
            <a:off x="3205899" y="908842"/>
            <a:ext cx="322286" cy="94476"/>
          </a:xfrm>
          <a:prstGeom prst="rect">
            <a:avLst/>
          </a:prstGeom>
        </p:spPr>
      </p:pic>
      <p:pic>
        <p:nvPicPr>
          <p:cNvPr id="16" name="Picture 15">
            <a:extLst>
              <a:ext uri="{FF2B5EF4-FFF2-40B4-BE49-F238E27FC236}">
                <a16:creationId xmlns:a16="http://schemas.microsoft.com/office/drawing/2014/main" id="{B98EC26D-CEE1-4534-8C6C-17F3B2AFE56C}"/>
              </a:ext>
            </a:extLst>
          </p:cNvPr>
          <p:cNvPicPr>
            <a:picLocks noChangeAspect="1"/>
          </p:cNvPicPr>
          <p:nvPr>
            <p:custDataLst>
              <p:tags r:id="rId18"/>
            </p:custDataLst>
          </p:nvPr>
        </p:nvPicPr>
        <p:blipFill>
          <a:blip r:embed="rId52" cstate="print">
            <a:extLst>
              <a:ext uri="{28A0092B-C50C-407E-A947-70E740481C1C}">
                <a14:useLocalDpi xmlns:a14="http://schemas.microsoft.com/office/drawing/2010/main" val="0"/>
              </a:ext>
            </a:extLst>
          </a:blip>
          <a:stretch>
            <a:fillRect/>
          </a:stretch>
        </p:blipFill>
        <p:spPr>
          <a:xfrm>
            <a:off x="660394" y="1241403"/>
            <a:ext cx="3389714" cy="129524"/>
          </a:xfrm>
          <a:prstGeom prst="rect">
            <a:avLst/>
          </a:prstGeom>
        </p:spPr>
      </p:pic>
      <p:pic>
        <p:nvPicPr>
          <p:cNvPr id="6160" name="Picture 6159">
            <a:extLst>
              <a:ext uri="{FF2B5EF4-FFF2-40B4-BE49-F238E27FC236}">
                <a16:creationId xmlns:a16="http://schemas.microsoft.com/office/drawing/2014/main" id="{59C8C9BD-1DD9-4353-920D-F61AEF85491B}"/>
              </a:ext>
            </a:extLst>
          </p:cNvPr>
          <p:cNvPicPr>
            <a:picLocks noChangeAspect="1"/>
          </p:cNvPicPr>
          <p:nvPr>
            <p:custDataLst>
              <p:tags r:id="rId19"/>
            </p:custDataLst>
          </p:nvPr>
        </p:nvPicPr>
        <p:blipFill>
          <a:blip r:embed="rId43" cstate="print">
            <a:extLst>
              <a:ext uri="{28A0092B-C50C-407E-A947-70E740481C1C}">
                <a14:useLocalDpi xmlns:a14="http://schemas.microsoft.com/office/drawing/2010/main" val="0"/>
              </a:ext>
            </a:extLst>
          </a:blip>
          <a:stretch>
            <a:fillRect/>
          </a:stretch>
        </p:blipFill>
        <p:spPr>
          <a:xfrm>
            <a:off x="311835" y="1430181"/>
            <a:ext cx="227810" cy="128762"/>
          </a:xfrm>
          <a:prstGeom prst="rect">
            <a:avLst/>
          </a:prstGeom>
        </p:spPr>
      </p:pic>
      <p:pic>
        <p:nvPicPr>
          <p:cNvPr id="6165" name="Picture 6164">
            <a:extLst>
              <a:ext uri="{FF2B5EF4-FFF2-40B4-BE49-F238E27FC236}">
                <a16:creationId xmlns:a16="http://schemas.microsoft.com/office/drawing/2014/main" id="{55A89F4D-B99D-4A5A-9056-95F1B8709A8A}"/>
              </a:ext>
            </a:extLst>
          </p:cNvPr>
          <p:cNvPicPr>
            <a:picLocks noChangeAspect="1"/>
          </p:cNvPicPr>
          <p:nvPr>
            <p:custDataLst>
              <p:tags r:id="rId20"/>
            </p:custDataLst>
          </p:nvPr>
        </p:nvPicPr>
        <p:blipFill>
          <a:blip r:embed="rId53" cstate="print">
            <a:extLst>
              <a:ext uri="{28A0092B-C50C-407E-A947-70E740481C1C}">
                <a14:useLocalDpi xmlns:a14="http://schemas.microsoft.com/office/drawing/2010/main" val="0"/>
              </a:ext>
            </a:extLst>
          </a:blip>
          <a:stretch>
            <a:fillRect/>
          </a:stretch>
        </p:blipFill>
        <p:spPr>
          <a:xfrm>
            <a:off x="592009" y="1438639"/>
            <a:ext cx="1428571" cy="94476"/>
          </a:xfrm>
          <a:prstGeom prst="rect">
            <a:avLst/>
          </a:prstGeom>
        </p:spPr>
      </p:pic>
      <p:pic>
        <p:nvPicPr>
          <p:cNvPr id="6168" name="Picture 6167">
            <a:extLst>
              <a:ext uri="{FF2B5EF4-FFF2-40B4-BE49-F238E27FC236}">
                <a16:creationId xmlns:a16="http://schemas.microsoft.com/office/drawing/2014/main" id="{DED1AD46-671B-4B3C-A3C9-65FCB5D01157}"/>
              </a:ext>
            </a:extLst>
          </p:cNvPr>
          <p:cNvPicPr>
            <a:picLocks noChangeAspect="1"/>
          </p:cNvPicPr>
          <p:nvPr>
            <p:custDataLst>
              <p:tags r:id="rId21"/>
            </p:custDataLst>
          </p:nvPr>
        </p:nvPicPr>
        <p:blipFill>
          <a:blip r:embed="rId54" cstate="print">
            <a:extLst>
              <a:ext uri="{28A0092B-C50C-407E-A947-70E740481C1C}">
                <a14:useLocalDpi xmlns:a14="http://schemas.microsoft.com/office/drawing/2010/main" val="0"/>
              </a:ext>
            </a:extLst>
          </a:blip>
          <a:stretch>
            <a:fillRect/>
          </a:stretch>
        </p:blipFill>
        <p:spPr>
          <a:xfrm>
            <a:off x="2072944" y="1424848"/>
            <a:ext cx="397714" cy="134095"/>
          </a:xfrm>
          <a:prstGeom prst="rect">
            <a:avLst/>
          </a:prstGeom>
        </p:spPr>
      </p:pic>
      <p:pic>
        <p:nvPicPr>
          <p:cNvPr id="6171" name="Picture 6170">
            <a:extLst>
              <a:ext uri="{FF2B5EF4-FFF2-40B4-BE49-F238E27FC236}">
                <a16:creationId xmlns:a16="http://schemas.microsoft.com/office/drawing/2014/main" id="{8DA68E82-C58C-41F4-8490-973EA73A4DDC}"/>
              </a:ext>
            </a:extLst>
          </p:cNvPr>
          <p:cNvPicPr>
            <a:picLocks noChangeAspect="1"/>
          </p:cNvPicPr>
          <p:nvPr>
            <p:custDataLst>
              <p:tags r:id="rId22"/>
            </p:custDataLst>
          </p:nvPr>
        </p:nvPicPr>
        <p:blipFill>
          <a:blip r:embed="rId55" cstate="print">
            <a:extLst>
              <a:ext uri="{28A0092B-C50C-407E-A947-70E740481C1C}">
                <a14:useLocalDpi xmlns:a14="http://schemas.microsoft.com/office/drawing/2010/main" val="0"/>
              </a:ext>
            </a:extLst>
          </a:blip>
          <a:stretch>
            <a:fillRect/>
          </a:stretch>
        </p:blipFill>
        <p:spPr>
          <a:xfrm>
            <a:off x="3898689" y="1455403"/>
            <a:ext cx="325333" cy="91428"/>
          </a:xfrm>
          <a:prstGeom prst="rect">
            <a:avLst/>
          </a:prstGeom>
        </p:spPr>
      </p:pic>
      <p:pic>
        <p:nvPicPr>
          <p:cNvPr id="6172" name="Picture 6171">
            <a:extLst>
              <a:ext uri="{FF2B5EF4-FFF2-40B4-BE49-F238E27FC236}">
                <a16:creationId xmlns:a16="http://schemas.microsoft.com/office/drawing/2014/main" id="{F15CE99B-FC53-4303-BA41-27193F891F88}"/>
              </a:ext>
            </a:extLst>
          </p:cNvPr>
          <p:cNvPicPr>
            <a:picLocks noChangeAspect="1"/>
          </p:cNvPicPr>
          <p:nvPr>
            <p:custDataLst>
              <p:tags r:id="rId23"/>
            </p:custDataLst>
          </p:nvPr>
        </p:nvPicPr>
        <p:blipFill>
          <a:blip r:embed="rId45" cstate="print">
            <a:extLst>
              <a:ext uri="{28A0092B-C50C-407E-A947-70E740481C1C}">
                <a14:useLocalDpi xmlns:a14="http://schemas.microsoft.com/office/drawing/2010/main" val="0"/>
              </a:ext>
            </a:extLst>
          </a:blip>
          <a:stretch>
            <a:fillRect/>
          </a:stretch>
        </p:blipFill>
        <p:spPr>
          <a:xfrm>
            <a:off x="2524343" y="1438639"/>
            <a:ext cx="1299809" cy="128000"/>
          </a:xfrm>
          <a:prstGeom prst="rect">
            <a:avLst/>
          </a:prstGeom>
        </p:spPr>
      </p:pic>
      <p:pic>
        <p:nvPicPr>
          <p:cNvPr id="6174" name="Picture 6173">
            <a:extLst>
              <a:ext uri="{FF2B5EF4-FFF2-40B4-BE49-F238E27FC236}">
                <a16:creationId xmlns:a16="http://schemas.microsoft.com/office/drawing/2014/main" id="{526CB2D7-E3DD-4FE3-B346-2C0A61CF325F}"/>
              </a:ext>
            </a:extLst>
          </p:cNvPr>
          <p:cNvPicPr>
            <a:picLocks noChangeAspect="1"/>
          </p:cNvPicPr>
          <p:nvPr>
            <p:custDataLst>
              <p:tags r:id="rId24"/>
            </p:custDataLst>
          </p:nvPr>
        </p:nvPicPr>
        <p:blipFill>
          <a:blip r:embed="rId56" cstate="print">
            <a:extLst>
              <a:ext uri="{28A0092B-C50C-407E-A947-70E740481C1C}">
                <a14:useLocalDpi xmlns:a14="http://schemas.microsoft.com/office/drawing/2010/main" val="0"/>
              </a:ext>
            </a:extLst>
          </a:blip>
          <a:stretch>
            <a:fillRect/>
          </a:stretch>
        </p:blipFill>
        <p:spPr>
          <a:xfrm>
            <a:off x="297376" y="1684536"/>
            <a:ext cx="176000" cy="128762"/>
          </a:xfrm>
          <a:prstGeom prst="rect">
            <a:avLst/>
          </a:prstGeom>
        </p:spPr>
      </p:pic>
      <p:pic>
        <p:nvPicPr>
          <p:cNvPr id="6176" name="Picture 6175">
            <a:extLst>
              <a:ext uri="{FF2B5EF4-FFF2-40B4-BE49-F238E27FC236}">
                <a16:creationId xmlns:a16="http://schemas.microsoft.com/office/drawing/2014/main" id="{B045E345-E01C-4C9C-9AE1-5C8C5E671EC5}"/>
              </a:ext>
            </a:extLst>
          </p:cNvPr>
          <p:cNvPicPr>
            <a:picLocks noChangeAspect="1"/>
          </p:cNvPicPr>
          <p:nvPr>
            <p:custDataLst>
              <p:tags r:id="rId25"/>
            </p:custDataLst>
          </p:nvPr>
        </p:nvPicPr>
        <p:blipFill>
          <a:blip r:embed="rId57" cstate="print">
            <a:extLst>
              <a:ext uri="{28A0092B-C50C-407E-A947-70E740481C1C}">
                <a14:useLocalDpi xmlns:a14="http://schemas.microsoft.com/office/drawing/2010/main" val="0"/>
              </a:ext>
            </a:extLst>
          </a:blip>
          <a:stretch>
            <a:fillRect/>
          </a:stretch>
        </p:blipFill>
        <p:spPr>
          <a:xfrm>
            <a:off x="512580" y="1689936"/>
            <a:ext cx="3408762" cy="128000"/>
          </a:xfrm>
          <a:prstGeom prst="rect">
            <a:avLst/>
          </a:prstGeom>
        </p:spPr>
      </p:pic>
      <p:pic>
        <p:nvPicPr>
          <p:cNvPr id="6177" name="Picture 6176">
            <a:extLst>
              <a:ext uri="{FF2B5EF4-FFF2-40B4-BE49-F238E27FC236}">
                <a16:creationId xmlns:a16="http://schemas.microsoft.com/office/drawing/2014/main" id="{735FC1FB-4109-4509-B169-7064A54D2419}"/>
              </a:ext>
            </a:extLst>
          </p:cNvPr>
          <p:cNvPicPr>
            <a:picLocks noChangeAspect="1"/>
          </p:cNvPicPr>
          <p:nvPr/>
        </p:nvPicPr>
        <p:blipFill>
          <a:blip r:embed="rId58"/>
          <a:stretch>
            <a:fillRect/>
          </a:stretch>
        </p:blipFill>
        <p:spPr>
          <a:xfrm>
            <a:off x="768032" y="2256380"/>
            <a:ext cx="1218077" cy="1028828"/>
          </a:xfrm>
          <a:prstGeom prst="rect">
            <a:avLst/>
          </a:prstGeom>
        </p:spPr>
      </p:pic>
      <p:pic>
        <p:nvPicPr>
          <p:cNvPr id="6178" name="Picture 6177">
            <a:extLst>
              <a:ext uri="{FF2B5EF4-FFF2-40B4-BE49-F238E27FC236}">
                <a16:creationId xmlns:a16="http://schemas.microsoft.com/office/drawing/2014/main" id="{FF408890-9ECF-421B-A949-3204102DD7BC}"/>
              </a:ext>
            </a:extLst>
          </p:cNvPr>
          <p:cNvPicPr>
            <a:picLocks noChangeAspect="1"/>
          </p:cNvPicPr>
          <p:nvPr/>
        </p:nvPicPr>
        <p:blipFill>
          <a:blip r:embed="rId59"/>
          <a:stretch>
            <a:fillRect/>
          </a:stretch>
        </p:blipFill>
        <p:spPr>
          <a:xfrm>
            <a:off x="2515083" y="2239586"/>
            <a:ext cx="1240231" cy="1028828"/>
          </a:xfrm>
          <a:prstGeom prst="rect">
            <a:avLst/>
          </a:prstGeom>
        </p:spPr>
      </p:pic>
      <p:pic>
        <p:nvPicPr>
          <p:cNvPr id="6181" name="Picture 6180">
            <a:extLst>
              <a:ext uri="{FF2B5EF4-FFF2-40B4-BE49-F238E27FC236}">
                <a16:creationId xmlns:a16="http://schemas.microsoft.com/office/drawing/2014/main" id="{23990BB8-E8F6-4604-BDDB-9DFCF5EF2366}"/>
              </a:ext>
            </a:extLst>
          </p:cNvPr>
          <p:cNvPicPr>
            <a:picLocks noChangeAspect="1"/>
          </p:cNvPicPr>
          <p:nvPr>
            <p:custDataLst>
              <p:tags r:id="rId26"/>
            </p:custDataLst>
          </p:nvPr>
        </p:nvPicPr>
        <p:blipFill>
          <a:blip r:embed="rId60" cstate="print">
            <a:extLst>
              <a:ext uri="{28A0092B-C50C-407E-A947-70E740481C1C}">
                <a14:useLocalDpi xmlns:a14="http://schemas.microsoft.com/office/drawing/2010/main" val="0"/>
              </a:ext>
            </a:extLst>
          </a:blip>
          <a:stretch>
            <a:fillRect/>
          </a:stretch>
        </p:blipFill>
        <p:spPr>
          <a:xfrm>
            <a:off x="158691" y="1933195"/>
            <a:ext cx="85333" cy="89905"/>
          </a:xfrm>
          <a:prstGeom prst="rect">
            <a:avLst/>
          </a:prstGeom>
        </p:spPr>
      </p:pic>
      <p:pic>
        <p:nvPicPr>
          <p:cNvPr id="6183" name="Picture 6182">
            <a:extLst>
              <a:ext uri="{FF2B5EF4-FFF2-40B4-BE49-F238E27FC236}">
                <a16:creationId xmlns:a16="http://schemas.microsoft.com/office/drawing/2014/main" id="{D544276B-92B6-41F7-A075-C67AD26E8FF9}"/>
              </a:ext>
            </a:extLst>
          </p:cNvPr>
          <p:cNvPicPr>
            <a:picLocks noChangeAspect="1"/>
          </p:cNvPicPr>
          <p:nvPr>
            <p:custDataLst>
              <p:tags r:id="rId27"/>
            </p:custDataLst>
          </p:nvPr>
        </p:nvPicPr>
        <p:blipFill>
          <a:blip r:embed="rId61" cstate="print">
            <a:extLst>
              <a:ext uri="{28A0092B-C50C-407E-A947-70E740481C1C}">
                <a14:useLocalDpi xmlns:a14="http://schemas.microsoft.com/office/drawing/2010/main" val="0"/>
              </a:ext>
            </a:extLst>
          </a:blip>
          <a:stretch>
            <a:fillRect/>
          </a:stretch>
        </p:blipFill>
        <p:spPr>
          <a:xfrm>
            <a:off x="288597" y="1928458"/>
            <a:ext cx="2540952" cy="130286"/>
          </a:xfrm>
          <a:prstGeom prst="rect">
            <a:avLst/>
          </a:prstGeom>
        </p:spPr>
      </p:pic>
      <p:pic>
        <p:nvPicPr>
          <p:cNvPr id="6191" name="Picture 6190">
            <a:extLst>
              <a:ext uri="{FF2B5EF4-FFF2-40B4-BE49-F238E27FC236}">
                <a16:creationId xmlns:a16="http://schemas.microsoft.com/office/drawing/2014/main" id="{4AB6587D-6C31-49C4-8660-249332CD6F8E}"/>
              </a:ext>
            </a:extLst>
          </p:cNvPr>
          <p:cNvPicPr>
            <a:picLocks noChangeAspect="1"/>
          </p:cNvPicPr>
          <p:nvPr>
            <p:custDataLst>
              <p:tags r:id="rId28"/>
            </p:custDataLst>
          </p:nvPr>
        </p:nvPicPr>
        <p:blipFill>
          <a:blip r:embed="rId62" cstate="print">
            <a:extLst>
              <a:ext uri="{28A0092B-C50C-407E-A947-70E740481C1C}">
                <a14:useLocalDpi xmlns:a14="http://schemas.microsoft.com/office/drawing/2010/main" val="0"/>
              </a:ext>
            </a:extLst>
          </a:blip>
          <a:stretch>
            <a:fillRect/>
          </a:stretch>
        </p:blipFill>
        <p:spPr>
          <a:xfrm>
            <a:off x="2894280" y="1929220"/>
            <a:ext cx="1267809" cy="128762"/>
          </a:xfrm>
          <a:prstGeom prst="rect">
            <a:avLst/>
          </a:prstGeom>
        </p:spPr>
      </p:pic>
      <p:pic>
        <p:nvPicPr>
          <p:cNvPr id="6189" name="Picture 6188">
            <a:extLst>
              <a:ext uri="{FF2B5EF4-FFF2-40B4-BE49-F238E27FC236}">
                <a16:creationId xmlns:a16="http://schemas.microsoft.com/office/drawing/2014/main" id="{C2BC576A-EF73-4AA9-BFCE-1515B4065B8C}"/>
              </a:ext>
            </a:extLst>
          </p:cNvPr>
          <p:cNvPicPr>
            <a:picLocks noChangeAspect="1"/>
          </p:cNvPicPr>
          <p:nvPr>
            <p:custDataLst>
              <p:tags r:id="rId29"/>
            </p:custDataLst>
          </p:nvPr>
        </p:nvPicPr>
        <p:blipFill>
          <a:blip r:embed="rId63" cstate="print">
            <a:extLst>
              <a:ext uri="{28A0092B-C50C-407E-A947-70E740481C1C}">
                <a14:useLocalDpi xmlns:a14="http://schemas.microsoft.com/office/drawing/2010/main" val="0"/>
              </a:ext>
            </a:extLst>
          </a:blip>
          <a:stretch>
            <a:fillRect/>
          </a:stretch>
        </p:blipFill>
        <p:spPr>
          <a:xfrm>
            <a:off x="283749" y="2084245"/>
            <a:ext cx="1144381" cy="129524"/>
          </a:xfrm>
          <a:prstGeom prst="rect">
            <a:avLst/>
          </a:prstGeom>
        </p:spPr>
      </p:pic>
      <p:pic>
        <p:nvPicPr>
          <p:cNvPr id="50" name="Picture 49">
            <a:extLst>
              <a:ext uri="{FF2B5EF4-FFF2-40B4-BE49-F238E27FC236}">
                <a16:creationId xmlns:a16="http://schemas.microsoft.com/office/drawing/2014/main" id="{589BE111-CEB8-4A5E-B308-4A07D65C2ACE}"/>
              </a:ext>
            </a:extLst>
          </p:cNvPr>
          <p:cNvPicPr>
            <a:picLocks noChangeAspect="1"/>
          </p:cNvPicPr>
          <p:nvPr>
            <p:custDataLst>
              <p:tags r:id="rId30"/>
            </p:custDataLst>
          </p:nvPr>
        </p:nvPicPr>
        <p:blipFill>
          <a:blip r:embed="rId35" cstate="print">
            <a:extLst>
              <a:ext uri="{28A0092B-C50C-407E-A947-70E740481C1C}">
                <a14:useLocalDpi xmlns:a14="http://schemas.microsoft.com/office/drawing/2010/main" val="0"/>
              </a:ext>
            </a:extLst>
          </a:blip>
          <a:stretch>
            <a:fillRect/>
          </a:stretch>
        </p:blipFill>
        <p:spPr>
          <a:xfrm>
            <a:off x="155627" y="461202"/>
            <a:ext cx="713906" cy="155428"/>
          </a:xfrm>
          <a:prstGeom prst="rect">
            <a:avLst/>
          </a:prstGeom>
        </p:spPr>
      </p:pic>
      <p:pic>
        <p:nvPicPr>
          <p:cNvPr id="51" name="Picture 50">
            <a:extLst>
              <a:ext uri="{FF2B5EF4-FFF2-40B4-BE49-F238E27FC236}">
                <a16:creationId xmlns:a16="http://schemas.microsoft.com/office/drawing/2014/main" id="{3B23CBEF-7D7B-4977-8801-439E8B07C513}"/>
              </a:ext>
            </a:extLst>
          </p:cNvPr>
          <p:cNvPicPr>
            <a:picLocks noChangeAspect="1"/>
          </p:cNvPicPr>
          <p:nvPr>
            <p:custDataLst>
              <p:tags r:id="rId31"/>
            </p:custDataLst>
          </p:nvPr>
        </p:nvPicPr>
        <p:blipFill>
          <a:blip r:embed="rId36" cstate="print">
            <a:extLst>
              <a:ext uri="{28A0092B-C50C-407E-A947-70E740481C1C}">
                <a14:useLocalDpi xmlns:a14="http://schemas.microsoft.com/office/drawing/2010/main" val="0"/>
              </a:ext>
            </a:extLst>
          </a:blip>
          <a:stretch>
            <a:fillRect/>
          </a:stretch>
        </p:blipFill>
        <p:spPr>
          <a:xfrm>
            <a:off x="920443" y="495868"/>
            <a:ext cx="246095" cy="94476"/>
          </a:xfrm>
          <a:prstGeom prst="rect">
            <a:avLst/>
          </a:prstGeom>
        </p:spPr>
      </p:pic>
      <p:pic>
        <p:nvPicPr>
          <p:cNvPr id="52" name="Picture 51">
            <a:extLst>
              <a:ext uri="{FF2B5EF4-FFF2-40B4-BE49-F238E27FC236}">
                <a16:creationId xmlns:a16="http://schemas.microsoft.com/office/drawing/2014/main" id="{E63851BF-C491-4E80-A38A-C3EEAA5C8E2F}"/>
              </a:ext>
            </a:extLst>
          </p:cNvPr>
          <p:cNvPicPr>
            <a:picLocks noChangeAspect="1"/>
          </p:cNvPicPr>
          <p:nvPr>
            <p:custDataLst>
              <p:tags r:id="rId32"/>
            </p:custDataLst>
          </p:nvPr>
        </p:nvPicPr>
        <p:blipFill>
          <a:blip r:embed="rId37" cstate="print">
            <a:extLst>
              <a:ext uri="{28A0092B-C50C-407E-A947-70E740481C1C}">
                <a14:useLocalDpi xmlns:a14="http://schemas.microsoft.com/office/drawing/2010/main" val="0"/>
              </a:ext>
            </a:extLst>
          </a:blip>
          <a:stretch>
            <a:fillRect/>
          </a:stretch>
        </p:blipFill>
        <p:spPr>
          <a:xfrm>
            <a:off x="1218912" y="486144"/>
            <a:ext cx="464000" cy="128762"/>
          </a:xfrm>
          <a:prstGeom prst="rect">
            <a:avLst/>
          </a:prstGeom>
        </p:spPr>
      </p:pic>
    </p:spTree>
    <p:extLst>
      <p:ext uri="{BB962C8B-B14F-4D97-AF65-F5344CB8AC3E}">
        <p14:creationId xmlns:p14="http://schemas.microsoft.com/office/powerpoint/2010/main" val="331593457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73</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5" name="Picture 4">
            <a:extLst>
              <a:ext uri="{FF2B5EF4-FFF2-40B4-BE49-F238E27FC236}">
                <a16:creationId xmlns:a16="http://schemas.microsoft.com/office/drawing/2014/main" id="{CC7F69DF-DF57-04C3-DA5F-1DCFD6B9D91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542" b="74302" l="5493" r="51408">
                        <a14:foregroundMark x1="23380" y1="10056" x2="23239" y2="7542"/>
                        <a14:foregroundMark x1="35775" y1="27933" x2="35211" y2="21229"/>
                        <a14:foregroundMark x1="38169" y1="25140" x2="41408" y2="24581"/>
                        <a14:foregroundMark x1="50000" y1="29330" x2="51408" y2="33799"/>
                        <a14:foregroundMark x1="38732" y1="29050" x2="45352" y2="22626"/>
                      </a14:backgroundRemoval>
                    </a14:imgEffect>
                  </a14:imgLayer>
                </a14:imgProps>
              </a:ext>
            </a:extLst>
          </a:blip>
          <a:srcRect r="44137" b="17026"/>
          <a:stretch/>
        </p:blipFill>
        <p:spPr>
          <a:xfrm>
            <a:off x="704071" y="1155565"/>
            <a:ext cx="1663809" cy="1246079"/>
          </a:xfrm>
          <a:prstGeom prst="rect">
            <a:avLst/>
          </a:prstGeom>
        </p:spPr>
      </p:pic>
      <p:pic>
        <p:nvPicPr>
          <p:cNvPr id="18" name="Picture 17">
            <a:extLst>
              <a:ext uri="{FF2B5EF4-FFF2-40B4-BE49-F238E27FC236}">
                <a16:creationId xmlns:a16="http://schemas.microsoft.com/office/drawing/2014/main" id="{E919CE6E-31B0-2F48-7C2D-001AB0A44D86}"/>
              </a:ext>
            </a:extLst>
          </p:cNvPr>
          <p:cNvPicPr>
            <a:picLocks noChangeAspect="1"/>
          </p:cNvPicPr>
          <p:nvPr/>
        </p:nvPicPr>
        <p:blipFill rotWithShape="1">
          <a:blip r:embed="rId9"/>
          <a:srcRect l="57013" b="17026"/>
          <a:stretch/>
        </p:blipFill>
        <p:spPr>
          <a:xfrm>
            <a:off x="2619945" y="1107335"/>
            <a:ext cx="1280326" cy="1246079"/>
          </a:xfrm>
          <a:prstGeom prst="rect">
            <a:avLst/>
          </a:prstGeom>
          <a:ln w="12700">
            <a:solidFill>
              <a:schemeClr val="tx1"/>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28E039-3CAF-2D38-2A91-244BB062AA4E}"/>
                  </a:ext>
                </a:extLst>
              </p:cNvPr>
              <p:cNvSpPr txBox="1"/>
              <p:nvPr/>
            </p:nvSpPr>
            <p:spPr>
              <a:xfrm>
                <a:off x="95300" y="417675"/>
                <a:ext cx="4419550"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Let the unit vector in the plot be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𝑢</m:t>
                    </m:r>
                    <m:r>
                      <a:rPr lang="en-US" sz="1000" b="0" i="1" smtClean="0">
                        <a:latin typeface="Cambria Math" panose="02040503050406030204" pitchFamily="18" charset="0"/>
                        <a:cs typeface="Times New Roman" panose="02020603050405020304" pitchFamily="18" charset="0"/>
                      </a:rPr>
                      <m:t>=</m:t>
                    </m:r>
                    <m:d>
                      <m:dPr>
                        <m:begChr m:val="⟨"/>
                        <m:endChr m:val="⟩"/>
                        <m:ctrlPr>
                          <a:rPr lang="en-US" sz="1000" b="0" i="1" smtClean="0">
                            <a:latin typeface="Cambria Math" panose="02040503050406030204" pitchFamily="18" charset="0"/>
                            <a:cs typeface="Times New Roman" panose="02020603050405020304" pitchFamily="18" charset="0"/>
                          </a:rPr>
                        </m:ctrlPr>
                      </m:dPr>
                      <m:e>
                        <m:r>
                          <a:rPr lang="en-US" sz="1000" b="0" i="1" smtClean="0">
                            <a:latin typeface="Cambria Math" panose="02040503050406030204" pitchFamily="18" charset="0"/>
                            <a:cs typeface="Times New Roman" panose="02020603050405020304" pitchFamily="18" charset="0"/>
                          </a:rPr>
                          <m:t>0.64,0.77</m:t>
                        </m:r>
                      </m:e>
                    </m:d>
                  </m:oMath>
                </a14:m>
                <a:r>
                  <a:rPr lang="en-US" sz="1000" dirty="0">
                    <a:latin typeface="Times New Roman" panose="02020603050405020304" pitchFamily="18" charset="0"/>
                    <a:cs typeface="Times New Roman" panose="02020603050405020304" pitchFamily="18" charset="0"/>
                  </a:rPr>
                  <a:t>. From the graph and contour plot, what is the sign of the directional derivative at the red dot (point a)? </a:t>
                </a:r>
              </a:p>
            </p:txBody>
          </p:sp>
        </mc:Choice>
        <mc:Fallback xmlns="">
          <p:sp>
            <p:nvSpPr>
              <p:cNvPr id="12" name="TextBox 11">
                <a:extLst>
                  <a:ext uri="{FF2B5EF4-FFF2-40B4-BE49-F238E27FC236}">
                    <a16:creationId xmlns:a16="http://schemas.microsoft.com/office/drawing/2014/main" id="{8528E039-3CAF-2D38-2A91-244BB062AA4E}"/>
                  </a:ext>
                </a:extLst>
              </p:cNvPr>
              <p:cNvSpPr txBox="1">
                <a:spLocks noRot="1" noChangeAspect="1" noMove="1" noResize="1" noEditPoints="1" noAdjustHandles="1" noChangeArrowheads="1" noChangeShapeType="1" noTextEdit="1"/>
              </p:cNvSpPr>
              <p:nvPr/>
            </p:nvSpPr>
            <p:spPr>
              <a:xfrm>
                <a:off x="95300" y="417675"/>
                <a:ext cx="4419550" cy="400110"/>
              </a:xfrm>
              <a:prstGeom prst="rect">
                <a:avLst/>
              </a:prstGeom>
              <a:blipFill>
                <a:blip r:embed="rId10"/>
                <a:stretch>
                  <a:fillRect b="-7692"/>
                </a:stretch>
              </a:blipFill>
            </p:spPr>
            <p:txBody>
              <a:bodyPr/>
              <a:lstStyle/>
              <a:p>
                <a:r>
                  <a:rPr lang="en-US">
                    <a:noFill/>
                  </a:rPr>
                  <a:t> </a:t>
                </a:r>
              </a:p>
            </p:txBody>
          </p:sp>
        </mc:Fallback>
      </mc:AlternateContent>
      <p:pic>
        <p:nvPicPr>
          <p:cNvPr id="17" name="Picture 16" descr="\documentclass{article}&#10;\usepackage{amsmath}&#10;\pagestyle{empty}&#10;\begin{document}&#10;&#10;&#10;$$&#10;D_{\mathbf{u}} f(\mathbf{a}) &gt; 0&#10;$$&#10;&#10;\end{document}" title="IguanaTex Bitmap Display">
            <a:extLst>
              <a:ext uri="{FF2B5EF4-FFF2-40B4-BE49-F238E27FC236}">
                <a16:creationId xmlns:a16="http://schemas.microsoft.com/office/drawing/2014/main" id="{B49DE823-E8CB-6256-6AAB-E1EFC0B46819}"/>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06294" y="2666527"/>
            <a:ext cx="963428" cy="190857"/>
          </a:xfrm>
          <a:prstGeom prst="rect">
            <a:avLst/>
          </a:prstGeom>
        </p:spPr>
      </p:pic>
      <p:pic>
        <p:nvPicPr>
          <p:cNvPr id="26" name="Picture 25" descr="\documentclass{article}&#10;\usepackage{amsmath}&#10;\pagestyle{empty}&#10;\begin{document}&#10;&#10;&#10;$$&#10;D_{\mathbf{u}} f(\mathbf{a}) = 0&#10;$$&#10;&#10;\end{document}" title="IguanaTex Bitmap Display">
            <a:extLst>
              <a:ext uri="{FF2B5EF4-FFF2-40B4-BE49-F238E27FC236}">
                <a16:creationId xmlns:a16="http://schemas.microsoft.com/office/drawing/2014/main" id="{0FD7C950-987E-CC2D-863C-204060754792}"/>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22294" y="2666529"/>
            <a:ext cx="963428" cy="190857"/>
          </a:xfrm>
          <a:prstGeom prst="rect">
            <a:avLst/>
          </a:prstGeom>
        </p:spPr>
      </p:pic>
      <p:pic>
        <p:nvPicPr>
          <p:cNvPr id="20" name="Picture 19" descr="\documentclass{article}&#10;\usepackage{amsmath}&#10;\pagestyle{empty}&#10;\begin{document}&#10;&#10;&#10;$$&#10;D_{\mathbf{u}} f(\mathbf{a}) &lt; 0&#10;$$&#10;&#10;\end{document}" title="IguanaTex Bitmap Display">
            <a:extLst>
              <a:ext uri="{FF2B5EF4-FFF2-40B4-BE49-F238E27FC236}">
                <a16:creationId xmlns:a16="http://schemas.microsoft.com/office/drawing/2014/main" id="{51513185-9C6B-032D-3C8D-D7C756FF05C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123600" y="2666528"/>
            <a:ext cx="963428" cy="190857"/>
          </a:xfrm>
          <a:prstGeom prst="rect">
            <a:avLst/>
          </a:prstGeom>
        </p:spPr>
      </p:pic>
    </p:spTree>
    <p:extLst>
      <p:ext uri="{BB962C8B-B14F-4D97-AF65-F5344CB8AC3E}">
        <p14:creationId xmlns:p14="http://schemas.microsoft.com/office/powerpoint/2010/main" val="3142430037"/>
      </p:ext>
    </p:extLst>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74</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5" name="Picture 4">
            <a:extLst>
              <a:ext uri="{FF2B5EF4-FFF2-40B4-BE49-F238E27FC236}">
                <a16:creationId xmlns:a16="http://schemas.microsoft.com/office/drawing/2014/main" id="{CC7F69DF-DF57-04C3-DA5F-1DCFD6B9D91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542" b="74302" l="5493" r="51408">
                        <a14:foregroundMark x1="23380" y1="10056" x2="23239" y2="7542"/>
                        <a14:foregroundMark x1="35775" y1="27933" x2="35211" y2="21229"/>
                        <a14:foregroundMark x1="38169" y1="25140" x2="41408" y2="24581"/>
                        <a14:foregroundMark x1="50000" y1="29330" x2="51408" y2="33799"/>
                        <a14:foregroundMark x1="38732" y1="29050" x2="45352" y2="22626"/>
                      </a14:backgroundRemoval>
                    </a14:imgEffect>
                  </a14:imgLayer>
                </a14:imgProps>
              </a:ext>
            </a:extLst>
          </a:blip>
          <a:srcRect r="44137" b="17026"/>
          <a:stretch/>
        </p:blipFill>
        <p:spPr>
          <a:xfrm>
            <a:off x="704071" y="1155565"/>
            <a:ext cx="1663809" cy="1246079"/>
          </a:xfrm>
          <a:prstGeom prst="rect">
            <a:avLst/>
          </a:prstGeom>
        </p:spPr>
      </p:pic>
      <p:pic>
        <p:nvPicPr>
          <p:cNvPr id="18" name="Picture 17">
            <a:extLst>
              <a:ext uri="{FF2B5EF4-FFF2-40B4-BE49-F238E27FC236}">
                <a16:creationId xmlns:a16="http://schemas.microsoft.com/office/drawing/2014/main" id="{E919CE6E-31B0-2F48-7C2D-001AB0A44D86}"/>
              </a:ext>
            </a:extLst>
          </p:cNvPr>
          <p:cNvPicPr>
            <a:picLocks noChangeAspect="1"/>
          </p:cNvPicPr>
          <p:nvPr/>
        </p:nvPicPr>
        <p:blipFill rotWithShape="1">
          <a:blip r:embed="rId9"/>
          <a:srcRect l="57013" b="17026"/>
          <a:stretch/>
        </p:blipFill>
        <p:spPr>
          <a:xfrm>
            <a:off x="2619945" y="1107335"/>
            <a:ext cx="1280326" cy="1246079"/>
          </a:xfrm>
          <a:prstGeom prst="rect">
            <a:avLst/>
          </a:prstGeom>
          <a:ln w="12700">
            <a:solidFill>
              <a:schemeClr val="tx1"/>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28E039-3CAF-2D38-2A91-244BB062AA4E}"/>
                  </a:ext>
                </a:extLst>
              </p:cNvPr>
              <p:cNvSpPr txBox="1"/>
              <p:nvPr/>
            </p:nvSpPr>
            <p:spPr>
              <a:xfrm>
                <a:off x="95300" y="417675"/>
                <a:ext cx="4419550"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Let the unit vector in the plot be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𝑢</m:t>
                    </m:r>
                    <m:r>
                      <a:rPr lang="en-US" sz="1000" b="0" i="1" smtClean="0">
                        <a:latin typeface="Cambria Math" panose="02040503050406030204" pitchFamily="18" charset="0"/>
                        <a:cs typeface="Times New Roman" panose="02020603050405020304" pitchFamily="18" charset="0"/>
                      </a:rPr>
                      <m:t>=</m:t>
                    </m:r>
                    <m:d>
                      <m:dPr>
                        <m:begChr m:val="⟨"/>
                        <m:endChr m:val="⟩"/>
                        <m:ctrlPr>
                          <a:rPr lang="en-US" sz="1000" b="0" i="1" smtClean="0">
                            <a:latin typeface="Cambria Math" panose="02040503050406030204" pitchFamily="18" charset="0"/>
                            <a:cs typeface="Times New Roman" panose="02020603050405020304" pitchFamily="18" charset="0"/>
                          </a:rPr>
                        </m:ctrlPr>
                      </m:dPr>
                      <m:e>
                        <m:r>
                          <a:rPr lang="en-US" sz="1000" b="0" i="1" smtClean="0">
                            <a:latin typeface="Cambria Math" panose="02040503050406030204" pitchFamily="18" charset="0"/>
                            <a:cs typeface="Times New Roman" panose="02020603050405020304" pitchFamily="18" charset="0"/>
                          </a:rPr>
                          <m:t>0.64,0.77</m:t>
                        </m:r>
                      </m:e>
                    </m:d>
                  </m:oMath>
                </a14:m>
                <a:r>
                  <a:rPr lang="en-US" sz="1000" dirty="0">
                    <a:latin typeface="Times New Roman" panose="02020603050405020304" pitchFamily="18" charset="0"/>
                    <a:cs typeface="Times New Roman" panose="02020603050405020304" pitchFamily="18" charset="0"/>
                  </a:rPr>
                  <a:t>. From the graph and contour plot, what is the sign of the directional derivative at the red dot (point a)? </a:t>
                </a:r>
              </a:p>
            </p:txBody>
          </p:sp>
        </mc:Choice>
        <mc:Fallback xmlns="">
          <p:sp>
            <p:nvSpPr>
              <p:cNvPr id="12" name="TextBox 11">
                <a:extLst>
                  <a:ext uri="{FF2B5EF4-FFF2-40B4-BE49-F238E27FC236}">
                    <a16:creationId xmlns:a16="http://schemas.microsoft.com/office/drawing/2014/main" id="{8528E039-3CAF-2D38-2A91-244BB062AA4E}"/>
                  </a:ext>
                </a:extLst>
              </p:cNvPr>
              <p:cNvSpPr txBox="1">
                <a:spLocks noRot="1" noChangeAspect="1" noMove="1" noResize="1" noEditPoints="1" noAdjustHandles="1" noChangeArrowheads="1" noChangeShapeType="1" noTextEdit="1"/>
              </p:cNvSpPr>
              <p:nvPr/>
            </p:nvSpPr>
            <p:spPr>
              <a:xfrm>
                <a:off x="95300" y="417675"/>
                <a:ext cx="4419550" cy="400110"/>
              </a:xfrm>
              <a:prstGeom prst="rect">
                <a:avLst/>
              </a:prstGeom>
              <a:blipFill>
                <a:blip r:embed="rId10"/>
                <a:stretch>
                  <a:fillRect b="-7692"/>
                </a:stretch>
              </a:blipFill>
            </p:spPr>
            <p:txBody>
              <a:bodyPr/>
              <a:lstStyle/>
              <a:p>
                <a:r>
                  <a:rPr lang="en-US">
                    <a:noFill/>
                  </a:rPr>
                  <a:t> </a:t>
                </a:r>
              </a:p>
            </p:txBody>
          </p:sp>
        </mc:Fallback>
      </mc:AlternateContent>
      <p:pic>
        <p:nvPicPr>
          <p:cNvPr id="17" name="Picture 16" descr="\documentclass{article}&#10;\usepackage{amsmath}&#10;\pagestyle{empty}&#10;\begin{document}&#10;&#10;&#10;$$&#10;D_{\mathbf{u}} f(\mathbf{a}) &gt; 0&#10;$$&#10;&#10;\end{document}" title="IguanaTex Bitmap Display">
            <a:extLst>
              <a:ext uri="{FF2B5EF4-FFF2-40B4-BE49-F238E27FC236}">
                <a16:creationId xmlns:a16="http://schemas.microsoft.com/office/drawing/2014/main" id="{B49DE823-E8CB-6256-6AAB-E1EFC0B46819}"/>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06294" y="2666527"/>
            <a:ext cx="963428" cy="190857"/>
          </a:xfrm>
          <a:prstGeom prst="rect">
            <a:avLst/>
          </a:prstGeom>
        </p:spPr>
      </p:pic>
      <p:pic>
        <p:nvPicPr>
          <p:cNvPr id="26" name="Picture 25" descr="\documentclass{article}&#10;\usepackage{amsmath}&#10;\pagestyle{empty}&#10;\begin{document}&#10;&#10;&#10;$$&#10;D_{\mathbf{u}} f(\mathbf{a}) = 0&#10;$$&#10;&#10;\end{document}" title="IguanaTex Bitmap Display">
            <a:extLst>
              <a:ext uri="{FF2B5EF4-FFF2-40B4-BE49-F238E27FC236}">
                <a16:creationId xmlns:a16="http://schemas.microsoft.com/office/drawing/2014/main" id="{0FD7C950-987E-CC2D-863C-204060754792}"/>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22294" y="2666529"/>
            <a:ext cx="963428" cy="190857"/>
          </a:xfrm>
          <a:prstGeom prst="rect">
            <a:avLst/>
          </a:prstGeom>
        </p:spPr>
      </p:pic>
      <p:pic>
        <p:nvPicPr>
          <p:cNvPr id="20" name="Picture 19" descr="\documentclass{article}&#10;\usepackage{amsmath}&#10;\pagestyle{empty}&#10;\begin{document}&#10;&#10;&#10;$$&#10;D_{\mathbf{u}} f(\mathbf{a}) &lt; 0&#10;$$&#10;&#10;\end{document}" title="IguanaTex Bitmap Display">
            <a:extLst>
              <a:ext uri="{FF2B5EF4-FFF2-40B4-BE49-F238E27FC236}">
                <a16:creationId xmlns:a16="http://schemas.microsoft.com/office/drawing/2014/main" id="{51513185-9C6B-032D-3C8D-D7C756FF05C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123600" y="2666528"/>
            <a:ext cx="963428" cy="190857"/>
          </a:xfrm>
          <a:prstGeom prst="rect">
            <a:avLst/>
          </a:prstGeom>
        </p:spPr>
      </p:pic>
      <p:sp>
        <p:nvSpPr>
          <p:cNvPr id="2" name="Oval 1">
            <a:extLst>
              <a:ext uri="{FF2B5EF4-FFF2-40B4-BE49-F238E27FC236}">
                <a16:creationId xmlns:a16="http://schemas.microsoft.com/office/drawing/2014/main" id="{56AB2B9A-B583-2083-1F67-C68972539ACE}"/>
              </a:ext>
            </a:extLst>
          </p:cNvPr>
          <p:cNvSpPr/>
          <p:nvPr/>
        </p:nvSpPr>
        <p:spPr>
          <a:xfrm>
            <a:off x="3024333" y="2552670"/>
            <a:ext cx="1161962" cy="394860"/>
          </a:xfrm>
          <a:prstGeom prst="ellipse">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C48D838-CED3-F865-0020-0F2C74E4FB8B}"/>
                  </a:ext>
                </a:extLst>
              </p:cNvPr>
              <p:cNvSpPr txBox="1"/>
              <p:nvPr/>
            </p:nvSpPr>
            <p:spPr>
              <a:xfrm>
                <a:off x="95300" y="2932151"/>
                <a:ext cx="4419550" cy="3802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Both </a:t>
                </a:r>
                <a14:m>
                  <m:oMath xmlns:m="http://schemas.openxmlformats.org/officeDocument/2006/math">
                    <m:sSub>
                      <m:sSubPr>
                        <m:ctrlPr>
                          <a:rPr lang="en-US" sz="900" b="0" i="1" smtClean="0">
                            <a:latin typeface="Cambria Math" panose="02040503050406030204" pitchFamily="18" charset="0"/>
                            <a:cs typeface="Times New Roman" panose="02020603050405020304" pitchFamily="18" charset="0"/>
                          </a:rPr>
                        </m:ctrlPr>
                      </m:sSubPr>
                      <m:e>
                        <m:r>
                          <a:rPr lang="en-US" sz="900" b="0" i="1" smtClean="0">
                            <a:latin typeface="Cambria Math" panose="02040503050406030204" pitchFamily="18" charset="0"/>
                            <a:cs typeface="Times New Roman" panose="02020603050405020304" pitchFamily="18" charset="0"/>
                          </a:rPr>
                          <m:t>𝑓</m:t>
                        </m:r>
                      </m:e>
                      <m:sub>
                        <m:r>
                          <a:rPr lang="en-US" sz="900" b="0" i="1" smtClean="0">
                            <a:latin typeface="Cambria Math" panose="02040503050406030204" pitchFamily="18" charset="0"/>
                            <a:cs typeface="Times New Roman" panose="02020603050405020304" pitchFamily="18" charset="0"/>
                          </a:rPr>
                          <m:t>𝑥</m:t>
                        </m:r>
                      </m:sub>
                    </m:sSub>
                  </m:oMath>
                </a14:m>
                <a:r>
                  <a:rPr lang="en-US" sz="9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900" b="0" i="1" smtClean="0">
                            <a:latin typeface="Cambria Math" panose="02040503050406030204" pitchFamily="18" charset="0"/>
                            <a:cs typeface="Times New Roman" panose="02020603050405020304" pitchFamily="18" charset="0"/>
                          </a:rPr>
                        </m:ctrlPr>
                      </m:sSubPr>
                      <m:e>
                        <m:r>
                          <a:rPr lang="en-US" sz="900" b="0" i="1" smtClean="0">
                            <a:latin typeface="Cambria Math" panose="02040503050406030204" pitchFamily="18" charset="0"/>
                            <a:cs typeface="Times New Roman" panose="02020603050405020304" pitchFamily="18" charset="0"/>
                          </a:rPr>
                          <m:t>𝑓</m:t>
                        </m:r>
                      </m:e>
                      <m:sub>
                        <m:r>
                          <a:rPr lang="en-US" sz="900" b="0" i="1" smtClean="0">
                            <a:latin typeface="Cambria Math" panose="02040503050406030204" pitchFamily="18" charset="0"/>
                            <a:cs typeface="Times New Roman" panose="02020603050405020304" pitchFamily="18" charset="0"/>
                          </a:rPr>
                          <m:t>𝑦</m:t>
                        </m:r>
                      </m:sub>
                    </m:sSub>
                  </m:oMath>
                </a14:m>
                <a:r>
                  <a:rPr lang="en-US" sz="900" dirty="0">
                    <a:latin typeface="Times New Roman" panose="02020603050405020304" pitchFamily="18" charset="0"/>
                    <a:cs typeface="Times New Roman" panose="02020603050405020304" pitchFamily="18" charset="0"/>
                  </a:rPr>
                  <a:t> are negative based on the contour plot and graph. By definition, we have that </a:t>
                </a:r>
                <a14:m>
                  <m:oMath xmlns:m="http://schemas.openxmlformats.org/officeDocument/2006/math">
                    <m:sSub>
                      <m:sSubPr>
                        <m:ctrlPr>
                          <a:rPr lang="en-US" sz="900" b="0" i="1" smtClean="0">
                            <a:latin typeface="Cambria Math" panose="02040503050406030204" pitchFamily="18" charset="0"/>
                            <a:cs typeface="Times New Roman" panose="02020603050405020304" pitchFamily="18" charset="0"/>
                          </a:rPr>
                        </m:ctrlPr>
                      </m:sSubPr>
                      <m:e>
                        <m:r>
                          <a:rPr lang="en-US" sz="900" b="0" i="1" smtClean="0">
                            <a:latin typeface="Cambria Math" panose="02040503050406030204" pitchFamily="18" charset="0"/>
                            <a:cs typeface="Times New Roman" panose="02020603050405020304" pitchFamily="18" charset="0"/>
                          </a:rPr>
                          <m:t>𝐷</m:t>
                        </m:r>
                      </m:e>
                      <m:sub>
                        <m:r>
                          <a:rPr lang="en-US" sz="900" b="0" i="1" smtClean="0">
                            <a:latin typeface="Cambria Math" panose="02040503050406030204" pitchFamily="18" charset="0"/>
                            <a:cs typeface="Times New Roman" panose="02020603050405020304" pitchFamily="18" charset="0"/>
                          </a:rPr>
                          <m:t>𝑢</m:t>
                        </m:r>
                      </m:sub>
                    </m:sSub>
                    <m:r>
                      <a:rPr lang="en-US" sz="900" b="0" i="1" smtClean="0">
                        <a:latin typeface="Cambria Math" panose="02040503050406030204" pitchFamily="18" charset="0"/>
                        <a:cs typeface="Times New Roman" panose="02020603050405020304" pitchFamily="18" charset="0"/>
                      </a:rPr>
                      <m:t>𝑓</m:t>
                    </m:r>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𝑥</m:t>
                        </m:r>
                        <m:r>
                          <a:rPr lang="en-US" sz="900" b="0" i="1" smtClean="0">
                            <a:latin typeface="Cambria Math" panose="02040503050406030204" pitchFamily="18" charset="0"/>
                            <a:cs typeface="Times New Roman" panose="02020603050405020304" pitchFamily="18" charset="0"/>
                          </a:rPr>
                          <m:t>,</m:t>
                        </m:r>
                        <m:r>
                          <a:rPr lang="en-US" sz="900" b="0" i="1" smtClean="0">
                            <a:latin typeface="Cambria Math" panose="02040503050406030204" pitchFamily="18" charset="0"/>
                            <a:cs typeface="Times New Roman" panose="02020603050405020304" pitchFamily="18" charset="0"/>
                          </a:rPr>
                          <m:t>𝑦</m:t>
                        </m:r>
                      </m:e>
                    </m:d>
                    <m:r>
                      <a:rPr lang="en-US" sz="900" b="0" i="1" smtClean="0">
                        <a:latin typeface="Cambria Math" panose="02040503050406030204" pitchFamily="18" charset="0"/>
                        <a:cs typeface="Times New Roman" panose="02020603050405020304" pitchFamily="18" charset="0"/>
                      </a:rPr>
                      <m:t>=</m:t>
                    </m:r>
                    <m:r>
                      <m:rPr>
                        <m:sty m:val="p"/>
                      </m:rPr>
                      <a:rPr lang="en-US" sz="900" b="0" i="0" smtClean="0">
                        <a:latin typeface="Cambria Math" panose="02040503050406030204" pitchFamily="18" charset="0"/>
                        <a:cs typeface="Times New Roman" panose="02020603050405020304" pitchFamily="18" charset="0"/>
                      </a:rPr>
                      <m:t>∇</m:t>
                    </m:r>
                    <m:r>
                      <a:rPr lang="en-US" sz="900" b="0" i="1" smtClean="0">
                        <a:latin typeface="Cambria Math" panose="02040503050406030204" pitchFamily="18" charset="0"/>
                        <a:cs typeface="Times New Roman" panose="02020603050405020304" pitchFamily="18" charset="0"/>
                      </a:rPr>
                      <m:t>𝑓</m:t>
                    </m:r>
                    <m:r>
                      <a:rPr lang="en-US" sz="900" b="0" i="1" smtClean="0">
                        <a:latin typeface="Cambria Math" panose="02040503050406030204" pitchFamily="18" charset="0"/>
                        <a:cs typeface="Times New Roman" panose="02020603050405020304" pitchFamily="18" charset="0"/>
                      </a:rPr>
                      <m:t>⋅</m:t>
                    </m:r>
                    <m:r>
                      <a:rPr lang="en-US" sz="900" b="0" i="1" smtClean="0">
                        <a:latin typeface="Cambria Math" panose="02040503050406030204" pitchFamily="18" charset="0"/>
                        <a:cs typeface="Times New Roman" panose="02020603050405020304" pitchFamily="18" charset="0"/>
                      </a:rPr>
                      <m:t>𝑢</m:t>
                    </m:r>
                    <m:r>
                      <a:rPr lang="en-US" sz="900" b="0" i="1" smtClean="0">
                        <a:latin typeface="Cambria Math" panose="02040503050406030204" pitchFamily="18" charset="0"/>
                        <a:cs typeface="Times New Roman" panose="02020603050405020304" pitchFamily="18" charset="0"/>
                      </a:rPr>
                      <m:t>=</m:t>
                    </m:r>
                    <m:d>
                      <m:dPr>
                        <m:begChr m:val="⟨"/>
                        <m:endChr m:val="⟩"/>
                        <m:ctrlPr>
                          <a:rPr lang="en-US" sz="900" b="0" i="1" smtClean="0">
                            <a:latin typeface="Cambria Math" panose="02040503050406030204" pitchFamily="18" charset="0"/>
                            <a:cs typeface="Times New Roman" panose="02020603050405020304" pitchFamily="18" charset="0"/>
                          </a:rPr>
                        </m:ctrlPr>
                      </m:dPr>
                      <m:e>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m:t>
                            </m:r>
                          </m:e>
                        </m:d>
                        <m:r>
                          <a:rPr lang="en-US" sz="900" b="0" i="1" smtClean="0">
                            <a:latin typeface="Cambria Math" panose="02040503050406030204" pitchFamily="18" charset="0"/>
                            <a:cs typeface="Times New Roman" panose="02020603050405020304" pitchFamily="18" charset="0"/>
                          </a:rPr>
                          <m:t>,</m:t>
                        </m:r>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m:t>
                            </m:r>
                          </m:e>
                        </m:d>
                      </m:e>
                    </m:d>
                    <m:r>
                      <a:rPr lang="en-US" sz="900" b="0" i="1" smtClean="0">
                        <a:latin typeface="Cambria Math" panose="02040503050406030204" pitchFamily="18" charset="0"/>
                        <a:cs typeface="Times New Roman" panose="02020603050405020304" pitchFamily="18" charset="0"/>
                      </a:rPr>
                      <m:t>⋅</m:t>
                    </m:r>
                    <m:d>
                      <m:dPr>
                        <m:begChr m:val="⟨"/>
                        <m:endChr m:val="⟩"/>
                        <m:ctrlPr>
                          <a:rPr lang="en-US" sz="900" b="0" i="1" smtClean="0">
                            <a:latin typeface="Cambria Math" panose="02040503050406030204" pitchFamily="18" charset="0"/>
                            <a:cs typeface="Times New Roman" panose="02020603050405020304" pitchFamily="18" charset="0"/>
                          </a:rPr>
                        </m:ctrlPr>
                      </m:dPr>
                      <m:e>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m:t>
                            </m:r>
                          </m:e>
                        </m:d>
                        <m:r>
                          <a:rPr lang="en-US" sz="900" b="0" i="1" smtClean="0">
                            <a:latin typeface="Cambria Math" panose="02040503050406030204" pitchFamily="18" charset="0"/>
                            <a:cs typeface="Times New Roman" panose="02020603050405020304" pitchFamily="18" charset="0"/>
                          </a:rPr>
                          <m:t>,</m:t>
                        </m:r>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m:t>
                            </m:r>
                          </m:e>
                        </m:d>
                      </m:e>
                    </m:d>
                    <m:r>
                      <a:rPr lang="en-US" sz="900" b="0" i="1" smtClean="0">
                        <a:latin typeface="Cambria Math" panose="02040503050406030204" pitchFamily="18" charset="0"/>
                        <a:cs typeface="Times New Roman" panose="02020603050405020304" pitchFamily="18" charset="0"/>
                      </a:rPr>
                      <m:t>=(−)</m:t>
                    </m:r>
                  </m:oMath>
                </a14:m>
                <a:endParaRPr lang="en-US" sz="900" dirty="0">
                  <a:latin typeface="Times New Roman" panose="02020603050405020304" pitchFamily="18"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BC48D838-CED3-F865-0020-0F2C74E4FB8B}"/>
                  </a:ext>
                </a:extLst>
              </p:cNvPr>
              <p:cNvSpPr txBox="1">
                <a:spLocks noRot="1" noChangeAspect="1" noMove="1" noResize="1" noEditPoints="1" noAdjustHandles="1" noChangeArrowheads="1" noChangeShapeType="1" noTextEdit="1"/>
              </p:cNvSpPr>
              <p:nvPr/>
            </p:nvSpPr>
            <p:spPr>
              <a:xfrm>
                <a:off x="95300" y="2932151"/>
                <a:ext cx="4419550" cy="380232"/>
              </a:xfrm>
              <a:prstGeom prst="rect">
                <a:avLst/>
              </a:prstGeom>
              <a:blipFill>
                <a:blip r:embed="rId14"/>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CE77C220-5DE6-6BC1-B240-7CFEC3955CBB}"/>
              </a:ext>
            </a:extLst>
          </p:cNvPr>
          <p:cNvCxnSpPr/>
          <p:nvPr/>
        </p:nvCxnSpPr>
        <p:spPr>
          <a:xfrm flipV="1">
            <a:off x="3605314" y="1577975"/>
            <a:ext cx="0" cy="152399"/>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79372293-F34F-0536-7984-B0234DA7587C}"/>
              </a:ext>
            </a:extLst>
          </p:cNvPr>
          <p:cNvCxnSpPr>
            <a:cxnSpLocks/>
          </p:cNvCxnSpPr>
          <p:nvPr/>
        </p:nvCxnSpPr>
        <p:spPr>
          <a:xfrm flipH="1">
            <a:off x="3605314" y="1730374"/>
            <a:ext cx="14753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7865DB3-A510-64A1-D8DD-6471FB6B3F33}"/>
                  </a:ext>
                </a:extLst>
              </p:cNvPr>
              <p:cNvSpPr txBox="1"/>
              <p:nvPr/>
            </p:nvSpPr>
            <p:spPr>
              <a:xfrm>
                <a:off x="3755611" y="1680600"/>
                <a:ext cx="55656" cy="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 b="0" i="1" smtClean="0">
                              <a:latin typeface="Cambria Math" panose="02040503050406030204" pitchFamily="18" charset="0"/>
                            </a:rPr>
                          </m:ctrlPr>
                        </m:sSubPr>
                        <m:e>
                          <m:r>
                            <a:rPr lang="en-US" sz="400" b="0" i="1" smtClean="0">
                              <a:latin typeface="Cambria Math" panose="02040503050406030204" pitchFamily="18" charset="0"/>
                            </a:rPr>
                            <m:t>𝑓</m:t>
                          </m:r>
                        </m:e>
                        <m:sub>
                          <m:r>
                            <a:rPr lang="en-US" sz="400"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27865DB3-A510-64A1-D8DD-6471FB6B3F33}"/>
                  </a:ext>
                </a:extLst>
              </p:cNvPr>
              <p:cNvSpPr txBox="1">
                <a:spLocks noRot="1" noChangeAspect="1" noMove="1" noResize="1" noEditPoints="1" noAdjustHandles="1" noChangeArrowheads="1" noChangeShapeType="1" noTextEdit="1"/>
              </p:cNvSpPr>
              <p:nvPr/>
            </p:nvSpPr>
            <p:spPr>
              <a:xfrm>
                <a:off x="3755611" y="1680600"/>
                <a:ext cx="55656" cy="61555"/>
              </a:xfrm>
              <a:prstGeom prst="rect">
                <a:avLst/>
              </a:prstGeom>
              <a:blipFill>
                <a:blip r:embed="rId15"/>
                <a:stretch>
                  <a:fillRect l="-33333" t="-10000" r="-11111"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B92C643-C89C-908F-60E4-E2784AA58130}"/>
                  </a:ext>
                </a:extLst>
              </p:cNvPr>
              <p:cNvSpPr txBox="1"/>
              <p:nvPr/>
            </p:nvSpPr>
            <p:spPr>
              <a:xfrm>
                <a:off x="3526198" y="1562973"/>
                <a:ext cx="57131" cy="66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 b="0" i="1" smtClean="0">
                              <a:latin typeface="Cambria Math" panose="02040503050406030204" pitchFamily="18" charset="0"/>
                            </a:rPr>
                          </m:ctrlPr>
                        </m:sSubPr>
                        <m:e>
                          <m:r>
                            <a:rPr lang="en-US" sz="400" b="0" i="1" smtClean="0">
                              <a:latin typeface="Cambria Math" panose="02040503050406030204" pitchFamily="18" charset="0"/>
                            </a:rPr>
                            <m:t>𝑓</m:t>
                          </m:r>
                        </m:e>
                        <m:sub>
                          <m:r>
                            <a:rPr lang="en-US" sz="400" b="0" i="1" smtClean="0">
                              <a:latin typeface="Cambria Math" panose="02040503050406030204" pitchFamily="18" charset="0"/>
                            </a:rPr>
                            <m:t>𝑦</m:t>
                          </m:r>
                        </m:sub>
                      </m:sSub>
                    </m:oMath>
                  </m:oMathPara>
                </a14:m>
                <a:endParaRPr lang="en-US" dirty="0"/>
              </a:p>
            </p:txBody>
          </p:sp>
        </mc:Choice>
        <mc:Fallback xmlns="">
          <p:sp>
            <p:nvSpPr>
              <p:cNvPr id="28" name="TextBox 27">
                <a:extLst>
                  <a:ext uri="{FF2B5EF4-FFF2-40B4-BE49-F238E27FC236}">
                    <a16:creationId xmlns:a16="http://schemas.microsoft.com/office/drawing/2014/main" id="{FB92C643-C89C-908F-60E4-E2784AA58130}"/>
                  </a:ext>
                </a:extLst>
              </p:cNvPr>
              <p:cNvSpPr txBox="1">
                <a:spLocks noRot="1" noChangeAspect="1" noMove="1" noResize="1" noEditPoints="1" noAdjustHandles="1" noChangeArrowheads="1" noChangeShapeType="1" noTextEdit="1"/>
              </p:cNvSpPr>
              <p:nvPr/>
            </p:nvSpPr>
            <p:spPr>
              <a:xfrm>
                <a:off x="3526198" y="1562973"/>
                <a:ext cx="57131" cy="66365"/>
              </a:xfrm>
              <a:prstGeom prst="rect">
                <a:avLst/>
              </a:prstGeom>
              <a:blipFill>
                <a:blip r:embed="rId16"/>
                <a:stretch>
                  <a:fillRect l="-30000" b="-36364"/>
                </a:stretch>
              </a:blipFill>
            </p:spPr>
            <p:txBody>
              <a:bodyPr/>
              <a:lstStyle/>
              <a:p>
                <a:r>
                  <a:rPr lang="en-US">
                    <a:noFill/>
                  </a:rPr>
                  <a:t> </a:t>
                </a:r>
              </a:p>
            </p:txBody>
          </p:sp>
        </mc:Fallback>
      </mc:AlternateContent>
    </p:spTree>
    <p:extLst>
      <p:ext uri="{BB962C8B-B14F-4D97-AF65-F5344CB8AC3E}">
        <p14:creationId xmlns:p14="http://schemas.microsoft.com/office/powerpoint/2010/main" val="3182243018"/>
      </p:ext>
    </p:extLst>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75</a:t>
            </a:fld>
            <a:r>
              <a:rPr spc="-55" dirty="0"/>
              <a:t> </a:t>
            </a:r>
            <a:r>
              <a:rPr spc="35" dirty="0"/>
              <a:t>/</a:t>
            </a:r>
            <a:endParaRPr spc="-55" dirty="0"/>
          </a:p>
        </p:txBody>
      </p:sp>
      <p:pic>
        <p:nvPicPr>
          <p:cNvPr id="15" name="Picture 14">
            <a:extLst>
              <a:ext uri="{FF2B5EF4-FFF2-40B4-BE49-F238E27FC236}">
                <a16:creationId xmlns:a16="http://schemas.microsoft.com/office/drawing/2014/main" id="{99FDF1FF-0121-4EF9-9FFA-8812DC1A692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0734" y="661411"/>
            <a:ext cx="4391619" cy="153905"/>
          </a:xfrm>
          <a:prstGeom prst="rect">
            <a:avLst/>
          </a:prstGeom>
        </p:spPr>
      </p:pic>
      <p:pic>
        <p:nvPicPr>
          <p:cNvPr id="17" name="Picture 16">
            <a:extLst>
              <a:ext uri="{FF2B5EF4-FFF2-40B4-BE49-F238E27FC236}">
                <a16:creationId xmlns:a16="http://schemas.microsoft.com/office/drawing/2014/main" id="{2E902601-9039-423F-9DD9-FF8DCC804CC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17532" y="507684"/>
            <a:ext cx="2172952" cy="94476"/>
          </a:xfrm>
          <a:prstGeom prst="rect">
            <a:avLst/>
          </a:prstGeom>
        </p:spPr>
      </p:pic>
    </p:spTree>
    <p:extLst>
      <p:ext uri="{BB962C8B-B14F-4D97-AF65-F5344CB8AC3E}">
        <p14:creationId xmlns:p14="http://schemas.microsoft.com/office/powerpoint/2010/main" val="364868328"/>
      </p:ext>
    </p:extLst>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76</a:t>
            </a:fld>
            <a:r>
              <a:rPr spc="-55" dirty="0"/>
              <a:t> </a:t>
            </a:r>
            <a:r>
              <a:rPr spc="35" dirty="0"/>
              <a:t>/</a:t>
            </a:r>
            <a:endParaRPr spc="-55" dirty="0"/>
          </a:p>
        </p:txBody>
      </p:sp>
      <p:pic>
        <p:nvPicPr>
          <p:cNvPr id="15" name="Picture 14">
            <a:extLst>
              <a:ext uri="{FF2B5EF4-FFF2-40B4-BE49-F238E27FC236}">
                <a16:creationId xmlns:a16="http://schemas.microsoft.com/office/drawing/2014/main" id="{99FDF1FF-0121-4EF9-9FFA-8812DC1A6920}"/>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20734" y="661411"/>
            <a:ext cx="4391619" cy="153905"/>
          </a:xfrm>
          <a:prstGeom prst="rect">
            <a:avLst/>
          </a:prstGeom>
        </p:spPr>
      </p:pic>
      <p:pic>
        <p:nvPicPr>
          <p:cNvPr id="17" name="Picture 16">
            <a:extLst>
              <a:ext uri="{FF2B5EF4-FFF2-40B4-BE49-F238E27FC236}">
                <a16:creationId xmlns:a16="http://schemas.microsoft.com/office/drawing/2014/main" id="{2E902601-9039-423F-9DD9-FF8DCC804CC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217532" y="507684"/>
            <a:ext cx="2172952" cy="94476"/>
          </a:xfrm>
          <a:prstGeom prst="rect">
            <a:avLst/>
          </a:prstGeom>
        </p:spPr>
      </p:pic>
      <p:pic>
        <p:nvPicPr>
          <p:cNvPr id="19" name="Picture 18">
            <a:extLst>
              <a:ext uri="{FF2B5EF4-FFF2-40B4-BE49-F238E27FC236}">
                <a16:creationId xmlns:a16="http://schemas.microsoft.com/office/drawing/2014/main" id="{EEDA5750-3B76-4359-85F7-364F1E1DFE7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580539" y="885111"/>
            <a:ext cx="1622095" cy="153905"/>
          </a:xfrm>
          <a:prstGeom prst="rect">
            <a:avLst/>
          </a:prstGeom>
        </p:spPr>
      </p:pic>
      <p:pic>
        <p:nvPicPr>
          <p:cNvPr id="22" name="Picture 21">
            <a:extLst>
              <a:ext uri="{FF2B5EF4-FFF2-40B4-BE49-F238E27FC236}">
                <a16:creationId xmlns:a16="http://schemas.microsoft.com/office/drawing/2014/main" id="{16E17C99-E00C-4387-B32C-BB38354FEFCB}"/>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295967" y="1128488"/>
            <a:ext cx="2191238" cy="306286"/>
          </a:xfrm>
          <a:prstGeom prst="rect">
            <a:avLst/>
          </a:prstGeom>
        </p:spPr>
      </p:pic>
      <p:pic>
        <p:nvPicPr>
          <p:cNvPr id="27" name="Picture 26">
            <a:extLst>
              <a:ext uri="{FF2B5EF4-FFF2-40B4-BE49-F238E27FC236}">
                <a16:creationId xmlns:a16="http://schemas.microsoft.com/office/drawing/2014/main" id="{9799D209-43E6-4201-A944-560D0D5E9B3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24233" y="1771122"/>
            <a:ext cx="4152000" cy="275657"/>
          </a:xfrm>
          <a:prstGeom prst="rect">
            <a:avLst/>
          </a:prstGeom>
        </p:spPr>
      </p:pic>
      <p:pic>
        <p:nvPicPr>
          <p:cNvPr id="29" name="Picture 28">
            <a:extLst>
              <a:ext uri="{FF2B5EF4-FFF2-40B4-BE49-F238E27FC236}">
                <a16:creationId xmlns:a16="http://schemas.microsoft.com/office/drawing/2014/main" id="{98195F8D-AAB6-4756-8986-93B314A82A24}"/>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335277" y="2166880"/>
            <a:ext cx="2123429" cy="296381"/>
          </a:xfrm>
          <a:prstGeom prst="rect">
            <a:avLst/>
          </a:prstGeom>
        </p:spPr>
      </p:pic>
      <p:pic>
        <p:nvPicPr>
          <p:cNvPr id="16" name="Picture 15">
            <a:extLst>
              <a:ext uri="{FF2B5EF4-FFF2-40B4-BE49-F238E27FC236}">
                <a16:creationId xmlns:a16="http://schemas.microsoft.com/office/drawing/2014/main" id="{16358ECF-D301-448E-BA29-610EA1BEEBD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80610" y="1562804"/>
            <a:ext cx="309333" cy="128762"/>
          </a:xfrm>
          <a:prstGeom prst="rect">
            <a:avLst/>
          </a:prstGeom>
        </p:spPr>
      </p:pic>
      <p:pic>
        <p:nvPicPr>
          <p:cNvPr id="20" name="Picture 19">
            <a:extLst>
              <a:ext uri="{FF2B5EF4-FFF2-40B4-BE49-F238E27FC236}">
                <a16:creationId xmlns:a16="http://schemas.microsoft.com/office/drawing/2014/main" id="{67ECC424-FA1E-412A-9BAF-ED2FDA157CD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529515" y="1554875"/>
            <a:ext cx="539429" cy="134095"/>
          </a:xfrm>
          <a:prstGeom prst="rect">
            <a:avLst/>
          </a:prstGeom>
        </p:spPr>
      </p:pic>
      <p:pic>
        <p:nvPicPr>
          <p:cNvPr id="25" name="Picture 24">
            <a:extLst>
              <a:ext uri="{FF2B5EF4-FFF2-40B4-BE49-F238E27FC236}">
                <a16:creationId xmlns:a16="http://schemas.microsoft.com/office/drawing/2014/main" id="{4A9A6491-5F56-46F5-9C9B-A476BE62E12B}"/>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114575" y="1544032"/>
            <a:ext cx="608762" cy="153905"/>
          </a:xfrm>
          <a:prstGeom prst="rect">
            <a:avLst/>
          </a:prstGeom>
        </p:spPr>
      </p:pic>
      <p:pic>
        <p:nvPicPr>
          <p:cNvPr id="28" name="Picture 27">
            <a:extLst>
              <a:ext uri="{FF2B5EF4-FFF2-40B4-BE49-F238E27FC236}">
                <a16:creationId xmlns:a16="http://schemas.microsoft.com/office/drawing/2014/main" id="{5EC534D8-61E9-4FCF-AA78-5752A27AC4E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2778634" y="1542399"/>
            <a:ext cx="848000" cy="153905"/>
          </a:xfrm>
          <a:prstGeom prst="rect">
            <a:avLst/>
          </a:prstGeom>
        </p:spPr>
      </p:pic>
    </p:spTree>
    <p:extLst>
      <p:ext uri="{BB962C8B-B14F-4D97-AF65-F5344CB8AC3E}">
        <p14:creationId xmlns:p14="http://schemas.microsoft.com/office/powerpoint/2010/main" val="3357079441"/>
      </p:ext>
    </p:extLst>
  </p:cSld>
  <p:clrMapOvr>
    <a:masterClrMapping/>
  </p:clrMapOvr>
  <p:transition>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77</a:t>
            </a:fld>
            <a:r>
              <a:rPr spc="-55" dirty="0"/>
              <a:t> </a:t>
            </a:r>
            <a:r>
              <a:rPr spc="35" dirty="0"/>
              <a:t>/</a:t>
            </a:r>
            <a:endParaRPr spc="-55" dirty="0"/>
          </a:p>
        </p:txBody>
      </p:sp>
      <p:pic>
        <p:nvPicPr>
          <p:cNvPr id="17" name="Picture 16">
            <a:extLst>
              <a:ext uri="{FF2B5EF4-FFF2-40B4-BE49-F238E27FC236}">
                <a16:creationId xmlns:a16="http://schemas.microsoft.com/office/drawing/2014/main" id="{2E902601-9039-423F-9DD9-FF8DCC804CC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17532" y="507684"/>
            <a:ext cx="2172952" cy="94476"/>
          </a:xfrm>
          <a:prstGeom prst="rect">
            <a:avLst/>
          </a:prstGeom>
        </p:spPr>
      </p:pic>
      <p:pic>
        <p:nvPicPr>
          <p:cNvPr id="20" name="Picture 19">
            <a:extLst>
              <a:ext uri="{FF2B5EF4-FFF2-40B4-BE49-F238E27FC236}">
                <a16:creationId xmlns:a16="http://schemas.microsoft.com/office/drawing/2014/main" id="{9DAA6674-76B6-48E0-BF2E-FCB08FAE6FFC}"/>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4808" y="620778"/>
            <a:ext cx="4238400" cy="235886"/>
          </a:xfrm>
          <a:prstGeom prst="rect">
            <a:avLst/>
          </a:prstGeom>
        </p:spPr>
      </p:pic>
    </p:spTree>
    <p:extLst>
      <p:ext uri="{BB962C8B-B14F-4D97-AF65-F5344CB8AC3E}">
        <p14:creationId xmlns:p14="http://schemas.microsoft.com/office/powerpoint/2010/main" val="1628045314"/>
      </p:ext>
    </p:extLst>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78</a:t>
            </a:fld>
            <a:r>
              <a:rPr spc="-55" dirty="0"/>
              <a:t> </a:t>
            </a:r>
            <a:r>
              <a:rPr spc="35" dirty="0"/>
              <a:t>/</a:t>
            </a:r>
            <a:endParaRPr spc="-55" dirty="0"/>
          </a:p>
        </p:txBody>
      </p:sp>
      <p:pic>
        <p:nvPicPr>
          <p:cNvPr id="17" name="Picture 16">
            <a:extLst>
              <a:ext uri="{FF2B5EF4-FFF2-40B4-BE49-F238E27FC236}">
                <a16:creationId xmlns:a16="http://schemas.microsoft.com/office/drawing/2014/main" id="{2E902601-9039-423F-9DD9-FF8DCC804CCE}"/>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217532" y="507684"/>
            <a:ext cx="2172952" cy="94476"/>
          </a:xfrm>
          <a:prstGeom prst="rect">
            <a:avLst/>
          </a:prstGeom>
        </p:spPr>
      </p:pic>
      <p:pic>
        <p:nvPicPr>
          <p:cNvPr id="20" name="Picture 19">
            <a:extLst>
              <a:ext uri="{FF2B5EF4-FFF2-40B4-BE49-F238E27FC236}">
                <a16:creationId xmlns:a16="http://schemas.microsoft.com/office/drawing/2014/main" id="{9DAA6674-76B6-48E0-BF2E-FCB08FAE6FFC}"/>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84808" y="620778"/>
            <a:ext cx="4238400" cy="235886"/>
          </a:xfrm>
          <a:prstGeom prst="rect">
            <a:avLst/>
          </a:prstGeom>
        </p:spPr>
      </p:pic>
      <p:pic>
        <p:nvPicPr>
          <p:cNvPr id="23" name="Picture 22">
            <a:extLst>
              <a:ext uri="{FF2B5EF4-FFF2-40B4-BE49-F238E27FC236}">
                <a16:creationId xmlns:a16="http://schemas.microsoft.com/office/drawing/2014/main" id="{928556D8-10BA-4C3C-8EF1-A3B4522232BB}"/>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019962" y="1071984"/>
            <a:ext cx="2480762" cy="379429"/>
          </a:xfrm>
          <a:prstGeom prst="rect">
            <a:avLst/>
          </a:prstGeom>
        </p:spPr>
      </p:pic>
      <p:pic>
        <p:nvPicPr>
          <p:cNvPr id="25" name="Picture 24">
            <a:extLst>
              <a:ext uri="{FF2B5EF4-FFF2-40B4-BE49-F238E27FC236}">
                <a16:creationId xmlns:a16="http://schemas.microsoft.com/office/drawing/2014/main" id="{238F3FE7-932C-45A2-A8B7-EE8D90DB38F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766676" y="873061"/>
            <a:ext cx="900571" cy="131810"/>
          </a:xfrm>
          <a:prstGeom prst="rect">
            <a:avLst/>
          </a:prstGeom>
        </p:spPr>
      </p:pic>
      <p:pic>
        <p:nvPicPr>
          <p:cNvPr id="28" name="Picture 27">
            <a:extLst>
              <a:ext uri="{FF2B5EF4-FFF2-40B4-BE49-F238E27FC236}">
                <a16:creationId xmlns:a16="http://schemas.microsoft.com/office/drawing/2014/main" id="{DA32207B-AEA1-4DBA-B066-09C8D63F91A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834581" y="1681827"/>
            <a:ext cx="3107048" cy="379429"/>
          </a:xfrm>
          <a:prstGeom prst="rect">
            <a:avLst/>
          </a:prstGeom>
        </p:spPr>
      </p:pic>
      <p:pic>
        <p:nvPicPr>
          <p:cNvPr id="31" name="Picture 30">
            <a:extLst>
              <a:ext uri="{FF2B5EF4-FFF2-40B4-BE49-F238E27FC236}">
                <a16:creationId xmlns:a16="http://schemas.microsoft.com/office/drawing/2014/main" id="{E603E06A-2245-4289-9DB7-B805F6401BDA}"/>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044867" y="2104874"/>
            <a:ext cx="2686476" cy="379429"/>
          </a:xfrm>
          <a:prstGeom prst="rect">
            <a:avLst/>
          </a:prstGeom>
        </p:spPr>
      </p:pic>
      <p:pic>
        <p:nvPicPr>
          <p:cNvPr id="33" name="Picture 32">
            <a:extLst>
              <a:ext uri="{FF2B5EF4-FFF2-40B4-BE49-F238E27FC236}">
                <a16:creationId xmlns:a16="http://schemas.microsoft.com/office/drawing/2014/main" id="{626EDBE7-5344-445E-8E90-B1BBCF14C129}"/>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236728" y="1538362"/>
            <a:ext cx="309333" cy="128762"/>
          </a:xfrm>
          <a:prstGeom prst="rect">
            <a:avLst/>
          </a:prstGeom>
        </p:spPr>
      </p:pic>
      <p:pic>
        <p:nvPicPr>
          <p:cNvPr id="35" name="Picture 34">
            <a:extLst>
              <a:ext uri="{FF2B5EF4-FFF2-40B4-BE49-F238E27FC236}">
                <a16:creationId xmlns:a16="http://schemas.microsoft.com/office/drawing/2014/main" id="{181D6550-58CE-4649-9F30-5D9127093DB4}"/>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1626249" y="1540380"/>
            <a:ext cx="673524" cy="134095"/>
          </a:xfrm>
          <a:prstGeom prst="rect">
            <a:avLst/>
          </a:prstGeom>
        </p:spPr>
      </p:pic>
      <p:pic>
        <p:nvPicPr>
          <p:cNvPr id="37" name="Picture 36">
            <a:extLst>
              <a:ext uri="{FF2B5EF4-FFF2-40B4-BE49-F238E27FC236}">
                <a16:creationId xmlns:a16="http://schemas.microsoft.com/office/drawing/2014/main" id="{2E92261D-EB62-4767-8161-D1873DC4919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330000" y="1522856"/>
            <a:ext cx="595048" cy="151619"/>
          </a:xfrm>
          <a:prstGeom prst="rect">
            <a:avLst/>
          </a:prstGeom>
        </p:spPr>
      </p:pic>
    </p:spTree>
    <p:extLst>
      <p:ext uri="{BB962C8B-B14F-4D97-AF65-F5344CB8AC3E}">
        <p14:creationId xmlns:p14="http://schemas.microsoft.com/office/powerpoint/2010/main" val="2822633641"/>
      </p:ext>
    </p:extLst>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Planes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79</a:t>
            </a:fld>
            <a:r>
              <a:rPr spc="-55" dirty="0"/>
              <a:t> </a:t>
            </a:r>
            <a:r>
              <a:rPr spc="35" dirty="0"/>
              <a:t>/</a:t>
            </a:r>
            <a:r>
              <a:rPr spc="-15" dirty="0"/>
              <a:t> </a:t>
            </a:r>
            <a:r>
              <a:rPr spc="-55" dirty="0"/>
              <a:t>11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E40E1B-D250-4FE7-803F-2141972C1764}"/>
                  </a:ext>
                </a:extLst>
              </p:cNvPr>
              <p:cNvSpPr txBox="1"/>
              <p:nvPr/>
            </p:nvSpPr>
            <p:spPr>
              <a:xfrm>
                <a:off x="2216962" y="378408"/>
                <a:ext cx="2297888" cy="3072188"/>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1-VAR:</a:t>
                </a:r>
              </a:p>
              <a:p>
                <a:pPr marL="628650" lvl="1" indent="-171450">
                  <a:buFont typeface="Arial" panose="020B0604020202020204" pitchFamily="34" charset="0"/>
                  <a:buChar char="•"/>
                </a:pPr>
                <a:r>
                  <a:rPr lang="en-US" sz="800" b="1" dirty="0">
                    <a:latin typeface="Tahoma" panose="020B0604030504040204" pitchFamily="34" charset="0"/>
                    <a:ea typeface="Tahoma" panose="020B0604030504040204" pitchFamily="34" charset="0"/>
                    <a:cs typeface="Tahoma" panose="020B0604030504040204" pitchFamily="34" charset="0"/>
                  </a:rPr>
                  <a:t>Tangent Line </a:t>
                </a:r>
                <a:r>
                  <a:rPr lang="en-US" sz="800" dirty="0">
                    <a:latin typeface="Tahoma" panose="020B0604030504040204" pitchFamily="34" charset="0"/>
                    <a:ea typeface="Tahoma" panose="020B0604030504040204" pitchFamily="34" charset="0"/>
                    <a:cs typeface="Tahoma" panose="020B0604030504040204" pitchFamily="34" charset="0"/>
                  </a:rPr>
                  <a:t>is </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 line that just touches the graph of the function at the point in question and is “parallel” (in some way) to the graph at that point, involves slope</a:t>
                </a:r>
                <a:endParaRPr lang="en-US" sz="800" dirty="0">
                  <a:latin typeface="Tahoma" panose="020B0604030504040204" pitchFamily="34" charset="0"/>
                  <a:ea typeface="Tahoma" panose="020B0604030504040204" pitchFamily="34" charset="0"/>
                  <a:cs typeface="Tahoma" panose="020B0604030504040204" pitchFamily="34" charset="0"/>
                </a:endParaRPr>
              </a:p>
              <a:p>
                <a:r>
                  <a:rPr lang="en-US" sz="800" b="1" u="sng" dirty="0">
                    <a:latin typeface="Tahoma" panose="020B0604030504040204" pitchFamily="34" charset="0"/>
                    <a:ea typeface="Tahoma" panose="020B0604030504040204" pitchFamily="34" charset="0"/>
                    <a:cs typeface="Tahoma" panose="020B0604030504040204" pitchFamily="34" charset="0"/>
                  </a:rPr>
                  <a:t>2-VAR:</a:t>
                </a:r>
              </a:p>
              <a:p>
                <a:pPr marL="628650" lvl="1" indent="-171450">
                  <a:buFont typeface="Arial" panose="020B0604020202020204" pitchFamily="34" charset="0"/>
                  <a:buChar char="•"/>
                </a:pPr>
                <a:r>
                  <a:rPr lang="en-US" sz="800" b="1" dirty="0">
                    <a:latin typeface="Tahoma" panose="020B0604030504040204" pitchFamily="34" charset="0"/>
                    <a:ea typeface="Tahoma" panose="020B0604030504040204" pitchFamily="34" charset="0"/>
                    <a:cs typeface="Tahoma" panose="020B0604030504040204" pitchFamily="34" charset="0"/>
                  </a:rPr>
                  <a:t>Tangent plane </a:t>
                </a:r>
                <a:r>
                  <a:rPr lang="en-US" sz="800" dirty="0">
                    <a:latin typeface="Tahoma" panose="020B0604030504040204" pitchFamily="34" charset="0"/>
                    <a:ea typeface="Tahoma" panose="020B0604030504040204" pitchFamily="34" charset="0"/>
                    <a:cs typeface="Tahoma" panose="020B0604030504040204" pitchFamily="34" charset="0"/>
                  </a:rPr>
                  <a:t>is a plane that touches the surface at a point and is “parallel” to the surface at the point, involves partial derivatives</a:t>
                </a:r>
              </a:p>
              <a:p>
                <a:pPr marL="1085850" lvl="2"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Defined by a cross-product with two vectors with respect to </a:t>
                </a:r>
                <a14:m>
                  <m:oMath xmlns:m="http://schemas.openxmlformats.org/officeDocument/2006/math">
                    <m:sSub>
                      <m:sSubPr>
                        <m:ctrlPr>
                          <a:rPr lang="en-US" sz="800" b="0" i="1" smtClean="0">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b>
                        <m:r>
                          <a:rPr lang="en-US" sz="800" b="0" i="1" smtClean="0">
                            <a:latin typeface="Cambria Math" panose="02040503050406030204" pitchFamily="18" charset="0"/>
                            <a:ea typeface="Tahoma" panose="020B0604030504040204" pitchFamily="34" charset="0"/>
                            <a:cs typeface="Tahoma" panose="020B0604030504040204" pitchFamily="34" charset="0"/>
                          </a:rPr>
                          <m:t>𝑥</m:t>
                        </m:r>
                      </m:sub>
                    </m:sSub>
                    <m:r>
                      <a:rPr lang="en-US" sz="800" b="0" i="1" smtClean="0">
                        <a:latin typeface="Cambria Math" panose="02040503050406030204" pitchFamily="18" charset="0"/>
                        <a:ea typeface="Tahoma" panose="020B0604030504040204" pitchFamily="34" charset="0"/>
                        <a:cs typeface="Tahoma" panose="020B0604030504040204" pitchFamily="34" charset="0"/>
                      </a:rPr>
                      <m:t> </m:t>
                    </m:r>
                  </m:oMath>
                </a14:m>
                <a:r>
                  <a:rPr lang="en-US" sz="800" dirty="0">
                    <a:latin typeface="Tahoma" panose="020B0604030504040204" pitchFamily="34" charset="0"/>
                    <a:ea typeface="Tahoma" panose="020B0604030504040204" pitchFamily="34" charset="0"/>
                    <a:cs typeface="Tahoma" panose="020B0604030504040204" pitchFamily="34" charset="0"/>
                  </a:rPr>
                  <a:t>and </a:t>
                </a:r>
                <a14:m>
                  <m:oMath xmlns:m="http://schemas.openxmlformats.org/officeDocument/2006/math">
                    <m:sSub>
                      <m:sSubPr>
                        <m:ctrlPr>
                          <a:rPr lang="en-US" sz="800" b="0" i="1" smtClean="0">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b>
                        <m:r>
                          <a:rPr lang="en-US" sz="800" b="0" i="1" smtClean="0">
                            <a:latin typeface="Cambria Math" panose="02040503050406030204" pitchFamily="18" charset="0"/>
                            <a:ea typeface="Tahoma" panose="020B0604030504040204" pitchFamily="34" charset="0"/>
                            <a:cs typeface="Tahoma" panose="020B0604030504040204" pitchFamily="34" charset="0"/>
                          </a:rPr>
                          <m:t>𝑦</m:t>
                        </m:r>
                      </m:sub>
                    </m:sSub>
                    <m:r>
                      <a:rPr lang="en-US" sz="800" b="0" i="1" smtClean="0">
                        <a:latin typeface="Cambria Math" panose="02040503050406030204" pitchFamily="18" charset="0"/>
                        <a:ea typeface="Tahoma" panose="020B0604030504040204" pitchFamily="34" charset="0"/>
                        <a:cs typeface="Tahoma" panose="020B0604030504040204" pitchFamily="34" charset="0"/>
                      </a:rPr>
                      <m:t> </m:t>
                    </m:r>
                  </m:oMath>
                </a14:m>
                <a:r>
                  <a:rPr lang="en-US" sz="800" dirty="0">
                    <a:latin typeface="Tahoma" panose="020B0604030504040204" pitchFamily="34" charset="0"/>
                    <a:ea typeface="Tahoma" panose="020B0604030504040204" pitchFamily="34" charset="0"/>
                    <a:cs typeface="Tahoma" panose="020B0604030504040204" pitchFamily="34" charset="0"/>
                  </a:rPr>
                  <a:t>to a 3D surface that touches the surface at a point </a:t>
                </a:r>
              </a:p>
              <a:p>
                <a:pPr marL="1085850" lvl="2"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Plug in the point to identify location</a:t>
                </a:r>
              </a:p>
              <a:p>
                <a:pPr marL="1085850" lvl="2" indent="-171450">
                  <a:buFont typeface="Arial" panose="020B0604020202020204" pitchFamily="34" charset="0"/>
                  <a:buChar char="•"/>
                </a:pPr>
                <a:r>
                  <a:rPr lang="en-US" sz="800" i="1" u="sng" dirty="0">
                    <a:highlight>
                      <a:srgbClr val="FFFF00"/>
                    </a:highlight>
                    <a:latin typeface="Tahoma" panose="020B0604030504040204" pitchFamily="34" charset="0"/>
                    <a:ea typeface="Tahoma" panose="020B0604030504040204" pitchFamily="34" charset="0"/>
                    <a:cs typeface="Tahoma" panose="020B0604030504040204" pitchFamily="34" charset="0"/>
                  </a:rPr>
                  <a:t>Types:</a:t>
                </a:r>
                <a:r>
                  <a:rPr lang="en-US" sz="800" i="1" u="sng" dirty="0">
                    <a:latin typeface="Tahoma" panose="020B0604030504040204" pitchFamily="34" charset="0"/>
                    <a:ea typeface="Tahoma" panose="020B0604030504040204" pitchFamily="34" charset="0"/>
                    <a:cs typeface="Tahoma" panose="020B0604030504040204" pitchFamily="34" charset="0"/>
                  </a:rPr>
                  <a:t> </a:t>
                </a:r>
                <a:r>
                  <a:rPr lang="en-US" sz="800" dirty="0">
                    <a:latin typeface="Tahoma" panose="020B0604030504040204" pitchFamily="34" charset="0"/>
                    <a:ea typeface="Tahoma" panose="020B0604030504040204" pitchFamily="34" charset="0"/>
                    <a:cs typeface="Tahoma" panose="020B0604030504040204" pitchFamily="34" charset="0"/>
                  </a:rPr>
                  <a:t>Implicit and Explicit</a:t>
                </a:r>
              </a:p>
              <a:p>
                <a:pPr marL="1085850" lvl="2"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D6E40E1B-D250-4FE7-803F-2141972C1764}"/>
                  </a:ext>
                </a:extLst>
              </p:cNvPr>
              <p:cNvSpPr txBox="1">
                <a:spLocks noRot="1" noChangeAspect="1" noMove="1" noResize="1" noEditPoints="1" noAdjustHandles="1" noChangeArrowheads="1" noChangeShapeType="1" noTextEdit="1"/>
              </p:cNvSpPr>
              <p:nvPr/>
            </p:nvSpPr>
            <p:spPr>
              <a:xfrm>
                <a:off x="2216962" y="378408"/>
                <a:ext cx="2297888" cy="3072188"/>
              </a:xfrm>
              <a:prstGeom prst="rect">
                <a:avLst/>
              </a:prstGeom>
              <a:blipFill>
                <a:blip r:embed="rId5"/>
                <a:stretch>
                  <a:fillRect/>
                </a:stretch>
              </a:blipFill>
            </p:spPr>
            <p:txBody>
              <a:bodyPr/>
              <a:lstStyle/>
              <a:p>
                <a:r>
                  <a:rPr lang="en-US">
                    <a:noFill/>
                  </a:rPr>
                  <a:t> </a:t>
                </a:r>
              </a:p>
            </p:txBody>
          </p:sp>
        </mc:Fallback>
      </mc:AlternateContent>
      <p:pic>
        <p:nvPicPr>
          <p:cNvPr id="1030" name="Picture 6" descr="Calculus III - Tangent Planes and Linear Approximations">
            <a:extLst>
              <a:ext uri="{FF2B5EF4-FFF2-40B4-BE49-F238E27FC236}">
                <a16:creationId xmlns:a16="http://schemas.microsoft.com/office/drawing/2014/main" id="{B83FE13C-8F3C-4BE8-9FCA-023148C257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511" y="1684099"/>
            <a:ext cx="1300693" cy="13006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alculus I - Tangent Lines and Rates of Change">
            <a:extLst>
              <a:ext uri="{FF2B5EF4-FFF2-40B4-BE49-F238E27FC236}">
                <a16:creationId xmlns:a16="http://schemas.microsoft.com/office/drawing/2014/main" id="{C769FA1A-A731-460F-8EE1-B5AE96C6D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024" y="418822"/>
            <a:ext cx="1938781" cy="12839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67B8875-B444-43DB-9BDB-0F59F0D1F88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3319" y="2914565"/>
            <a:ext cx="1548190" cy="230476"/>
          </a:xfrm>
          <a:prstGeom prst="rect">
            <a:avLst/>
          </a:prstGeom>
        </p:spPr>
      </p:pic>
      <p:pic>
        <p:nvPicPr>
          <p:cNvPr id="19" name="Picture 18">
            <a:extLst>
              <a:ext uri="{FF2B5EF4-FFF2-40B4-BE49-F238E27FC236}">
                <a16:creationId xmlns:a16="http://schemas.microsoft.com/office/drawing/2014/main" id="{98CED0B2-AA71-47FC-B9C3-93891266CF0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67224" y="3197641"/>
            <a:ext cx="1482514" cy="86857"/>
          </a:xfrm>
          <a:prstGeom prst="rect">
            <a:avLst/>
          </a:prstGeom>
        </p:spPr>
      </p:pic>
    </p:spTree>
    <p:extLst>
      <p:ext uri="{BB962C8B-B14F-4D97-AF65-F5344CB8AC3E}">
        <p14:creationId xmlns:p14="http://schemas.microsoft.com/office/powerpoint/2010/main" val="314411335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1454785" cy="232756"/>
          </a:xfrm>
          <a:prstGeom prst="rect">
            <a:avLst/>
          </a:prstGeom>
        </p:spPr>
        <p:txBody>
          <a:bodyPr vert="horz" wrap="square" lIns="0" tIns="17145" rIns="0" bIns="0" rtlCol="0">
            <a:spAutoFit/>
          </a:bodyPr>
          <a:lstStyle/>
          <a:p>
            <a:pPr marL="12700">
              <a:lnSpc>
                <a:spcPct val="100000"/>
              </a:lnSpc>
              <a:spcBef>
                <a:spcPts val="135"/>
              </a:spcBef>
            </a:pPr>
            <a:r>
              <a:rPr lang="en-US" sz="1400" spc="-80" dirty="0">
                <a:solidFill>
                  <a:srgbClr val="FFFFFF"/>
                </a:solidFill>
                <a:latin typeface="Tahoma"/>
                <a:cs typeface="Tahoma"/>
              </a:rPr>
              <a:t>Resource List:</a:t>
            </a:r>
            <a:endParaRPr sz="1400" dirty="0">
              <a:latin typeface="Tahoma"/>
              <a:cs typeface="Tahoma"/>
            </a:endParaRPr>
          </a:p>
        </p:txBody>
      </p:sp>
      <p:grpSp>
        <p:nvGrpSpPr>
          <p:cNvPr id="7" name="object 7"/>
          <p:cNvGrpSpPr/>
          <p:nvPr/>
        </p:nvGrpSpPr>
        <p:grpSpPr>
          <a:xfrm>
            <a:off x="0" y="3364623"/>
            <a:ext cx="4608195" cy="91440"/>
            <a:chOff x="0" y="3364623"/>
            <a:chExt cx="4608195" cy="91440"/>
          </a:xfrm>
        </p:grpSpPr>
        <p:sp>
          <p:nvSpPr>
            <p:cNvPr id="8" name="object 8"/>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9" name="object 9"/>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10" name="object 10"/>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2" name="object 12"/>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3" action="ppaction://hlinksldjump"/>
              </a:rPr>
              <a:t>AEW</a:t>
            </a:r>
            <a:endParaRPr sz="500">
              <a:latin typeface="Verdana"/>
              <a:cs typeface="Verdana"/>
            </a:endParaRPr>
          </a:p>
        </p:txBody>
      </p:sp>
      <p:sp>
        <p:nvSpPr>
          <p:cNvPr id="13" name="object 13"/>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4" name="object 14"/>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dirty="0"/>
              <a:t>8</a:t>
            </a:fld>
            <a:r>
              <a:rPr spc="-55" dirty="0"/>
              <a:t> </a:t>
            </a:r>
            <a:r>
              <a:rPr spc="35" dirty="0"/>
              <a:t>/</a:t>
            </a:r>
            <a:r>
              <a:rPr spc="-15" dirty="0"/>
              <a:t> </a:t>
            </a:r>
            <a:endParaRPr spc="-55" dirty="0"/>
          </a:p>
        </p:txBody>
      </p:sp>
      <p:sp>
        <p:nvSpPr>
          <p:cNvPr id="17" name="TextBox 16">
            <a:extLst>
              <a:ext uri="{FF2B5EF4-FFF2-40B4-BE49-F238E27FC236}">
                <a16:creationId xmlns:a16="http://schemas.microsoft.com/office/drawing/2014/main" id="{6127A94A-E02B-4048-B13F-BDCA224BF05D}"/>
              </a:ext>
            </a:extLst>
          </p:cNvPr>
          <p:cNvSpPr txBox="1"/>
          <p:nvPr/>
        </p:nvSpPr>
        <p:spPr>
          <a:xfrm>
            <a:off x="209550" y="587375"/>
            <a:ext cx="4191000" cy="2092881"/>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Professor Leonard (YouTube) – The GOAT</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Paul's Math Notes (Online) </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Textbook Problems/Explanations (TAs)</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ELI Tutors </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Math Support Center </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List of Practice Problems</a:t>
            </a:r>
          </a:p>
          <a:p>
            <a:pPr marL="800100" lvl="1" indent="-34290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Links are in drive folder!</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0"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Types of Tangent Planes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80</a:t>
            </a:fld>
            <a:r>
              <a:rPr spc="-55" dirty="0"/>
              <a:t> </a:t>
            </a:r>
            <a:r>
              <a:rPr spc="35" dirty="0"/>
              <a:t>/</a:t>
            </a:r>
            <a:r>
              <a:rPr spc="-15" dirty="0"/>
              <a:t> </a:t>
            </a:r>
            <a:r>
              <a:rPr spc="-55" dirty="0"/>
              <a:t>11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E40E1B-D250-4FE7-803F-2141972C1764}"/>
                  </a:ext>
                </a:extLst>
              </p:cNvPr>
              <p:cNvSpPr txBox="1"/>
              <p:nvPr/>
            </p:nvSpPr>
            <p:spPr>
              <a:xfrm>
                <a:off x="2071455" y="341566"/>
                <a:ext cx="2616219" cy="3225691"/>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Explicit:</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Equation is defined by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𝑧</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𝑓</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𝑥</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𝑦</m:t>
                    </m:r>
                    <m:r>
                      <a:rPr lang="en-US" sz="800" b="0" i="1" smtClean="0">
                        <a:latin typeface="Cambria Math" panose="02040503050406030204" pitchFamily="18" charset="0"/>
                        <a:ea typeface="Tahoma" panose="020B0604030504040204" pitchFamily="34" charset="0"/>
                        <a:cs typeface="Tahoma" panose="020B0604030504040204" pitchFamily="34" charset="0"/>
                      </a:rPr>
                      <m:t>)</m:t>
                    </m:r>
                  </m:oMath>
                </a14:m>
                <a:r>
                  <a:rPr lang="en-US" sz="800" dirty="0">
                    <a:latin typeface="Tahoma" panose="020B0604030504040204" pitchFamily="34" charset="0"/>
                    <a:ea typeface="Tahoma" panose="020B0604030504040204" pitchFamily="34" charset="0"/>
                    <a:cs typeface="Tahoma" panose="020B0604030504040204" pitchFamily="34" charset="0"/>
                  </a:rPr>
                  <a:t>, or otherwise </a:t>
                </a:r>
                <a14:m>
                  <m:oMath xmlns:m="http://schemas.openxmlformats.org/officeDocument/2006/math">
                    <m:r>
                      <a:rPr lang="pl-PL" sz="800" i="1" dirty="0" smtClean="0">
                        <a:latin typeface="Cambria Math" panose="02040503050406030204" pitchFamily="18" charset="0"/>
                        <a:ea typeface="Tahoma" panose="020B0604030504040204" pitchFamily="34" charset="0"/>
                        <a:cs typeface="Tahoma" panose="020B0604030504040204" pitchFamily="34" charset="0"/>
                      </a:rPr>
                      <m:t>𝐹</m:t>
                    </m:r>
                    <m:r>
                      <a:rPr lang="pl-PL" sz="800" i="1" dirty="0" smtClean="0">
                        <a:latin typeface="Cambria Math" panose="02040503050406030204" pitchFamily="18" charset="0"/>
                        <a:ea typeface="Tahoma" panose="020B0604030504040204" pitchFamily="34" charset="0"/>
                        <a:cs typeface="Tahoma" panose="020B0604030504040204" pitchFamily="34" charset="0"/>
                      </a:rPr>
                      <m:t>(</m:t>
                    </m:r>
                    <m:r>
                      <a:rPr lang="pl-PL" sz="800" i="1" dirty="0" smtClean="0">
                        <a:latin typeface="Cambria Math" panose="02040503050406030204" pitchFamily="18" charset="0"/>
                        <a:ea typeface="Tahoma" panose="020B0604030504040204" pitchFamily="34" charset="0"/>
                        <a:cs typeface="Tahoma" panose="020B0604030504040204" pitchFamily="34" charset="0"/>
                      </a:rPr>
                      <m:t>𝑥</m:t>
                    </m:r>
                    <m:r>
                      <a:rPr lang="pl-PL" sz="800" i="1" dirty="0" smtClean="0">
                        <a:latin typeface="Cambria Math" panose="02040503050406030204" pitchFamily="18" charset="0"/>
                        <a:ea typeface="Tahoma" panose="020B0604030504040204" pitchFamily="34" charset="0"/>
                        <a:cs typeface="Tahoma" panose="020B0604030504040204" pitchFamily="34" charset="0"/>
                      </a:rPr>
                      <m:t>, </m:t>
                    </m:r>
                    <m:r>
                      <a:rPr lang="pl-PL" sz="800" i="1" dirty="0" smtClean="0">
                        <a:latin typeface="Cambria Math" panose="02040503050406030204" pitchFamily="18" charset="0"/>
                        <a:ea typeface="Tahoma" panose="020B0604030504040204" pitchFamily="34" charset="0"/>
                        <a:cs typeface="Tahoma" panose="020B0604030504040204" pitchFamily="34" charset="0"/>
                      </a:rPr>
                      <m:t>𝑦</m:t>
                    </m:r>
                    <m:r>
                      <a:rPr lang="pl-PL" sz="800" i="1" dirty="0" smtClean="0">
                        <a:latin typeface="Cambria Math" panose="02040503050406030204" pitchFamily="18" charset="0"/>
                        <a:ea typeface="Tahoma" panose="020B0604030504040204" pitchFamily="34" charset="0"/>
                        <a:cs typeface="Tahoma" panose="020B0604030504040204" pitchFamily="34" charset="0"/>
                      </a:rPr>
                      <m:t>, </m:t>
                    </m:r>
                    <m:r>
                      <a:rPr lang="pl-PL" sz="800" i="1" dirty="0" smtClean="0">
                        <a:latin typeface="Cambria Math" panose="02040503050406030204" pitchFamily="18" charset="0"/>
                        <a:ea typeface="Tahoma" panose="020B0604030504040204" pitchFamily="34" charset="0"/>
                        <a:cs typeface="Tahoma" panose="020B0604030504040204" pitchFamily="34" charset="0"/>
                      </a:rPr>
                      <m:t>𝑧</m:t>
                    </m:r>
                    <m:r>
                      <a:rPr lang="pl-PL" sz="800" i="1" dirty="0" smtClean="0">
                        <a:latin typeface="Cambria Math" panose="02040503050406030204" pitchFamily="18" charset="0"/>
                        <a:ea typeface="Tahoma" panose="020B0604030504040204" pitchFamily="34" charset="0"/>
                        <a:cs typeface="Tahoma" panose="020B0604030504040204" pitchFamily="34" charset="0"/>
                      </a:rPr>
                      <m:t>)=</m:t>
                    </m:r>
                    <m:r>
                      <a:rPr lang="pl-PL" sz="800" i="1" dirty="0" smtClean="0">
                        <a:latin typeface="Cambria Math" panose="02040503050406030204" pitchFamily="18" charset="0"/>
                        <a:ea typeface="Tahoma" panose="020B0604030504040204" pitchFamily="34" charset="0"/>
                        <a:cs typeface="Tahoma" panose="020B0604030504040204" pitchFamily="34" charset="0"/>
                      </a:rPr>
                      <m:t>𝑧</m:t>
                    </m:r>
                    <m:r>
                      <a:rPr lang="pl-PL" sz="800" i="1" dirty="0" smtClean="0">
                        <a:latin typeface="Cambria Math" panose="02040503050406030204" pitchFamily="18" charset="0"/>
                        <a:ea typeface="Tahoma" panose="020B0604030504040204" pitchFamily="34" charset="0"/>
                        <a:cs typeface="Tahoma" panose="020B0604030504040204" pitchFamily="34" charset="0"/>
                      </a:rPr>
                      <m:t>−</m:t>
                    </m:r>
                    <m:r>
                      <a:rPr lang="pl-PL" sz="800" i="1" dirty="0" smtClean="0">
                        <a:latin typeface="Cambria Math" panose="02040503050406030204" pitchFamily="18" charset="0"/>
                        <a:ea typeface="Tahoma" panose="020B0604030504040204" pitchFamily="34" charset="0"/>
                        <a:cs typeface="Tahoma" panose="020B0604030504040204" pitchFamily="34" charset="0"/>
                      </a:rPr>
                      <m:t>𝑓</m:t>
                    </m:r>
                    <m:r>
                      <a:rPr lang="pl-PL" sz="800" i="1" dirty="0" smtClean="0">
                        <a:latin typeface="Cambria Math" panose="02040503050406030204" pitchFamily="18" charset="0"/>
                        <a:ea typeface="Tahoma" panose="020B0604030504040204" pitchFamily="34" charset="0"/>
                        <a:cs typeface="Tahoma" panose="020B0604030504040204" pitchFamily="34" charset="0"/>
                      </a:rPr>
                      <m:t>(</m:t>
                    </m:r>
                    <m:r>
                      <a:rPr lang="pl-PL" sz="800" i="1" dirty="0" smtClean="0">
                        <a:latin typeface="Cambria Math" panose="02040503050406030204" pitchFamily="18" charset="0"/>
                        <a:ea typeface="Tahoma" panose="020B0604030504040204" pitchFamily="34" charset="0"/>
                        <a:cs typeface="Tahoma" panose="020B0604030504040204" pitchFamily="34" charset="0"/>
                      </a:rPr>
                      <m:t>𝑥</m:t>
                    </m:r>
                    <m:r>
                      <a:rPr lang="pl-PL" sz="800" i="1" dirty="0" smtClean="0">
                        <a:latin typeface="Cambria Math" panose="02040503050406030204" pitchFamily="18" charset="0"/>
                        <a:ea typeface="Tahoma" panose="020B0604030504040204" pitchFamily="34" charset="0"/>
                        <a:cs typeface="Tahoma" panose="020B0604030504040204" pitchFamily="34" charset="0"/>
                      </a:rPr>
                      <m:t>, </m:t>
                    </m:r>
                    <m:r>
                      <a:rPr lang="pl-PL" sz="800" i="1" dirty="0" smtClean="0">
                        <a:latin typeface="Cambria Math" panose="02040503050406030204" pitchFamily="18" charset="0"/>
                        <a:ea typeface="Tahoma" panose="020B0604030504040204" pitchFamily="34" charset="0"/>
                        <a:cs typeface="Tahoma" panose="020B0604030504040204" pitchFamily="34" charset="0"/>
                      </a:rPr>
                      <m:t>𝑦</m:t>
                    </m:r>
                    <m:r>
                      <a:rPr lang="pl-PL" sz="800" i="1" dirty="0" smtClean="0">
                        <a:latin typeface="Cambria Math" panose="02040503050406030204" pitchFamily="18" charset="0"/>
                        <a:ea typeface="Tahoma" panose="020B0604030504040204" pitchFamily="34" charset="0"/>
                        <a:cs typeface="Tahoma" panose="020B0604030504040204" pitchFamily="34" charset="0"/>
                      </a:rPr>
                      <m:t>)=0</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m:rPr>
                        <m:sty m:val="p"/>
                      </m:rPr>
                      <a:rPr lang="en-US" sz="800" b="0" i="0"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𝑓</m:t>
                    </m:r>
                  </m:oMath>
                </a14:m>
                <a:r>
                  <a:rPr lang="en-US" sz="800" dirty="0">
                    <a:latin typeface="Tahoma" panose="020B0604030504040204" pitchFamily="34" charset="0"/>
                    <a:ea typeface="Tahoma" panose="020B0604030504040204" pitchFamily="34" charset="0"/>
                    <a:cs typeface="Tahoma" panose="020B0604030504040204" pitchFamily="34" charset="0"/>
                  </a:rPr>
                  <a:t> gives the normal to a level curve at a point</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Special case of implicit surface</a:t>
                </a:r>
              </a:p>
              <a:p>
                <a:r>
                  <a:rPr lang="en-US" sz="800" b="1" u="sng" dirty="0">
                    <a:latin typeface="Tahoma" panose="020B0604030504040204" pitchFamily="34" charset="0"/>
                    <a:ea typeface="Tahoma" panose="020B0604030504040204" pitchFamily="34" charset="0"/>
                    <a:cs typeface="Tahoma" panose="020B0604030504040204" pitchFamily="34" charset="0"/>
                  </a:rPr>
                  <a:t>Implicit:</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Equation is defined by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𝐹</m:t>
                    </m:r>
                    <m:d>
                      <m:dPr>
                        <m:ctrlPr>
                          <a:rPr lang="en-US" sz="800" b="0" i="1" smtClean="0">
                            <a:latin typeface="Cambria Math" panose="02040503050406030204" pitchFamily="18" charset="0"/>
                            <a:ea typeface="Tahoma" panose="020B0604030504040204" pitchFamily="34" charset="0"/>
                            <a:cs typeface="Tahoma" panose="020B0604030504040204" pitchFamily="34" charset="0"/>
                          </a:rPr>
                        </m:ctrlPr>
                      </m:dPr>
                      <m:e>
                        <m:r>
                          <a:rPr lang="en-US" sz="800" b="0" i="1" smtClean="0">
                            <a:latin typeface="Cambria Math" panose="02040503050406030204" pitchFamily="18" charset="0"/>
                            <a:ea typeface="Tahoma" panose="020B0604030504040204" pitchFamily="34" charset="0"/>
                            <a:cs typeface="Tahoma" panose="020B0604030504040204" pitchFamily="34" charset="0"/>
                          </a:rPr>
                          <m:t>𝑥</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𝑦</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𝑧</m:t>
                        </m:r>
                      </m:e>
                    </m:d>
                    <m:r>
                      <a:rPr lang="en-US" sz="800" b="0" i="1" smtClean="0">
                        <a:latin typeface="Cambria Math" panose="02040503050406030204" pitchFamily="18" charset="0"/>
                        <a:ea typeface="Tahoma" panose="020B0604030504040204" pitchFamily="34" charset="0"/>
                        <a:cs typeface="Tahoma" panose="020B0604030504040204" pitchFamily="34" charset="0"/>
                      </a:rPr>
                      <m:t>=0</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May view implicit surface as a level surface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𝐹</m:t>
                    </m:r>
                    <m:d>
                      <m:dPr>
                        <m:ctrlPr>
                          <a:rPr lang="en-US" sz="800" b="0" i="1" smtClean="0">
                            <a:latin typeface="Cambria Math" panose="02040503050406030204" pitchFamily="18" charset="0"/>
                            <a:ea typeface="Tahoma" panose="020B0604030504040204" pitchFamily="34" charset="0"/>
                            <a:cs typeface="Tahoma" panose="020B0604030504040204" pitchFamily="34" charset="0"/>
                          </a:rPr>
                        </m:ctrlPr>
                      </m:dPr>
                      <m:e>
                        <m:r>
                          <a:rPr lang="en-US" sz="800" b="0" i="1" smtClean="0">
                            <a:latin typeface="Cambria Math" panose="02040503050406030204" pitchFamily="18" charset="0"/>
                            <a:ea typeface="Tahoma" panose="020B0604030504040204" pitchFamily="34" charset="0"/>
                            <a:cs typeface="Tahoma" panose="020B0604030504040204" pitchFamily="34" charset="0"/>
                          </a:rPr>
                          <m:t>𝑥</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𝑦</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𝑧</m:t>
                        </m:r>
                      </m:e>
                    </m:d>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𝐾</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Tangent plane formed by tangent vectors, which involves chain rule for paths</a:t>
                </a:r>
              </a:p>
              <a:p>
                <a:pPr marL="628650" lvl="1" indent="-171450">
                  <a:buFont typeface="Arial" panose="020B0604020202020204" pitchFamily="34" charset="0"/>
                  <a:buChar char="•"/>
                </a:pPr>
                <a14:m>
                  <m:oMath xmlns:m="http://schemas.openxmlformats.org/officeDocument/2006/math">
                    <m:r>
                      <a:rPr lang="en-US" sz="800" b="0" i="1" u="none" strike="noStrike" baseline="0" smtClean="0">
                        <a:latin typeface="Cambria Math" panose="02040503050406030204" pitchFamily="18" charset="0"/>
                        <a:ea typeface="Tahoma" panose="020B0604030504040204" pitchFamily="34" charset="0"/>
                        <a:cs typeface="Tahoma" panose="020B0604030504040204" pitchFamily="34" charset="0"/>
                      </a:rPr>
                      <m:t>𝑟</m:t>
                    </m:r>
                    <m:r>
                      <a:rPr lang="en-US" sz="8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r>
                      <a:rPr lang="en-US" sz="800" b="0" i="1" u="none" strike="noStrike" baseline="0" smtClean="0">
                        <a:latin typeface="Cambria Math" panose="02040503050406030204" pitchFamily="18" charset="0"/>
                        <a:ea typeface="Tahoma" panose="020B0604030504040204" pitchFamily="34" charset="0"/>
                        <a:cs typeface="Tahoma" panose="020B0604030504040204" pitchFamily="34" charset="0"/>
                      </a:rPr>
                      <m:t>𝑡</m:t>
                    </m:r>
                    <m:r>
                      <a:rPr lang="en-US" sz="8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oMath>
                </a14:m>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is a vector function</a:t>
                </a:r>
                <a:r>
                  <a:rPr lang="en-US" sz="800" b="0" i="0" u="none" strike="noStrike" dirty="0">
                    <a:latin typeface="Tahoma" panose="020B0604030504040204" pitchFamily="34" charset="0"/>
                    <a:ea typeface="Tahoma" panose="020B0604030504040204" pitchFamily="34" charset="0"/>
                    <a:cs typeface="Tahoma" panose="020B0604030504040204" pitchFamily="34" charset="0"/>
                  </a:rPr>
                  <a:t> that </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represents a curve </a:t>
                </a:r>
              </a:p>
              <a:p>
                <a:pPr marL="628650" lvl="1" indent="-171450">
                  <a:buFont typeface="Arial" panose="020B0604020202020204" pitchFamily="34" charset="0"/>
                  <a:buChar char="•"/>
                </a:pP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𝑟</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𝑡</m:t>
                    </m:r>
                    <m:r>
                      <a:rPr lang="en-US" sz="800" b="0" i="1" smtClean="0">
                        <a:latin typeface="Cambria Math" panose="02040503050406030204" pitchFamily="18" charset="0"/>
                        <a:ea typeface="Tahoma" panose="020B0604030504040204" pitchFamily="34" charset="0"/>
                        <a:cs typeface="Tahoma" panose="020B0604030504040204" pitchFamily="34" charset="0"/>
                      </a:rPr>
                      <m:t>)</m:t>
                    </m:r>
                  </m:oMath>
                </a14:m>
                <a:r>
                  <a:rPr lang="en-US" sz="800" dirty="0">
                    <a:latin typeface="Tahoma" panose="020B0604030504040204" pitchFamily="34" charset="0"/>
                    <a:ea typeface="Tahoma" panose="020B0604030504040204" pitchFamily="34" charset="0"/>
                    <a:cs typeface="Tahoma" panose="020B0604030504040204" pitchFamily="34" charset="0"/>
                  </a:rPr>
                  <a:t> gives a slope of tangent vector to level curve</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When dot product is zero, the two vectors are orthogonal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𝜃</m:t>
                    </m:r>
                    <m:r>
                      <a:rPr lang="en-US" sz="800" b="0" i="1" smtClean="0">
                        <a:latin typeface="Cambria Math" panose="02040503050406030204" pitchFamily="18" charset="0"/>
                        <a:ea typeface="Tahoma" panose="020B0604030504040204" pitchFamily="34" charset="0"/>
                        <a:cs typeface="Tahoma" panose="020B0604030504040204" pitchFamily="34" charset="0"/>
                      </a:rPr>
                      <m:t>=</m:t>
                    </m:r>
                    <m:f>
                      <m:fPr>
                        <m:ctrlPr>
                          <a:rPr lang="en-US" sz="800" b="0" i="1" smtClean="0">
                            <a:latin typeface="Cambria Math" panose="02040503050406030204" pitchFamily="18" charset="0"/>
                            <a:ea typeface="Tahoma" panose="020B0604030504040204" pitchFamily="34" charset="0"/>
                            <a:cs typeface="Tahoma" panose="020B0604030504040204" pitchFamily="34" charset="0"/>
                          </a:rPr>
                        </m:ctrlPr>
                      </m:fPr>
                      <m:num>
                        <m:r>
                          <a:rPr lang="en-US" sz="800" b="0" i="1" smtClean="0">
                            <a:latin typeface="Cambria Math" panose="02040503050406030204" pitchFamily="18" charset="0"/>
                            <a:ea typeface="Tahoma" panose="020B0604030504040204" pitchFamily="34" charset="0"/>
                            <a:cs typeface="Tahoma" panose="020B0604030504040204" pitchFamily="34" charset="0"/>
                          </a:rPr>
                          <m:t>𝜋</m:t>
                        </m:r>
                      </m:num>
                      <m:den>
                        <m:r>
                          <a:rPr lang="en-US" sz="800" b="0" i="1" smtClean="0">
                            <a:latin typeface="Cambria Math" panose="02040503050406030204" pitchFamily="18" charset="0"/>
                            <a:ea typeface="Tahoma" panose="020B0604030504040204" pitchFamily="34" charset="0"/>
                            <a:cs typeface="Tahoma" panose="020B0604030504040204" pitchFamily="34" charset="0"/>
                          </a:rPr>
                          <m:t>2</m:t>
                        </m:r>
                      </m:den>
                    </m:f>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m:rPr>
                        <m:sty m:val="p"/>
                      </m:rPr>
                      <a:rPr lang="en-US" sz="800" b="0" i="0"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𝑓</m:t>
                    </m:r>
                  </m:oMath>
                </a14:m>
                <a:r>
                  <a:rPr lang="en-US" sz="800" dirty="0">
                    <a:latin typeface="Tahoma" panose="020B0604030504040204" pitchFamily="34" charset="0"/>
                    <a:ea typeface="Tahoma" panose="020B0604030504040204" pitchFamily="34" charset="0"/>
                    <a:cs typeface="Tahoma" panose="020B0604030504040204" pitchFamily="34" charset="0"/>
                  </a:rPr>
                  <a:t> gives the normal to a level curve at a point</a:t>
                </a:r>
              </a:p>
              <a:p>
                <a:pPr marL="628650" lvl="1" indent="-1714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D6E40E1B-D250-4FE7-803F-2141972C1764}"/>
                  </a:ext>
                </a:extLst>
              </p:cNvPr>
              <p:cNvSpPr txBox="1">
                <a:spLocks noRot="1" noChangeAspect="1" noMove="1" noResize="1" noEditPoints="1" noAdjustHandles="1" noChangeArrowheads="1" noChangeShapeType="1" noTextEdit="1"/>
              </p:cNvSpPr>
              <p:nvPr/>
            </p:nvSpPr>
            <p:spPr>
              <a:xfrm>
                <a:off x="2071455" y="341566"/>
                <a:ext cx="2616219" cy="3225691"/>
              </a:xfrm>
              <a:prstGeom prst="rect">
                <a:avLst/>
              </a:prstGeom>
              <a:blipFill>
                <a:blip r:embed="rId11"/>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EEFAD1D4-4CA5-42B9-BD70-CEFA19D1EA4D}"/>
              </a:ext>
            </a:extLst>
          </p:cNvPr>
          <p:cNvPicPr>
            <a:picLocks noChangeAspect="1"/>
          </p:cNvPicPr>
          <p:nvPr/>
        </p:nvPicPr>
        <p:blipFill>
          <a:blip r:embed="rId12"/>
          <a:stretch>
            <a:fillRect/>
          </a:stretch>
        </p:blipFill>
        <p:spPr>
          <a:xfrm>
            <a:off x="57860" y="442726"/>
            <a:ext cx="2039544" cy="883685"/>
          </a:xfrm>
          <a:prstGeom prst="rect">
            <a:avLst/>
          </a:prstGeom>
        </p:spPr>
      </p:pic>
      <p:pic>
        <p:nvPicPr>
          <p:cNvPr id="21" name="Picture 20">
            <a:extLst>
              <a:ext uri="{FF2B5EF4-FFF2-40B4-BE49-F238E27FC236}">
                <a16:creationId xmlns:a16="http://schemas.microsoft.com/office/drawing/2014/main" id="{D7688E19-12C4-4E7A-8703-188365EB7610}"/>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958569" y="413008"/>
            <a:ext cx="290743" cy="74971"/>
          </a:xfrm>
          <a:prstGeom prst="rect">
            <a:avLst/>
          </a:prstGeom>
        </p:spPr>
      </p:pic>
      <p:pic>
        <p:nvPicPr>
          <p:cNvPr id="37" name="Picture 36">
            <a:extLst>
              <a:ext uri="{FF2B5EF4-FFF2-40B4-BE49-F238E27FC236}">
                <a16:creationId xmlns:a16="http://schemas.microsoft.com/office/drawing/2014/main" id="{A3A98308-D70D-44AB-A9AA-0F1FE9038D42}"/>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080166" y="1534234"/>
            <a:ext cx="911619" cy="259810"/>
          </a:xfrm>
          <a:prstGeom prst="rect">
            <a:avLst/>
          </a:prstGeom>
        </p:spPr>
      </p:pic>
      <p:pic>
        <p:nvPicPr>
          <p:cNvPr id="35" name="Picture 34">
            <a:extLst>
              <a:ext uri="{FF2B5EF4-FFF2-40B4-BE49-F238E27FC236}">
                <a16:creationId xmlns:a16="http://schemas.microsoft.com/office/drawing/2014/main" id="{275C2841-7298-43AC-898D-387733F313B8}"/>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61981" y="1347705"/>
            <a:ext cx="1329905" cy="150095"/>
          </a:xfrm>
          <a:prstGeom prst="rect">
            <a:avLst/>
          </a:prstGeom>
        </p:spPr>
      </p:pic>
      <p:pic>
        <p:nvPicPr>
          <p:cNvPr id="39" name="Picture 38">
            <a:extLst>
              <a:ext uri="{FF2B5EF4-FFF2-40B4-BE49-F238E27FC236}">
                <a16:creationId xmlns:a16="http://schemas.microsoft.com/office/drawing/2014/main" id="{09729F40-9C7E-4D32-8DF1-BE28FDADDAA0}"/>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077632" y="1815885"/>
            <a:ext cx="524571" cy="72000"/>
          </a:xfrm>
          <a:prstGeom prst="rect">
            <a:avLst/>
          </a:prstGeom>
        </p:spPr>
      </p:pic>
      <p:pic>
        <p:nvPicPr>
          <p:cNvPr id="41" name="Picture 40">
            <a:extLst>
              <a:ext uri="{FF2B5EF4-FFF2-40B4-BE49-F238E27FC236}">
                <a16:creationId xmlns:a16="http://schemas.microsoft.com/office/drawing/2014/main" id="{F5C5ABE0-A3DA-4BDA-AB7A-26817F1D2F01}"/>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36291" y="1882412"/>
            <a:ext cx="722667" cy="72000"/>
          </a:xfrm>
          <a:prstGeom prst="rect">
            <a:avLst/>
          </a:prstGeom>
        </p:spPr>
      </p:pic>
      <p:pic>
        <p:nvPicPr>
          <p:cNvPr id="43" name="Picture 42">
            <a:extLst>
              <a:ext uri="{FF2B5EF4-FFF2-40B4-BE49-F238E27FC236}">
                <a16:creationId xmlns:a16="http://schemas.microsoft.com/office/drawing/2014/main" id="{EB065EAC-5F8E-4594-89FF-A9A21F188539}"/>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38285" y="1954755"/>
            <a:ext cx="1118095" cy="67048"/>
          </a:xfrm>
          <a:prstGeom prst="rect">
            <a:avLst/>
          </a:prstGeom>
        </p:spPr>
      </p:pic>
      <p:pic>
        <p:nvPicPr>
          <p:cNvPr id="45" name="Picture 44">
            <a:extLst>
              <a:ext uri="{FF2B5EF4-FFF2-40B4-BE49-F238E27FC236}">
                <a16:creationId xmlns:a16="http://schemas.microsoft.com/office/drawing/2014/main" id="{B8737654-C81C-4C08-A196-408B4DDDDD77}"/>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39962" y="2026878"/>
            <a:ext cx="1760000" cy="7238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E7FD6F3-75B8-4144-BF91-9D20A6ABA229}"/>
                  </a:ext>
                </a:extLst>
              </p:cNvPr>
              <p:cNvSpPr txBox="1"/>
              <p:nvPr/>
            </p:nvSpPr>
            <p:spPr>
              <a:xfrm>
                <a:off x="-18983" y="3086859"/>
                <a:ext cx="4648200" cy="485518"/>
              </a:xfrm>
              <a:prstGeom prst="rect">
                <a:avLst/>
              </a:prstGeom>
              <a:noFill/>
            </p:spPr>
            <p:txBody>
              <a:bodyPr wrap="square" rtlCol="0">
                <a:spAutoFit/>
              </a:bodyPr>
              <a:lstStyle/>
              <a:p>
                <a:r>
                  <a:rPr lang="en-US" sz="700" b="1" dirty="0">
                    <a:latin typeface="Tahoma" panose="020B0604030504040204" pitchFamily="34" charset="0"/>
                    <a:ea typeface="Tahoma" panose="020B0604030504040204" pitchFamily="34" charset="0"/>
                    <a:cs typeface="Tahoma" panose="020B0604030504040204" pitchFamily="34" charset="0"/>
                  </a:rPr>
                  <a:t>Implicit Equation: </a:t>
                </a:r>
                <a14:m>
                  <m:oMath xmlns:m="http://schemas.openxmlformats.org/officeDocument/2006/math">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𝑥</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err="1"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err="1"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𝑦</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𝑦</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err="1"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err="1"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𝑧</m:t>
                        </m:r>
                      </m:sub>
                    </m:sSub>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𝑧</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r>
                      <a:rPr lang="en-US" sz="700" i="1" dirty="0" smtClean="0">
                        <a:latin typeface="Cambria Math" panose="02040503050406030204" pitchFamily="18" charset="0"/>
                        <a:ea typeface="Tahoma" panose="020B0604030504040204" pitchFamily="34" charset="0"/>
                        <a:cs typeface="Tahoma" panose="020B0604030504040204" pitchFamily="34" charset="0"/>
                      </a:rPr>
                      <m:t>)=0</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mc:Choice>
        <mc:Fallback xmlns="">
          <p:sp>
            <p:nvSpPr>
              <p:cNvPr id="46" name="TextBox 45">
                <a:extLst>
                  <a:ext uri="{FF2B5EF4-FFF2-40B4-BE49-F238E27FC236}">
                    <a16:creationId xmlns:a16="http://schemas.microsoft.com/office/drawing/2014/main" id="{DE7FD6F3-75B8-4144-BF91-9D20A6ABA229}"/>
                  </a:ext>
                </a:extLst>
              </p:cNvPr>
              <p:cNvSpPr txBox="1">
                <a:spLocks noRot="1" noChangeAspect="1" noMove="1" noResize="1" noEditPoints="1" noAdjustHandles="1" noChangeArrowheads="1" noChangeShapeType="1" noTextEdit="1"/>
              </p:cNvSpPr>
              <p:nvPr/>
            </p:nvSpPr>
            <p:spPr>
              <a:xfrm>
                <a:off x="-18983" y="3086859"/>
                <a:ext cx="4648200" cy="48551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8EAA05-FD7D-4B0B-9C47-AA3AFBE9BDFA}"/>
                  </a:ext>
                </a:extLst>
              </p:cNvPr>
              <p:cNvSpPr txBox="1"/>
              <p:nvPr/>
            </p:nvSpPr>
            <p:spPr>
              <a:xfrm>
                <a:off x="-18983" y="2940096"/>
                <a:ext cx="4648200" cy="208519"/>
              </a:xfrm>
              <a:prstGeom prst="rect">
                <a:avLst/>
              </a:prstGeom>
              <a:noFill/>
            </p:spPr>
            <p:txBody>
              <a:bodyPr wrap="square" rtlCol="0">
                <a:spAutoFit/>
              </a:bodyPr>
              <a:lstStyle/>
              <a:p>
                <a:r>
                  <a:rPr lang="en-US" sz="700" b="1" dirty="0">
                    <a:latin typeface="Tahoma" panose="020B0604030504040204" pitchFamily="34" charset="0"/>
                    <a:ea typeface="Tahoma" panose="020B0604030504040204" pitchFamily="34" charset="0"/>
                    <a:cs typeface="Tahoma" panose="020B0604030504040204" pitchFamily="34" charset="0"/>
                  </a:rPr>
                  <a:t>Explicit Equation: </a:t>
                </a: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𝑧</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𝑓</m:t>
                    </m:r>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𝑥</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𝑦</m:t>
                        </m:r>
                      </m:sub>
                    </m:sSub>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𝑦</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dirty="0"/>
              </a:p>
            </p:txBody>
          </p:sp>
        </mc:Choice>
        <mc:Fallback xmlns="">
          <p:sp>
            <p:nvSpPr>
              <p:cNvPr id="50" name="TextBox 49">
                <a:extLst>
                  <a:ext uri="{FF2B5EF4-FFF2-40B4-BE49-F238E27FC236}">
                    <a16:creationId xmlns:a16="http://schemas.microsoft.com/office/drawing/2014/main" id="{FD8EAA05-FD7D-4B0B-9C47-AA3AFBE9BDFA}"/>
                  </a:ext>
                </a:extLst>
              </p:cNvPr>
              <p:cNvSpPr txBox="1">
                <a:spLocks noRot="1" noChangeAspect="1" noMove="1" noResize="1" noEditPoints="1" noAdjustHandles="1" noChangeArrowheads="1" noChangeShapeType="1" noTextEdit="1"/>
              </p:cNvSpPr>
              <p:nvPr/>
            </p:nvSpPr>
            <p:spPr>
              <a:xfrm>
                <a:off x="-18983" y="2940096"/>
                <a:ext cx="4648200" cy="208519"/>
              </a:xfrm>
              <a:prstGeom prst="rect">
                <a:avLst/>
              </a:prstGeom>
              <a:blipFill>
                <a:blip r:embed="rId21"/>
                <a:stretch>
                  <a:fillRect/>
                </a:stretch>
              </a:blipFill>
            </p:spPr>
            <p:txBody>
              <a:bodyPr/>
              <a:lstStyle/>
              <a:p>
                <a:r>
                  <a:rPr lang="en-US">
                    <a:noFill/>
                  </a:rPr>
                  <a:t> </a:t>
                </a:r>
              </a:p>
            </p:txBody>
          </p:sp>
        </mc:Fallback>
      </mc:AlternateContent>
      <p:pic>
        <p:nvPicPr>
          <p:cNvPr id="52" name="Picture 51">
            <a:extLst>
              <a:ext uri="{FF2B5EF4-FFF2-40B4-BE49-F238E27FC236}">
                <a16:creationId xmlns:a16="http://schemas.microsoft.com/office/drawing/2014/main" id="{B9E7DB29-F258-44ED-8987-FCBB504E1A4F}"/>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977769" y="2147258"/>
            <a:ext cx="277943" cy="74971"/>
          </a:xfrm>
          <a:prstGeom prst="rect">
            <a:avLst/>
          </a:prstGeom>
        </p:spPr>
      </p:pic>
      <p:pic>
        <p:nvPicPr>
          <p:cNvPr id="54" name="Picture 53">
            <a:extLst>
              <a:ext uri="{FF2B5EF4-FFF2-40B4-BE49-F238E27FC236}">
                <a16:creationId xmlns:a16="http://schemas.microsoft.com/office/drawing/2014/main" id="{CB6973F0-7E05-4D9A-970E-351AFFDE9E8D}"/>
              </a:ext>
            </a:extLst>
          </p:cNvPr>
          <p:cNvPicPr>
            <a:picLocks noChangeAspect="1"/>
          </p:cNvPicPr>
          <p:nvPr/>
        </p:nvPicPr>
        <p:blipFill>
          <a:blip r:embed="rId23"/>
          <a:stretch>
            <a:fillRect/>
          </a:stretch>
        </p:blipFill>
        <p:spPr>
          <a:xfrm>
            <a:off x="64978" y="2221200"/>
            <a:ext cx="652934" cy="735314"/>
          </a:xfrm>
          <a:prstGeom prst="rect">
            <a:avLst/>
          </a:prstGeom>
        </p:spPr>
      </p:pic>
      <p:pic>
        <p:nvPicPr>
          <p:cNvPr id="56" name="Picture 55">
            <a:extLst>
              <a:ext uri="{FF2B5EF4-FFF2-40B4-BE49-F238E27FC236}">
                <a16:creationId xmlns:a16="http://schemas.microsoft.com/office/drawing/2014/main" id="{9BE3216D-7361-4EB8-A701-B42067AB4380}"/>
              </a:ext>
            </a:extLst>
          </p:cNvPr>
          <p:cNvPicPr>
            <a:picLocks noChangeAspect="1"/>
          </p:cNvPicPr>
          <p:nvPr/>
        </p:nvPicPr>
        <p:blipFill>
          <a:blip r:embed="rId24"/>
          <a:stretch>
            <a:fillRect/>
          </a:stretch>
        </p:blipFill>
        <p:spPr>
          <a:xfrm>
            <a:off x="780190" y="2231316"/>
            <a:ext cx="661636" cy="725198"/>
          </a:xfrm>
          <a:prstGeom prst="rect">
            <a:avLst/>
          </a:prstGeom>
        </p:spPr>
      </p:pic>
      <p:pic>
        <p:nvPicPr>
          <p:cNvPr id="60" name="Picture 59">
            <a:extLst>
              <a:ext uri="{FF2B5EF4-FFF2-40B4-BE49-F238E27FC236}">
                <a16:creationId xmlns:a16="http://schemas.microsoft.com/office/drawing/2014/main" id="{CA5AF97E-A972-4F74-B253-2567C1AC3479}"/>
              </a:ext>
            </a:extLst>
          </p:cNvPr>
          <p:cNvPicPr>
            <a:picLocks noChangeAspect="1"/>
          </p:cNvPicPr>
          <p:nvPr/>
        </p:nvPicPr>
        <p:blipFill>
          <a:blip r:embed="rId25"/>
          <a:stretch>
            <a:fillRect/>
          </a:stretch>
        </p:blipFill>
        <p:spPr>
          <a:xfrm>
            <a:off x="1431909" y="2220648"/>
            <a:ext cx="1071529" cy="736417"/>
          </a:xfrm>
          <a:prstGeom prst="rect">
            <a:avLst/>
          </a:prstGeom>
        </p:spPr>
      </p:pic>
    </p:spTree>
    <p:extLst>
      <p:ext uri="{BB962C8B-B14F-4D97-AF65-F5344CB8AC3E}">
        <p14:creationId xmlns:p14="http://schemas.microsoft.com/office/powerpoint/2010/main" val="212016309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 (explicit,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81</a:t>
            </a:fld>
            <a:r>
              <a:rPr spc="-55" dirty="0"/>
              <a:t> </a:t>
            </a:r>
            <a:r>
              <a:rPr spc="35" dirty="0"/>
              <a:t>/</a:t>
            </a:r>
            <a:endParaRPr spc="-55" dirty="0"/>
          </a:p>
        </p:txBody>
      </p:sp>
      <p:pic>
        <p:nvPicPr>
          <p:cNvPr id="15" name="Picture 14">
            <a:extLst>
              <a:ext uri="{FF2B5EF4-FFF2-40B4-BE49-F238E27FC236}">
                <a16:creationId xmlns:a16="http://schemas.microsoft.com/office/drawing/2014/main" id="{7AE026C1-0224-4273-97DB-FAEE9985BC2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2861" y="439085"/>
            <a:ext cx="3083428" cy="128000"/>
          </a:xfrm>
          <a:prstGeom prst="rect">
            <a:avLst/>
          </a:prstGeom>
        </p:spPr>
      </p:pic>
      <p:pic>
        <p:nvPicPr>
          <p:cNvPr id="19" name="Picture 18">
            <a:extLst>
              <a:ext uri="{FF2B5EF4-FFF2-40B4-BE49-F238E27FC236}">
                <a16:creationId xmlns:a16="http://schemas.microsoft.com/office/drawing/2014/main" id="{68D8D779-38E5-40FC-80FB-012B8BA62AF1}"/>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43057" y="627710"/>
            <a:ext cx="2147809" cy="147048"/>
          </a:xfrm>
          <a:prstGeom prst="rect">
            <a:avLst/>
          </a:prstGeom>
        </p:spPr>
      </p:pic>
    </p:spTree>
    <p:extLst>
      <p:ext uri="{BB962C8B-B14F-4D97-AF65-F5344CB8AC3E}">
        <p14:creationId xmlns:p14="http://schemas.microsoft.com/office/powerpoint/2010/main" val="422609745"/>
      </p:ext>
    </p:extLst>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 (explicit,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82</a:t>
            </a:fld>
            <a:r>
              <a:rPr spc="-55" dirty="0"/>
              <a:t> </a:t>
            </a:r>
            <a:r>
              <a:rPr spc="35" dirty="0"/>
              <a:t>/</a:t>
            </a:r>
            <a:endParaRPr spc="-55" dirty="0"/>
          </a:p>
        </p:txBody>
      </p:sp>
      <p:pic>
        <p:nvPicPr>
          <p:cNvPr id="15" name="Picture 14">
            <a:extLst>
              <a:ext uri="{FF2B5EF4-FFF2-40B4-BE49-F238E27FC236}">
                <a16:creationId xmlns:a16="http://schemas.microsoft.com/office/drawing/2014/main" id="{7AE026C1-0224-4273-97DB-FAEE9985BC26}"/>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2861" y="439085"/>
            <a:ext cx="3083428" cy="128000"/>
          </a:xfrm>
          <a:prstGeom prst="rect">
            <a:avLst/>
          </a:prstGeom>
        </p:spPr>
      </p:pic>
      <p:pic>
        <p:nvPicPr>
          <p:cNvPr id="19" name="Picture 18">
            <a:extLst>
              <a:ext uri="{FF2B5EF4-FFF2-40B4-BE49-F238E27FC236}">
                <a16:creationId xmlns:a16="http://schemas.microsoft.com/office/drawing/2014/main" id="{68D8D779-38E5-40FC-80FB-012B8BA62AF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43057" y="627710"/>
            <a:ext cx="2147809" cy="147048"/>
          </a:xfrm>
          <a:prstGeom prst="rect">
            <a:avLst/>
          </a:prstGeom>
        </p:spPr>
      </p:pic>
      <p:pic>
        <p:nvPicPr>
          <p:cNvPr id="16" name="Picture 15">
            <a:extLst>
              <a:ext uri="{FF2B5EF4-FFF2-40B4-BE49-F238E27FC236}">
                <a16:creationId xmlns:a16="http://schemas.microsoft.com/office/drawing/2014/main" id="{C1D3BAE5-820D-4E60-848F-E619DA80906E}"/>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636198" y="892175"/>
            <a:ext cx="1335619" cy="139429"/>
          </a:xfrm>
          <a:prstGeom prst="rect">
            <a:avLst/>
          </a:prstGeom>
        </p:spPr>
      </p:pic>
      <p:pic>
        <p:nvPicPr>
          <p:cNvPr id="18" name="Picture 17">
            <a:extLst>
              <a:ext uri="{FF2B5EF4-FFF2-40B4-BE49-F238E27FC236}">
                <a16:creationId xmlns:a16="http://schemas.microsoft.com/office/drawing/2014/main" id="{0E15A696-469B-4A67-A8F0-E8A2FEFEC21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86292" y="1076640"/>
            <a:ext cx="1835429" cy="144762"/>
          </a:xfrm>
          <a:prstGeom prst="rect">
            <a:avLst/>
          </a:prstGeom>
        </p:spPr>
      </p:pic>
      <p:pic>
        <p:nvPicPr>
          <p:cNvPr id="21" name="Picture 20">
            <a:extLst>
              <a:ext uri="{FF2B5EF4-FFF2-40B4-BE49-F238E27FC236}">
                <a16:creationId xmlns:a16="http://schemas.microsoft.com/office/drawing/2014/main" id="{38E1F492-E17C-4203-AE4E-984F44927A8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68576" y="1220046"/>
            <a:ext cx="2470857" cy="606476"/>
          </a:xfrm>
          <a:prstGeom prst="rect">
            <a:avLst/>
          </a:prstGeom>
        </p:spPr>
      </p:pic>
      <p:pic>
        <p:nvPicPr>
          <p:cNvPr id="23" name="Picture 22">
            <a:extLst>
              <a:ext uri="{FF2B5EF4-FFF2-40B4-BE49-F238E27FC236}">
                <a16:creationId xmlns:a16="http://schemas.microsoft.com/office/drawing/2014/main" id="{CF1D44CE-66AC-4F0B-B4E9-A30B958CD7C7}"/>
              </a:ext>
            </a:extLst>
          </p:cNvPr>
          <p:cNvPicPr>
            <a:picLocks noChangeAspect="1"/>
          </p:cNvPicPr>
          <p:nvPr/>
        </p:nvPicPr>
        <p:blipFill>
          <a:blip r:embed="rId13"/>
          <a:stretch>
            <a:fillRect/>
          </a:stretch>
        </p:blipFill>
        <p:spPr>
          <a:xfrm>
            <a:off x="1669741" y="1848136"/>
            <a:ext cx="1251172" cy="1453115"/>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656B23-44F5-4039-A9E3-03E1E279C52D}"/>
                  </a:ext>
                </a:extLst>
              </p:cNvPr>
              <p:cNvSpPr txBox="1"/>
              <p:nvPr/>
            </p:nvSpPr>
            <p:spPr>
              <a:xfrm>
                <a:off x="-54314" y="3196992"/>
                <a:ext cx="4648200" cy="208519"/>
              </a:xfrm>
              <a:prstGeom prst="rect">
                <a:avLst/>
              </a:prstGeom>
              <a:noFill/>
            </p:spPr>
            <p:txBody>
              <a:bodyPr wrap="square" rtlCol="0">
                <a:spAutoFit/>
              </a:bodyPr>
              <a:lstStyle/>
              <a:p>
                <a:r>
                  <a:rPr lang="en-US" sz="700" b="1" dirty="0">
                    <a:latin typeface="Tahoma" panose="020B0604030504040204" pitchFamily="34" charset="0"/>
                    <a:ea typeface="Tahoma" panose="020B0604030504040204" pitchFamily="34" charset="0"/>
                    <a:cs typeface="Tahoma" panose="020B0604030504040204" pitchFamily="34" charset="0"/>
                  </a:rPr>
                  <a:t>Explicit Equation: </a:t>
                </a: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𝑧</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𝑓</m:t>
                    </m:r>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𝑥</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𝑦</m:t>
                        </m:r>
                      </m:sub>
                    </m:sSub>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𝑦</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dirty="0"/>
              </a:p>
            </p:txBody>
          </p:sp>
        </mc:Choice>
        <mc:Fallback xmlns="">
          <p:sp>
            <p:nvSpPr>
              <p:cNvPr id="20" name="TextBox 19">
                <a:extLst>
                  <a:ext uri="{FF2B5EF4-FFF2-40B4-BE49-F238E27FC236}">
                    <a16:creationId xmlns:a16="http://schemas.microsoft.com/office/drawing/2014/main" id="{B3656B23-44F5-4039-A9E3-03E1E279C52D}"/>
                  </a:ext>
                </a:extLst>
              </p:cNvPr>
              <p:cNvSpPr txBox="1">
                <a:spLocks noRot="1" noChangeAspect="1" noMove="1" noResize="1" noEditPoints="1" noAdjustHandles="1" noChangeArrowheads="1" noChangeShapeType="1" noTextEdit="1"/>
              </p:cNvSpPr>
              <p:nvPr/>
            </p:nvSpPr>
            <p:spPr>
              <a:xfrm>
                <a:off x="-54314" y="3196992"/>
                <a:ext cx="4648200" cy="208519"/>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093811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 (implicit,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83</a:t>
            </a:fld>
            <a:r>
              <a:rPr spc="-55" dirty="0"/>
              <a:t> </a:t>
            </a:r>
            <a:r>
              <a:rPr spc="35" dirty="0"/>
              <a:t>/</a:t>
            </a:r>
            <a:endParaRPr spc="-55" dirty="0"/>
          </a:p>
        </p:txBody>
      </p:sp>
      <p:pic>
        <p:nvPicPr>
          <p:cNvPr id="23" name="Picture 22">
            <a:extLst>
              <a:ext uri="{FF2B5EF4-FFF2-40B4-BE49-F238E27FC236}">
                <a16:creationId xmlns:a16="http://schemas.microsoft.com/office/drawing/2014/main" id="{6D6D3052-3EBD-4C0C-B7B6-411DC21EDE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5300" y="510111"/>
            <a:ext cx="1258667" cy="128000"/>
          </a:xfrm>
          <a:prstGeom prst="rect">
            <a:avLst/>
          </a:prstGeom>
        </p:spPr>
      </p:pic>
      <p:pic>
        <p:nvPicPr>
          <p:cNvPr id="17" name="Picture 16">
            <a:extLst>
              <a:ext uri="{FF2B5EF4-FFF2-40B4-BE49-F238E27FC236}">
                <a16:creationId xmlns:a16="http://schemas.microsoft.com/office/drawing/2014/main" id="{A195D04B-51A8-4F33-B395-8A64DA6692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68539" y="417675"/>
            <a:ext cx="1846095" cy="286476"/>
          </a:xfrm>
          <a:prstGeom prst="rect">
            <a:avLst/>
          </a:prstGeom>
        </p:spPr>
      </p:pic>
      <p:pic>
        <p:nvPicPr>
          <p:cNvPr id="21" name="Picture 20">
            <a:extLst>
              <a:ext uri="{FF2B5EF4-FFF2-40B4-BE49-F238E27FC236}">
                <a16:creationId xmlns:a16="http://schemas.microsoft.com/office/drawing/2014/main" id="{7519B6F8-CAA8-4A07-995F-70DCDDFAE45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5300" y="743366"/>
            <a:ext cx="3710476" cy="304000"/>
          </a:xfrm>
          <a:prstGeom prst="rect">
            <a:avLst/>
          </a:prstGeom>
        </p:spPr>
      </p:pic>
    </p:spTree>
    <p:extLst>
      <p:ext uri="{BB962C8B-B14F-4D97-AF65-F5344CB8AC3E}">
        <p14:creationId xmlns:p14="http://schemas.microsoft.com/office/powerpoint/2010/main" val="2087465489"/>
      </p:ext>
    </p:extLst>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 (implicit,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84</a:t>
            </a:fld>
            <a:r>
              <a:rPr spc="-55" dirty="0"/>
              <a:t> </a:t>
            </a:r>
            <a:r>
              <a:rPr spc="35" dirty="0"/>
              <a:t>/</a:t>
            </a:r>
            <a:r>
              <a:rPr spc="-15" dirty="0"/>
              <a:t> </a:t>
            </a:r>
            <a:r>
              <a:rPr spc="-55" dirty="0"/>
              <a:t>11</a:t>
            </a:r>
          </a:p>
        </p:txBody>
      </p:sp>
      <p:pic>
        <p:nvPicPr>
          <p:cNvPr id="23" name="Picture 22">
            <a:extLst>
              <a:ext uri="{FF2B5EF4-FFF2-40B4-BE49-F238E27FC236}">
                <a16:creationId xmlns:a16="http://schemas.microsoft.com/office/drawing/2014/main" id="{6D6D3052-3EBD-4C0C-B7B6-411DC21EDE34}"/>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5300" y="510111"/>
            <a:ext cx="1258667" cy="128000"/>
          </a:xfrm>
          <a:prstGeom prst="rect">
            <a:avLst/>
          </a:prstGeom>
        </p:spPr>
      </p:pic>
      <p:pic>
        <p:nvPicPr>
          <p:cNvPr id="17" name="Picture 16">
            <a:extLst>
              <a:ext uri="{FF2B5EF4-FFF2-40B4-BE49-F238E27FC236}">
                <a16:creationId xmlns:a16="http://schemas.microsoft.com/office/drawing/2014/main" id="{A195D04B-51A8-4F33-B395-8A64DA66929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68539" y="417675"/>
            <a:ext cx="1846095" cy="286476"/>
          </a:xfrm>
          <a:prstGeom prst="rect">
            <a:avLst/>
          </a:prstGeom>
        </p:spPr>
      </p:pic>
      <p:pic>
        <p:nvPicPr>
          <p:cNvPr id="21" name="Picture 20">
            <a:extLst>
              <a:ext uri="{FF2B5EF4-FFF2-40B4-BE49-F238E27FC236}">
                <a16:creationId xmlns:a16="http://schemas.microsoft.com/office/drawing/2014/main" id="{7519B6F8-CAA8-4A07-995F-70DCDDFAE45D}"/>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5300" y="743366"/>
            <a:ext cx="3710476" cy="3040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ABA1F4-4CAF-4B2A-B5CB-3B41524151DC}"/>
                  </a:ext>
                </a:extLst>
              </p:cNvPr>
              <p:cNvSpPr txBox="1"/>
              <p:nvPr/>
            </p:nvSpPr>
            <p:spPr>
              <a:xfrm>
                <a:off x="-19050" y="3114731"/>
                <a:ext cx="4648200" cy="485518"/>
              </a:xfrm>
              <a:prstGeom prst="rect">
                <a:avLst/>
              </a:prstGeom>
              <a:noFill/>
            </p:spPr>
            <p:txBody>
              <a:bodyPr wrap="square" rtlCol="0">
                <a:spAutoFit/>
              </a:bodyPr>
              <a:lstStyle/>
              <a:p>
                <a:r>
                  <a:rPr lang="en-US" sz="700" b="1" dirty="0">
                    <a:latin typeface="Tahoma" panose="020B0604030504040204" pitchFamily="34" charset="0"/>
                    <a:ea typeface="Tahoma" panose="020B0604030504040204" pitchFamily="34" charset="0"/>
                    <a:cs typeface="Tahoma" panose="020B0604030504040204" pitchFamily="34" charset="0"/>
                  </a:rPr>
                  <a:t>Implicit Equation: </a:t>
                </a:r>
                <a14:m>
                  <m:oMath xmlns:m="http://schemas.openxmlformats.org/officeDocument/2006/math">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𝑥</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err="1"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err="1"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𝑦</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𝑦</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err="1"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err="1"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𝑧</m:t>
                        </m:r>
                      </m:sub>
                    </m:sSub>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𝑧</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r>
                      <a:rPr lang="en-US" sz="700" i="1" dirty="0" smtClean="0">
                        <a:latin typeface="Cambria Math" panose="02040503050406030204" pitchFamily="18" charset="0"/>
                        <a:ea typeface="Tahoma" panose="020B0604030504040204" pitchFamily="34" charset="0"/>
                        <a:cs typeface="Tahoma" panose="020B0604030504040204" pitchFamily="34" charset="0"/>
                      </a:rPr>
                      <m:t>)=0</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mc:Choice>
        <mc:Fallback xmlns="">
          <p:sp>
            <p:nvSpPr>
              <p:cNvPr id="18" name="TextBox 17">
                <a:extLst>
                  <a:ext uri="{FF2B5EF4-FFF2-40B4-BE49-F238E27FC236}">
                    <a16:creationId xmlns:a16="http://schemas.microsoft.com/office/drawing/2014/main" id="{88ABA1F4-4CAF-4B2A-B5CB-3B41524151DC}"/>
                  </a:ext>
                </a:extLst>
              </p:cNvPr>
              <p:cNvSpPr txBox="1">
                <a:spLocks noRot="1" noChangeAspect="1" noMove="1" noResize="1" noEditPoints="1" noAdjustHandles="1" noChangeArrowheads="1" noChangeShapeType="1" noTextEdit="1"/>
              </p:cNvSpPr>
              <p:nvPr/>
            </p:nvSpPr>
            <p:spPr>
              <a:xfrm>
                <a:off x="-19050" y="3114731"/>
                <a:ext cx="4648200" cy="485518"/>
              </a:xfrm>
              <a:prstGeom prst="rect">
                <a:avLst/>
              </a:prstGeom>
              <a:blipFill>
                <a:blip r:embed="rId13"/>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28E3142F-AF3C-4978-AE75-130E4DCFF3B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5300" y="1139717"/>
            <a:ext cx="1498667" cy="304000"/>
          </a:xfrm>
          <a:prstGeom prst="rect">
            <a:avLst/>
          </a:prstGeom>
        </p:spPr>
      </p:pic>
      <p:pic>
        <p:nvPicPr>
          <p:cNvPr id="19" name="Picture 18">
            <a:extLst>
              <a:ext uri="{FF2B5EF4-FFF2-40B4-BE49-F238E27FC236}">
                <a16:creationId xmlns:a16="http://schemas.microsoft.com/office/drawing/2014/main" id="{A38FB217-3743-4BDA-8E63-AFEF5B15FFBB}"/>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695450" y="1139717"/>
            <a:ext cx="1781333" cy="304000"/>
          </a:xfrm>
          <a:prstGeom prst="rect">
            <a:avLst/>
          </a:prstGeom>
        </p:spPr>
      </p:pic>
      <p:pic>
        <p:nvPicPr>
          <p:cNvPr id="25" name="Picture 24">
            <a:extLst>
              <a:ext uri="{FF2B5EF4-FFF2-40B4-BE49-F238E27FC236}">
                <a16:creationId xmlns:a16="http://schemas.microsoft.com/office/drawing/2014/main" id="{BBB08BC0-D948-47D4-B846-96EDCFE5F5C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5300" y="1532793"/>
            <a:ext cx="2536381" cy="304000"/>
          </a:xfrm>
          <a:prstGeom prst="rect">
            <a:avLst/>
          </a:prstGeom>
        </p:spPr>
      </p:pic>
      <p:pic>
        <p:nvPicPr>
          <p:cNvPr id="31" name="Picture 30">
            <a:extLst>
              <a:ext uri="{FF2B5EF4-FFF2-40B4-BE49-F238E27FC236}">
                <a16:creationId xmlns:a16="http://schemas.microsoft.com/office/drawing/2014/main" id="{5CF9FA36-B57E-40D0-8278-83849EF16A76}"/>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762747" y="1583864"/>
            <a:ext cx="1137524" cy="209524"/>
          </a:xfrm>
          <a:prstGeom prst="rect">
            <a:avLst/>
          </a:prstGeom>
        </p:spPr>
      </p:pic>
      <p:pic>
        <p:nvPicPr>
          <p:cNvPr id="29" name="Picture 28">
            <a:extLst>
              <a:ext uri="{FF2B5EF4-FFF2-40B4-BE49-F238E27FC236}">
                <a16:creationId xmlns:a16="http://schemas.microsoft.com/office/drawing/2014/main" id="{DCB80C94-FAB1-4989-B782-F4745236BA2C}"/>
              </a:ext>
            </a:extLst>
          </p:cNvPr>
          <p:cNvPicPr>
            <a:picLocks noChangeAspect="1"/>
          </p:cNvPicPr>
          <p:nvPr/>
        </p:nvPicPr>
        <p:blipFill>
          <a:blip r:embed="rId18"/>
          <a:stretch>
            <a:fillRect/>
          </a:stretch>
        </p:blipFill>
        <p:spPr>
          <a:xfrm>
            <a:off x="1535976" y="1869242"/>
            <a:ext cx="1454874" cy="1265466"/>
          </a:xfrm>
          <a:prstGeom prst="rect">
            <a:avLst/>
          </a:prstGeom>
        </p:spPr>
      </p:pic>
    </p:spTree>
    <p:extLst>
      <p:ext uri="{BB962C8B-B14F-4D97-AF65-F5344CB8AC3E}">
        <p14:creationId xmlns:p14="http://schemas.microsoft.com/office/powerpoint/2010/main" val="3752091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Differentiability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85</a:t>
            </a:fld>
            <a:r>
              <a:rPr spc="-55" dirty="0"/>
              <a:t> </a:t>
            </a:r>
            <a:r>
              <a:rPr spc="35" dirty="0"/>
              <a:t>/</a:t>
            </a:r>
            <a:r>
              <a:rPr spc="-15" dirty="0"/>
              <a:t> </a:t>
            </a:r>
            <a:r>
              <a:rPr spc="-55" dirty="0"/>
              <a:t>11</a:t>
            </a:r>
          </a:p>
        </p:txBody>
      </p:sp>
      <p:sp>
        <p:nvSpPr>
          <p:cNvPr id="15" name="TextBox 14">
            <a:extLst>
              <a:ext uri="{FF2B5EF4-FFF2-40B4-BE49-F238E27FC236}">
                <a16:creationId xmlns:a16="http://schemas.microsoft.com/office/drawing/2014/main" id="{9393B8AA-08CE-4518-BB0A-9AD8CBE0F650}"/>
              </a:ext>
            </a:extLst>
          </p:cNvPr>
          <p:cNvSpPr txBox="1"/>
          <p:nvPr/>
        </p:nvSpPr>
        <p:spPr>
          <a:xfrm>
            <a:off x="2391587" y="378408"/>
            <a:ext cx="2173255" cy="3323987"/>
          </a:xfrm>
          <a:prstGeom prst="rect">
            <a:avLst/>
          </a:prstGeom>
          <a:noFill/>
        </p:spPr>
        <p:txBody>
          <a:bodyPr wrap="square" rtlCol="0">
            <a:spAutoFit/>
          </a:bodyPr>
          <a:lstStyle/>
          <a:p>
            <a:pPr marL="285750" indent="-285750" algn="l">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L</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ocally linear</a:t>
            </a:r>
            <a:r>
              <a:rPr lang="en-US" sz="1000" dirty="0">
                <a:latin typeface="Tahoma" panose="020B0604030504040204" pitchFamily="34" charset="0"/>
                <a:ea typeface="Tahoma" panose="020B0604030504040204" pitchFamily="34" charset="0"/>
                <a:cs typeface="Tahoma" panose="020B0604030504040204" pitchFamily="34" charset="0"/>
              </a:rPr>
              <a:t> -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if its surface (graph) looks flatter and flatter as we zoom in on a point</a:t>
            </a:r>
          </a:p>
          <a:p>
            <a:pPr marL="285750" indent="-285750" algn="l">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Differentiability</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can involve looking at a subset</a:t>
            </a:r>
            <a:r>
              <a:rPr lang="en-US" sz="1000" dirty="0">
                <a:latin typeface="Tahoma" panose="020B0604030504040204" pitchFamily="34" charset="0"/>
                <a:ea typeface="Tahoma" panose="020B0604030504040204" pitchFamily="34" charset="0"/>
                <a:cs typeface="Tahoma" panose="020B0604030504040204" pitchFamily="34" charset="0"/>
              </a:rPr>
              <a:t> or tiny region on a surface</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Differentiability at a </a:t>
            </a:r>
            <a:r>
              <a:rPr lang="en-US" sz="1000" i="1" dirty="0">
                <a:latin typeface="Tahoma" panose="020B0604030504040204" pitchFamily="34" charset="0"/>
                <a:ea typeface="Tahoma" panose="020B0604030504040204" pitchFamily="34" charset="0"/>
                <a:cs typeface="Tahoma" panose="020B0604030504040204" pitchFamily="34" charset="0"/>
              </a:rPr>
              <a:t>point</a:t>
            </a:r>
            <a:r>
              <a:rPr lang="en-US" sz="1000" dirty="0">
                <a:latin typeface="Tahoma" panose="020B0604030504040204" pitchFamily="34" charset="0"/>
                <a:ea typeface="Tahoma" panose="020B0604030504040204" pitchFamily="34" charset="0"/>
                <a:cs typeface="Tahoma" panose="020B0604030504040204" pitchFamily="34" charset="0"/>
              </a:rPr>
              <a:t> is defined as having a tangent plane at that point (as we zoom in on the surface near the point, it behaves as a plane)</a:t>
            </a:r>
          </a:p>
          <a:p>
            <a:pPr marL="285750" indent="-285750" algn="l">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P</a:t>
            </a:r>
            <a:r>
              <a:rPr lang="en-US" sz="1000" b="1" dirty="0">
                <a:latin typeface="Tahoma" panose="020B0604030504040204" pitchFamily="34" charset="0"/>
                <a:ea typeface="Tahoma" panose="020B0604030504040204" pitchFamily="34" charset="0"/>
                <a:cs typeface="Tahoma" panose="020B0604030504040204" pitchFamily="34" charset="0"/>
              </a:rPr>
              <a:t>artial derivatives </a:t>
            </a:r>
            <a:r>
              <a:rPr lang="en-US" sz="1000" dirty="0">
                <a:latin typeface="Tahoma" panose="020B0604030504040204" pitchFamily="34" charset="0"/>
                <a:ea typeface="Tahoma" panose="020B0604030504040204" pitchFamily="34" charset="0"/>
                <a:cs typeface="Tahoma" panose="020B0604030504040204" pitchFamily="34" charset="0"/>
              </a:rPr>
              <a:t>must exist and be continuous functions</a:t>
            </a:r>
          </a:p>
          <a:p>
            <a:pPr marL="285750" indent="-285750" algn="l">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endParaRPr lang="en-US" sz="10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7" name="Picture 16">
            <a:extLst>
              <a:ext uri="{FF2B5EF4-FFF2-40B4-BE49-F238E27FC236}">
                <a16:creationId xmlns:a16="http://schemas.microsoft.com/office/drawing/2014/main" id="{CB10D135-D850-42C8-BC56-F6CE6C70E510}"/>
              </a:ext>
            </a:extLst>
          </p:cNvPr>
          <p:cNvPicPr>
            <a:picLocks noChangeAspect="1"/>
          </p:cNvPicPr>
          <p:nvPr/>
        </p:nvPicPr>
        <p:blipFill>
          <a:blip r:embed="rId3"/>
          <a:stretch>
            <a:fillRect/>
          </a:stretch>
        </p:blipFill>
        <p:spPr>
          <a:xfrm>
            <a:off x="36360" y="417675"/>
            <a:ext cx="1199891" cy="2848481"/>
          </a:xfrm>
          <a:prstGeom prst="rect">
            <a:avLst/>
          </a:prstGeom>
        </p:spPr>
      </p:pic>
      <p:pic>
        <p:nvPicPr>
          <p:cNvPr id="21" name="Picture 20">
            <a:extLst>
              <a:ext uri="{FF2B5EF4-FFF2-40B4-BE49-F238E27FC236}">
                <a16:creationId xmlns:a16="http://schemas.microsoft.com/office/drawing/2014/main" id="{159423C5-0ABB-4D08-AEEE-EDB793D48184}"/>
              </a:ext>
            </a:extLst>
          </p:cNvPr>
          <p:cNvPicPr>
            <a:picLocks noChangeAspect="1"/>
          </p:cNvPicPr>
          <p:nvPr/>
        </p:nvPicPr>
        <p:blipFill>
          <a:blip r:embed="rId4"/>
          <a:stretch>
            <a:fillRect/>
          </a:stretch>
        </p:blipFill>
        <p:spPr>
          <a:xfrm>
            <a:off x="1360144" y="402000"/>
            <a:ext cx="1071011" cy="1439915"/>
          </a:xfrm>
          <a:prstGeom prst="rect">
            <a:avLst/>
          </a:prstGeom>
        </p:spPr>
      </p:pic>
      <p:pic>
        <p:nvPicPr>
          <p:cNvPr id="23" name="Picture 22">
            <a:extLst>
              <a:ext uri="{FF2B5EF4-FFF2-40B4-BE49-F238E27FC236}">
                <a16:creationId xmlns:a16="http://schemas.microsoft.com/office/drawing/2014/main" id="{E14EF4B9-C851-4DD1-816C-3D824F2DA01D}"/>
              </a:ext>
            </a:extLst>
          </p:cNvPr>
          <p:cNvPicPr>
            <a:picLocks noChangeAspect="1"/>
          </p:cNvPicPr>
          <p:nvPr/>
        </p:nvPicPr>
        <p:blipFill>
          <a:blip r:embed="rId5"/>
          <a:stretch>
            <a:fillRect/>
          </a:stretch>
        </p:blipFill>
        <p:spPr>
          <a:xfrm>
            <a:off x="1360144" y="2011177"/>
            <a:ext cx="1038225" cy="1250335"/>
          </a:xfrm>
          <a:prstGeom prst="rect">
            <a:avLst/>
          </a:prstGeom>
        </p:spPr>
      </p:pic>
    </p:spTree>
    <p:extLst>
      <p:ext uri="{BB962C8B-B14F-4D97-AF65-F5344CB8AC3E}">
        <p14:creationId xmlns:p14="http://schemas.microsoft.com/office/powerpoint/2010/main" val="191967219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Differentials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dirty="0"/>
              <a:t>86</a:t>
            </a:fld>
            <a:r>
              <a:rPr spc="-55" dirty="0"/>
              <a:t> </a:t>
            </a:r>
            <a:r>
              <a:rPr spc="35" dirty="0"/>
              <a:t>/</a:t>
            </a:r>
            <a:r>
              <a:rPr spc="-15" dirty="0"/>
              <a:t> </a:t>
            </a:r>
            <a:endParaRPr spc="-55" dirty="0"/>
          </a:p>
        </p:txBody>
      </p:sp>
      <p:pic>
        <p:nvPicPr>
          <p:cNvPr id="16" name="Picture 15">
            <a:extLst>
              <a:ext uri="{FF2B5EF4-FFF2-40B4-BE49-F238E27FC236}">
                <a16:creationId xmlns:a16="http://schemas.microsoft.com/office/drawing/2014/main" id="{5C31F273-669B-42FC-8893-88FABF4D7818}"/>
              </a:ext>
            </a:extLst>
          </p:cNvPr>
          <p:cNvPicPr>
            <a:picLocks noChangeAspect="1"/>
          </p:cNvPicPr>
          <p:nvPr/>
        </p:nvPicPr>
        <p:blipFill>
          <a:blip r:embed="rId6"/>
          <a:stretch>
            <a:fillRect/>
          </a:stretch>
        </p:blipFill>
        <p:spPr>
          <a:xfrm>
            <a:off x="232137" y="417623"/>
            <a:ext cx="1961249" cy="135179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1BED489-93A4-4F1B-A360-D26D3020BE36}"/>
                  </a:ext>
                </a:extLst>
              </p:cNvPr>
              <p:cNvSpPr txBox="1"/>
              <p:nvPr/>
            </p:nvSpPr>
            <p:spPr>
              <a:xfrm>
                <a:off x="2416716" y="417623"/>
                <a:ext cx="2197686" cy="2554545"/>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use tangent plane to estimate changes in the function (i.e. linear approximation or differentials)</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Demonstrates tiny changes in the function value at a point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Extension of calculus 1 differentials </a:t>
                </a:r>
              </a:p>
              <a:p>
                <a:pPr marL="285750" indent="-285750">
                  <a:buFont typeface="Arial" panose="020B0604020202020204" pitchFamily="34" charset="0"/>
                  <a:buChar char="•"/>
                </a:pPr>
                <a14:m>
                  <m:oMath xmlns:m="http://schemas.openxmlformats.org/officeDocument/2006/math">
                    <m:r>
                      <m:rPr>
                        <m:sty m:val="p"/>
                      </m:rPr>
                      <a:rPr lang="en-US" sz="1000" b="0" i="0" smtClean="0">
                        <a:latin typeface="Cambria Math" panose="02040503050406030204" pitchFamily="18" charset="0"/>
                        <a:ea typeface="Tahoma" panose="020B0604030504040204" pitchFamily="34" charset="0"/>
                        <a:cs typeface="Tahoma" panose="020B0604030504040204" pitchFamily="34" charset="0"/>
                      </a:rPr>
                      <m:t>Δ</m:t>
                    </m:r>
                    <m:r>
                      <a:rPr lang="en-US" sz="1000" b="0" i="1" smtClean="0">
                        <a:latin typeface="Cambria Math" panose="02040503050406030204" pitchFamily="18" charset="0"/>
                        <a:ea typeface="Tahoma" panose="020B0604030504040204" pitchFamily="34" charset="0"/>
                        <a:cs typeface="Tahoma" panose="020B0604030504040204" pitchFamily="34" charset="0"/>
                      </a:rPr>
                      <m:t>𝑓</m:t>
                    </m:r>
                  </m:oMath>
                </a14:m>
                <a:r>
                  <a:rPr lang="en-US" sz="1000" dirty="0">
                    <a:latin typeface="Tahoma" panose="020B0604030504040204" pitchFamily="34" charset="0"/>
                    <a:ea typeface="Tahoma" panose="020B0604030504040204" pitchFamily="34" charset="0"/>
                    <a:cs typeface="Tahoma" panose="020B0604030504040204" pitchFamily="34" charset="0"/>
                  </a:rPr>
                  <a:t> is the actual change across a point P to a point Q</a:t>
                </a:r>
              </a:p>
              <a:p>
                <a:pPr marL="285750" indent="-2857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𝑑𝑓</m:t>
                    </m:r>
                  </m:oMath>
                </a14:m>
                <a:r>
                  <a:rPr lang="en-US" sz="1000" dirty="0">
                    <a:latin typeface="Tahoma" panose="020B0604030504040204" pitchFamily="34" charset="0"/>
                    <a:ea typeface="Tahoma" panose="020B0604030504040204" pitchFamily="34" charset="0"/>
                    <a:cs typeface="Tahoma" panose="020B0604030504040204" pitchFamily="34" charset="0"/>
                  </a:rPr>
                  <a:t> is the change in height from “P” to a point on the tangent plane</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Important for approximations in many fields, given the numerical accuracy </a:t>
                </a:r>
              </a:p>
            </p:txBody>
          </p:sp>
        </mc:Choice>
        <mc:Fallback xmlns="">
          <p:sp>
            <p:nvSpPr>
              <p:cNvPr id="17" name="TextBox 16">
                <a:extLst>
                  <a:ext uri="{FF2B5EF4-FFF2-40B4-BE49-F238E27FC236}">
                    <a16:creationId xmlns:a16="http://schemas.microsoft.com/office/drawing/2014/main" id="{F1BED489-93A4-4F1B-A360-D26D3020BE36}"/>
                  </a:ext>
                </a:extLst>
              </p:cNvPr>
              <p:cNvSpPr txBox="1">
                <a:spLocks noRot="1" noChangeAspect="1" noMove="1" noResize="1" noEditPoints="1" noAdjustHandles="1" noChangeArrowheads="1" noChangeShapeType="1" noTextEdit="1"/>
              </p:cNvSpPr>
              <p:nvPr/>
            </p:nvSpPr>
            <p:spPr>
              <a:xfrm>
                <a:off x="2416716" y="417623"/>
                <a:ext cx="2197686" cy="2554545"/>
              </a:xfrm>
              <a:prstGeom prst="rect">
                <a:avLst/>
              </a:prstGeom>
              <a:blipFill>
                <a:blip r:embed="rId7"/>
                <a:stretch>
                  <a:fillRect r="-277" b="-239"/>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B89A7FE4-ED47-4078-AAA5-CE984372234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13524" y="1808685"/>
            <a:ext cx="1598476" cy="144762"/>
          </a:xfrm>
          <a:prstGeom prst="rect">
            <a:avLst/>
          </a:prstGeom>
        </p:spPr>
      </p:pic>
      <p:pic>
        <p:nvPicPr>
          <p:cNvPr id="23" name="Picture 22">
            <a:extLst>
              <a:ext uri="{FF2B5EF4-FFF2-40B4-BE49-F238E27FC236}">
                <a16:creationId xmlns:a16="http://schemas.microsoft.com/office/drawing/2014/main" id="{263C8827-8F89-4D44-BCE2-F5DC6D29608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5581" y="1969281"/>
            <a:ext cx="1994362" cy="240762"/>
          </a:xfrm>
          <a:prstGeom prst="rect">
            <a:avLst/>
          </a:prstGeom>
        </p:spPr>
      </p:pic>
      <p:pic>
        <p:nvPicPr>
          <p:cNvPr id="25" name="Picture 24">
            <a:extLst>
              <a:ext uri="{FF2B5EF4-FFF2-40B4-BE49-F238E27FC236}">
                <a16:creationId xmlns:a16="http://schemas.microsoft.com/office/drawing/2014/main" id="{051C13CC-BCF0-4EDD-830B-7E7C5764573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19" y="2254665"/>
            <a:ext cx="2376686" cy="180571"/>
          </a:xfrm>
          <a:prstGeom prst="rect">
            <a:avLst/>
          </a:prstGeom>
        </p:spPr>
      </p:pic>
      <p:pic>
        <p:nvPicPr>
          <p:cNvPr id="28" name="Picture 27">
            <a:extLst>
              <a:ext uri="{FF2B5EF4-FFF2-40B4-BE49-F238E27FC236}">
                <a16:creationId xmlns:a16="http://schemas.microsoft.com/office/drawing/2014/main" id="{221F8E12-7709-458C-B843-C73EA03E29B2}"/>
              </a:ext>
            </a:extLst>
          </p:cNvPr>
          <p:cNvPicPr>
            <a:picLocks noChangeAspect="1"/>
          </p:cNvPicPr>
          <p:nvPr/>
        </p:nvPicPr>
        <p:blipFill>
          <a:blip r:embed="rId11"/>
          <a:stretch>
            <a:fillRect/>
          </a:stretch>
        </p:blipFill>
        <p:spPr>
          <a:xfrm>
            <a:off x="745477" y="2429649"/>
            <a:ext cx="934567" cy="906369"/>
          </a:xfrm>
          <a:prstGeom prst="rect">
            <a:avLst/>
          </a:prstGeom>
        </p:spPr>
      </p:pic>
    </p:spTree>
    <p:extLst>
      <p:ext uri="{BB962C8B-B14F-4D97-AF65-F5344CB8AC3E}">
        <p14:creationId xmlns:p14="http://schemas.microsoft.com/office/powerpoint/2010/main" val="203668012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87</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E40E1B-D250-4FE7-803F-2141972C1764}"/>
                  </a:ext>
                </a:extLst>
              </p:cNvPr>
              <p:cNvSpPr txBox="1"/>
              <p:nvPr/>
            </p:nvSpPr>
            <p:spPr>
              <a:xfrm>
                <a:off x="2216962" y="378408"/>
                <a:ext cx="2297888" cy="2933688"/>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1-VAR:</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Relative max is a peak of a </a:t>
                </a:r>
                <a:r>
                  <a:rPr lang="en-US" sz="800" i="1" dirty="0">
                    <a:latin typeface="Tahoma" panose="020B0604030504040204" pitchFamily="34" charset="0"/>
                    <a:ea typeface="Tahoma" panose="020B0604030504040204" pitchFamily="34" charset="0"/>
                    <a:cs typeface="Tahoma" panose="020B0604030504040204" pitchFamily="34" charset="0"/>
                  </a:rPr>
                  <a:t>curve</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Given by critical points: </a:t>
                </a:r>
                <a14:m>
                  <m:oMath xmlns:m="http://schemas.openxmlformats.org/officeDocument/2006/math">
                    <m:sSup>
                      <m:sSupPr>
                        <m:ctrlPr>
                          <a:rPr lang="en-US" sz="800" i="1" smtClean="0">
                            <a:latin typeface="Cambria Math" panose="02040503050406030204" pitchFamily="18" charset="0"/>
                            <a:ea typeface="Tahoma" panose="020B0604030504040204" pitchFamily="34" charset="0"/>
                            <a:cs typeface="Tahoma" panose="020B0604030504040204" pitchFamily="34" charset="0"/>
                          </a:rPr>
                        </m:ctrlPr>
                      </m:sSup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p>
                        <m:r>
                          <a:rPr lang="en-US" sz="800" b="0" i="1"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800" i="1" smtClean="0">
                            <a:latin typeface="Cambria Math" panose="02040503050406030204" pitchFamily="18" charset="0"/>
                            <a:ea typeface="Tahoma" panose="020B0604030504040204" pitchFamily="34" charset="0"/>
                            <a:cs typeface="Tahoma" panose="020B0604030504040204" pitchFamily="34" charset="0"/>
                          </a:rPr>
                        </m:ctrlPr>
                      </m:dPr>
                      <m:e>
                        <m:r>
                          <a:rPr lang="en-US" sz="800" b="0" i="1" smtClean="0">
                            <a:latin typeface="Cambria Math" panose="02040503050406030204" pitchFamily="18" charset="0"/>
                            <a:ea typeface="Tahoma" panose="020B0604030504040204" pitchFamily="34" charset="0"/>
                            <a:cs typeface="Tahoma" panose="020B0604030504040204" pitchFamily="34" charset="0"/>
                          </a:rPr>
                          <m:t>𝑥</m:t>
                        </m:r>
                      </m:e>
                    </m:d>
                    <m:r>
                      <a:rPr lang="en-US" sz="800" b="0" i="1" smtClean="0">
                        <a:latin typeface="Cambria Math" panose="02040503050406030204" pitchFamily="18" charset="0"/>
                        <a:ea typeface="Tahoma" panose="020B0604030504040204" pitchFamily="34" charset="0"/>
                        <a:cs typeface="Tahoma" panose="020B0604030504040204" pitchFamily="34" charset="0"/>
                      </a:rPr>
                      <m:t>=0</m:t>
                    </m:r>
                  </m:oMath>
                </a14:m>
                <a:r>
                  <a:rPr lang="en-US" sz="800" dirty="0">
                    <a:latin typeface="Tahoma" panose="020B0604030504040204" pitchFamily="34" charset="0"/>
                    <a:ea typeface="Tahoma" panose="020B0604030504040204" pitchFamily="34" charset="0"/>
                    <a:cs typeface="Tahoma" panose="020B0604030504040204" pitchFamily="34" charset="0"/>
                  </a:rPr>
                  <a:t> or where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𝑓</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𝑥</m:t>
                    </m:r>
                    <m:r>
                      <a:rPr lang="en-US" sz="800" b="0" i="1" smtClean="0">
                        <a:latin typeface="Cambria Math" panose="02040503050406030204" pitchFamily="18" charset="0"/>
                        <a:ea typeface="Tahoma" panose="020B0604030504040204" pitchFamily="34" charset="0"/>
                        <a:cs typeface="Tahoma" panose="020B0604030504040204" pitchFamily="34" charset="0"/>
                      </a:rPr>
                      <m:t>)</m:t>
                    </m:r>
                  </m:oMath>
                </a14:m>
                <a:r>
                  <a:rPr lang="en-US" sz="800" dirty="0">
                    <a:latin typeface="Tahoma" panose="020B0604030504040204" pitchFamily="34" charset="0"/>
                    <a:ea typeface="Tahoma" panose="020B0604030504040204" pitchFamily="34" charset="0"/>
                    <a:cs typeface="Tahoma" panose="020B0604030504040204" pitchFamily="34" charset="0"/>
                  </a:rPr>
                  <a:t> is undefined</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Critical points could be inflection points</a:t>
                </a:r>
              </a:p>
              <a:p>
                <a:pPr marL="628650" lvl="1" indent="-1714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a:p>
                <a:r>
                  <a:rPr lang="en-US" sz="800" b="1" u="sng" dirty="0">
                    <a:latin typeface="Tahoma" panose="020B0604030504040204" pitchFamily="34" charset="0"/>
                    <a:ea typeface="Tahoma" panose="020B0604030504040204" pitchFamily="34" charset="0"/>
                    <a:cs typeface="Tahoma" panose="020B0604030504040204" pitchFamily="34" charset="0"/>
                  </a:rPr>
                  <a:t>2-VAR:</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Relative max is a peak of a </a:t>
                </a:r>
                <a:r>
                  <a:rPr lang="en-US" sz="800" i="1" dirty="0">
                    <a:latin typeface="Tahoma" panose="020B0604030504040204" pitchFamily="34" charset="0"/>
                    <a:ea typeface="Tahoma" panose="020B0604030504040204" pitchFamily="34" charset="0"/>
                    <a:cs typeface="Tahoma" panose="020B0604030504040204" pitchFamily="34" charset="0"/>
                  </a:rPr>
                  <a:t>surface</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Given by critical points, but BOTH </a:t>
                </a:r>
                <a14:m>
                  <m:oMath xmlns:m="http://schemas.openxmlformats.org/officeDocument/2006/math">
                    <m:sSub>
                      <m:sSubPr>
                        <m:ctrlPr>
                          <a:rPr lang="en-US" sz="800" b="0" i="1" smtClean="0">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b>
                        <m:r>
                          <a:rPr lang="en-US" sz="800" b="0" i="1" smtClean="0">
                            <a:latin typeface="Cambria Math" panose="02040503050406030204" pitchFamily="18" charset="0"/>
                            <a:ea typeface="Tahoma" panose="020B0604030504040204" pitchFamily="34" charset="0"/>
                            <a:cs typeface="Tahoma" panose="020B0604030504040204" pitchFamily="34" charset="0"/>
                          </a:rPr>
                          <m:t>𝑥</m:t>
                        </m:r>
                      </m:sub>
                    </m:sSub>
                  </m:oMath>
                </a14:m>
                <a:r>
                  <a:rPr lang="en-US" sz="8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800" b="0" i="1" smtClean="0">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b>
                        <m:r>
                          <a:rPr lang="en-US" sz="800" b="0" i="1" smtClean="0">
                            <a:latin typeface="Cambria Math" panose="02040503050406030204" pitchFamily="18" charset="0"/>
                            <a:ea typeface="Tahoma" panose="020B0604030504040204" pitchFamily="34" charset="0"/>
                            <a:cs typeface="Tahoma" panose="020B0604030504040204" pitchFamily="34" charset="0"/>
                          </a:rPr>
                          <m:t>𝑦</m:t>
                        </m:r>
                      </m:sub>
                    </m:sSub>
                  </m:oMath>
                </a14:m>
                <a:r>
                  <a:rPr lang="en-US" sz="800" dirty="0">
                    <a:latin typeface="Tahoma" panose="020B0604030504040204" pitchFamily="34" charset="0"/>
                    <a:ea typeface="Tahoma" panose="020B0604030504040204" pitchFamily="34" charset="0"/>
                    <a:cs typeface="Tahoma" panose="020B0604030504040204" pitchFamily="34" charset="0"/>
                  </a:rPr>
                  <a:t> must equal zero at the </a:t>
                </a:r>
                <a:r>
                  <a:rPr lang="en-US" sz="800" i="1" dirty="0">
                    <a:latin typeface="Tahoma" panose="020B0604030504040204" pitchFamily="34" charset="0"/>
                    <a:ea typeface="Tahoma" panose="020B0604030504040204" pitchFamily="34" charset="0"/>
                    <a:cs typeface="Tahoma" panose="020B0604030504040204" pitchFamily="34" charset="0"/>
                  </a:rPr>
                  <a:t>same point</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Critical points can be undefined or saddle points</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All relative extrema are found at critical points or the boundary</a:t>
                </a:r>
              </a:p>
              <a:p>
                <a:r>
                  <a:rPr lang="en-US" sz="800" b="1" u="sng" dirty="0">
                    <a:latin typeface="Tahoma" panose="020B0604030504040204" pitchFamily="34" charset="0"/>
                    <a:ea typeface="Tahoma" panose="020B0604030504040204" pitchFamily="34" charset="0"/>
                    <a:cs typeface="Tahoma" panose="020B0604030504040204" pitchFamily="34" charset="0"/>
                  </a:rPr>
                  <a:t>BOTH:</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Can have more than one extrema</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Relative minimum works the same</a:t>
                </a:r>
              </a:p>
            </p:txBody>
          </p:sp>
        </mc:Choice>
        <mc:Fallback xmlns="">
          <p:sp>
            <p:nvSpPr>
              <p:cNvPr id="14" name="TextBox 13">
                <a:extLst>
                  <a:ext uri="{FF2B5EF4-FFF2-40B4-BE49-F238E27FC236}">
                    <a16:creationId xmlns:a16="http://schemas.microsoft.com/office/drawing/2014/main" id="{D6E40E1B-D250-4FE7-803F-2141972C1764}"/>
                  </a:ext>
                </a:extLst>
              </p:cNvPr>
              <p:cNvSpPr txBox="1">
                <a:spLocks noRot="1" noChangeAspect="1" noMove="1" noResize="1" noEditPoints="1" noAdjustHandles="1" noChangeArrowheads="1" noChangeShapeType="1" noTextEdit="1"/>
              </p:cNvSpPr>
              <p:nvPr/>
            </p:nvSpPr>
            <p:spPr>
              <a:xfrm>
                <a:off x="2216962" y="378408"/>
                <a:ext cx="2297888" cy="2933688"/>
              </a:xfrm>
              <a:prstGeom prst="rect">
                <a:avLst/>
              </a:prstGeom>
              <a:blipFill>
                <a:blip r:embed="rId3"/>
                <a:stretch>
                  <a:fillRect/>
                </a:stretch>
              </a:blipFill>
            </p:spPr>
            <p:txBody>
              <a:bodyPr/>
              <a:lstStyle/>
              <a:p>
                <a:r>
                  <a:rPr lang="en-US">
                    <a:noFill/>
                  </a:rPr>
                  <a:t> </a:t>
                </a:r>
              </a:p>
            </p:txBody>
          </p:sp>
        </mc:Fallback>
      </mc:AlternateContent>
      <p:pic>
        <p:nvPicPr>
          <p:cNvPr id="1026" name="Picture 2" descr="Calculus/Extrema and Points of Inflection - Wikibooks, open books for an  open world">
            <a:extLst>
              <a:ext uri="{FF2B5EF4-FFF2-40B4-BE49-F238E27FC236}">
                <a16:creationId xmlns:a16="http://schemas.microsoft.com/office/drawing/2014/main" id="{F8E1A152-55E6-4278-8F44-3696F4791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32" y="440960"/>
            <a:ext cx="2253979" cy="11304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01295A9-BE84-4BCA-882B-E1DAA9A5F365}"/>
              </a:ext>
            </a:extLst>
          </p:cNvPr>
          <p:cNvPicPr>
            <a:picLocks noChangeAspect="1"/>
          </p:cNvPicPr>
          <p:nvPr/>
        </p:nvPicPr>
        <p:blipFill>
          <a:blip r:embed="rId5"/>
          <a:stretch>
            <a:fillRect/>
          </a:stretch>
        </p:blipFill>
        <p:spPr>
          <a:xfrm>
            <a:off x="273917" y="1624636"/>
            <a:ext cx="1768610" cy="1691714"/>
          </a:xfrm>
          <a:prstGeom prst="rect">
            <a:avLst/>
          </a:prstGeom>
        </p:spPr>
      </p:pic>
    </p:spTree>
    <p:extLst>
      <p:ext uri="{BB962C8B-B14F-4D97-AF65-F5344CB8AC3E}">
        <p14:creationId xmlns:p14="http://schemas.microsoft.com/office/powerpoint/2010/main" val="33687789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88</a:t>
            </a:fld>
            <a:r>
              <a:rPr spc="-55" dirty="0"/>
              <a:t> </a:t>
            </a:r>
            <a:r>
              <a:rPr spc="35" dirty="0"/>
              <a:t>/</a:t>
            </a:r>
            <a:endParaRPr spc="-55" dirty="0"/>
          </a:p>
        </p:txBody>
      </p:sp>
      <p:pic>
        <p:nvPicPr>
          <p:cNvPr id="17" name="Picture 16">
            <a:extLst>
              <a:ext uri="{FF2B5EF4-FFF2-40B4-BE49-F238E27FC236}">
                <a16:creationId xmlns:a16="http://schemas.microsoft.com/office/drawing/2014/main" id="{70C370D7-74C5-4049-830A-24348E57E51C}"/>
              </a:ext>
            </a:extLst>
          </p:cNvPr>
          <p:cNvPicPr>
            <a:picLocks noChangeAspect="1"/>
          </p:cNvPicPr>
          <p:nvPr/>
        </p:nvPicPr>
        <p:blipFill>
          <a:blip r:embed="rId3"/>
          <a:stretch>
            <a:fillRect/>
          </a:stretch>
        </p:blipFill>
        <p:spPr>
          <a:xfrm>
            <a:off x="219767" y="399108"/>
            <a:ext cx="1809292" cy="1523614"/>
          </a:xfrm>
          <a:prstGeom prst="rect">
            <a:avLst/>
          </a:prstGeom>
        </p:spPr>
      </p:pic>
      <p:pic>
        <p:nvPicPr>
          <p:cNvPr id="19" name="Picture 18">
            <a:extLst>
              <a:ext uri="{FF2B5EF4-FFF2-40B4-BE49-F238E27FC236}">
                <a16:creationId xmlns:a16="http://schemas.microsoft.com/office/drawing/2014/main" id="{A38CF01C-7D3A-4F91-B7B5-2FB0E505804A}"/>
              </a:ext>
            </a:extLst>
          </p:cNvPr>
          <p:cNvPicPr>
            <a:picLocks noChangeAspect="1"/>
          </p:cNvPicPr>
          <p:nvPr/>
        </p:nvPicPr>
        <p:blipFill>
          <a:blip r:embed="rId4"/>
          <a:stretch>
            <a:fillRect/>
          </a:stretch>
        </p:blipFill>
        <p:spPr>
          <a:xfrm>
            <a:off x="30493" y="1922722"/>
            <a:ext cx="2187841" cy="1401390"/>
          </a:xfrm>
          <a:prstGeom prst="rect">
            <a:avLst/>
          </a:prstGeom>
        </p:spPr>
      </p:pic>
      <p:pic>
        <p:nvPicPr>
          <p:cNvPr id="2050" name="Picture 2" descr="Understanding the First and Second Derivative Tests with Curve Sketching">
            <a:extLst>
              <a:ext uri="{FF2B5EF4-FFF2-40B4-BE49-F238E27FC236}">
                <a16:creationId xmlns:a16="http://schemas.microsoft.com/office/drawing/2014/main" id="{04684E58-C29A-4E1B-8956-D7891840AD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0250" y="1730375"/>
            <a:ext cx="2956792" cy="16637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AABFFF-934A-43D3-81AE-9F2048CC4AB6}"/>
                  </a:ext>
                </a:extLst>
              </p:cNvPr>
              <p:cNvSpPr txBox="1"/>
              <p:nvPr/>
            </p:nvSpPr>
            <p:spPr>
              <a:xfrm>
                <a:off x="2114575" y="399108"/>
                <a:ext cx="2450267" cy="1518108"/>
              </a:xfrm>
              <a:prstGeom prst="rect">
                <a:avLst/>
              </a:prstGeom>
              <a:noFill/>
            </p:spPr>
            <p:txBody>
              <a:bodyPr wrap="square" rtlCol="0">
                <a:spAutoFit/>
              </a:bodyPr>
              <a:lstStyle/>
              <a:p>
                <a:pPr marL="285750"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Where both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𝑥</m:t>
                        </m:r>
                      </m:sub>
                    </m:sSub>
                  </m:oMath>
                </a14:m>
                <a:r>
                  <a:rPr lang="en-US" sz="7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𝑦</m:t>
                        </m:r>
                      </m:sub>
                    </m:sSub>
                  </m:oMath>
                </a14:m>
                <a:r>
                  <a:rPr lang="en-US" sz="700" dirty="0">
                    <a:latin typeface="Tahoma" panose="020B0604030504040204" pitchFamily="34" charset="0"/>
                    <a:ea typeface="Tahoma" panose="020B0604030504040204" pitchFamily="34" charset="0"/>
                    <a:cs typeface="Tahoma" panose="020B0604030504040204" pitchFamily="34" charset="0"/>
                  </a:rPr>
                  <a:t> are increasing (+) to decreasing (-) </a:t>
                </a:r>
                <a14:m>
                  <m:oMath xmlns:m="http://schemas.openxmlformats.org/officeDocument/2006/math">
                    <m:r>
                      <a:rPr lang="en-US" sz="700" b="0" i="1" smtClean="0">
                        <a:latin typeface="Cambria Math" panose="02040503050406030204" pitchFamily="18" charset="0"/>
                        <a:ea typeface="Tahoma" panose="020B0604030504040204" pitchFamily="34" charset="0"/>
                        <a:cs typeface="Tahoma" panose="020B0604030504040204" pitchFamily="34" charset="0"/>
                      </a:rPr>
                      <m:t>→ </m:t>
                    </m:r>
                  </m:oMath>
                </a14:m>
                <a:r>
                  <a:rPr lang="en-US" sz="700" b="1" dirty="0">
                    <a:latin typeface="Tahoma" panose="020B0604030504040204" pitchFamily="34" charset="0"/>
                    <a:ea typeface="Tahoma" panose="020B0604030504040204" pitchFamily="34" charset="0"/>
                    <a:cs typeface="Tahoma" panose="020B0604030504040204" pitchFamily="34" charset="0"/>
                  </a:rPr>
                  <a:t>relative maximum </a:t>
                </a:r>
              </a:p>
              <a:p>
                <a:pPr marL="285750"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Where both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𝑥</m:t>
                        </m:r>
                      </m:sub>
                    </m:sSub>
                  </m:oMath>
                </a14:m>
                <a:r>
                  <a:rPr lang="en-US" sz="7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𝑦</m:t>
                        </m:r>
                      </m:sub>
                    </m:sSub>
                  </m:oMath>
                </a14:m>
                <a:r>
                  <a:rPr lang="en-US" sz="700" dirty="0">
                    <a:latin typeface="Tahoma" panose="020B0604030504040204" pitchFamily="34" charset="0"/>
                    <a:ea typeface="Tahoma" panose="020B0604030504040204" pitchFamily="34" charset="0"/>
                    <a:cs typeface="Tahoma" panose="020B0604030504040204" pitchFamily="34" charset="0"/>
                  </a:rPr>
                  <a:t> are decreasing (-) to increasing (+) </a:t>
                </a:r>
                <a14:m>
                  <m:oMath xmlns:m="http://schemas.openxmlformats.org/officeDocument/2006/math">
                    <m:r>
                      <a:rPr lang="en-US" sz="700" b="0" i="1" smtClean="0">
                        <a:latin typeface="Cambria Math" panose="02040503050406030204" pitchFamily="18" charset="0"/>
                        <a:ea typeface="Tahoma" panose="020B0604030504040204" pitchFamily="34" charset="0"/>
                        <a:cs typeface="Tahoma" panose="020B0604030504040204" pitchFamily="34" charset="0"/>
                      </a:rPr>
                      <m:t>→ </m:t>
                    </m:r>
                  </m:oMath>
                </a14:m>
                <a:r>
                  <a:rPr lang="en-US" sz="700" b="1" dirty="0">
                    <a:latin typeface="Tahoma" panose="020B0604030504040204" pitchFamily="34" charset="0"/>
                    <a:ea typeface="Tahoma" panose="020B0604030504040204" pitchFamily="34" charset="0"/>
                    <a:cs typeface="Tahoma" panose="020B0604030504040204" pitchFamily="34" charset="0"/>
                  </a:rPr>
                  <a:t>relative minimum </a:t>
                </a:r>
              </a:p>
              <a:p>
                <a:pPr marL="285750"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Where one partial is increasing (+) and other is decreasing (-) or vice versa </a:t>
                </a:r>
                <a14:m>
                  <m:oMath xmlns:m="http://schemas.openxmlformats.org/officeDocument/2006/math">
                    <m:r>
                      <a:rPr lang="en-US" sz="700" b="1" i="1" smtClean="0">
                        <a:latin typeface="Cambria Math" panose="02040503050406030204" pitchFamily="18" charset="0"/>
                        <a:ea typeface="Tahoma" panose="020B0604030504040204" pitchFamily="34" charset="0"/>
                        <a:cs typeface="Tahoma" panose="020B0604030504040204" pitchFamily="34" charset="0"/>
                      </a:rPr>
                      <m:t>→</m:t>
                    </m:r>
                  </m:oMath>
                </a14:m>
                <a:r>
                  <a:rPr lang="en-US" sz="700" b="1" dirty="0">
                    <a:latin typeface="Tahoma" panose="020B0604030504040204" pitchFamily="34" charset="0"/>
                    <a:ea typeface="Tahoma" panose="020B0604030504040204" pitchFamily="34" charset="0"/>
                    <a:cs typeface="Tahoma" panose="020B0604030504040204" pitchFamily="34" charset="0"/>
                  </a:rPr>
                  <a:t> saddle point </a:t>
                </a:r>
              </a:p>
              <a:p>
                <a:pPr marL="285750"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Second derivative test relates critical points to a discriminant (often in determinant form)</a:t>
                </a:r>
              </a:p>
              <a:p>
                <a:pPr marL="285750" indent="-285750">
                  <a:buFont typeface="Arial" panose="020B0604020202020204" pitchFamily="34" charset="0"/>
                  <a:buChar char="•"/>
                </a:pPr>
                <a:r>
                  <a:rPr lang="en-US" sz="700" i="1" u="sng" dirty="0">
                    <a:latin typeface="Tahoma" panose="020B0604030504040204" pitchFamily="34" charset="0"/>
                    <a:ea typeface="Tahoma" panose="020B0604030504040204" pitchFamily="34" charset="0"/>
                    <a:cs typeface="Tahoma" panose="020B0604030504040204" pitchFamily="34" charset="0"/>
                  </a:rPr>
                  <a:t>Steps:</a:t>
                </a:r>
              </a:p>
              <a:p>
                <a:pPr marL="742950" lvl="1" indent="-285750">
                  <a:buFont typeface="+mj-lt"/>
                  <a:buAutoNum type="arabicPeriod"/>
                </a:pPr>
                <a:r>
                  <a:rPr lang="en-US" sz="700" dirty="0">
                    <a:latin typeface="Tahoma" panose="020B0604030504040204" pitchFamily="34" charset="0"/>
                    <a:ea typeface="Tahoma" panose="020B0604030504040204" pitchFamily="34" charset="0"/>
                    <a:cs typeface="Tahoma" panose="020B0604030504040204" pitchFamily="34" charset="0"/>
                  </a:rPr>
                  <a:t>Find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𝑥</m:t>
                        </m:r>
                      </m:sub>
                    </m:sSub>
                    <m:r>
                      <a:rPr lang="en-US" sz="700" b="0" i="1" smtClean="0">
                        <a:latin typeface="Cambria Math" panose="02040503050406030204" pitchFamily="18" charset="0"/>
                        <a:ea typeface="Tahoma" panose="020B0604030504040204" pitchFamily="34" charset="0"/>
                        <a:cs typeface="Tahoma" panose="020B0604030504040204" pitchFamily="34" charset="0"/>
                      </a:rPr>
                      <m:t>=0</m:t>
                    </m:r>
                  </m:oMath>
                </a14:m>
                <a:r>
                  <a:rPr lang="en-US" sz="7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700" i="1" smtClean="0">
                            <a:latin typeface="Cambria Math" panose="02040503050406030204" pitchFamily="18" charset="0"/>
                            <a:ea typeface="Tahoma" panose="020B0604030504040204" pitchFamily="34" charset="0"/>
                            <a:cs typeface="Tahoma" panose="020B0604030504040204" pitchFamily="34" charset="0"/>
                          </a:rPr>
                        </m:ctrlPr>
                      </m:sSubPr>
                      <m:e>
                        <m:r>
                          <a:rPr lang="en-US" sz="700" i="1">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𝑦</m:t>
                        </m:r>
                      </m:sub>
                    </m:sSub>
                    <m:r>
                      <a:rPr lang="en-US" sz="700" b="0" i="1" smtClean="0">
                        <a:latin typeface="Cambria Math" panose="02040503050406030204" pitchFamily="18" charset="0"/>
                        <a:ea typeface="Tahoma" panose="020B0604030504040204" pitchFamily="34" charset="0"/>
                        <a:cs typeface="Tahoma" panose="020B0604030504040204" pitchFamily="34" charset="0"/>
                      </a:rPr>
                      <m:t>=0</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mj-lt"/>
                  <a:buAutoNum type="arabicPeriod"/>
                </a:pPr>
                <a:r>
                  <a:rPr lang="en-US" sz="700" dirty="0">
                    <a:latin typeface="Tahoma" panose="020B0604030504040204" pitchFamily="34" charset="0"/>
                    <a:ea typeface="Tahoma" panose="020B0604030504040204" pitchFamily="34" charset="0"/>
                    <a:cs typeface="Tahoma" panose="020B0604030504040204" pitchFamily="34" charset="0"/>
                  </a:rPr>
                  <a:t>Find critical points</a:t>
                </a:r>
              </a:p>
              <a:p>
                <a:pPr marL="742950" lvl="1" indent="-285750">
                  <a:buFont typeface="+mj-lt"/>
                  <a:buAutoNum type="arabicPeriod"/>
                </a:pPr>
                <a:r>
                  <a:rPr lang="en-US" sz="700" dirty="0">
                    <a:latin typeface="Tahoma" panose="020B0604030504040204" pitchFamily="34" charset="0"/>
                    <a:ea typeface="Tahoma" panose="020B0604030504040204" pitchFamily="34" charset="0"/>
                    <a:cs typeface="Tahoma" panose="020B0604030504040204" pitchFamily="34" charset="0"/>
                  </a:rPr>
                  <a:t>Find </a:t>
                </a:r>
                <a14:m>
                  <m:oMath xmlns:m="http://schemas.openxmlformats.org/officeDocument/2006/math">
                    <m:r>
                      <a:rPr lang="en-US" sz="700" b="0" i="1" smtClean="0">
                        <a:latin typeface="Cambria Math" panose="02040503050406030204" pitchFamily="18" charset="0"/>
                        <a:ea typeface="Tahoma" panose="020B0604030504040204" pitchFamily="34" charset="0"/>
                        <a:cs typeface="Tahoma" panose="020B0604030504040204" pitchFamily="34" charset="0"/>
                      </a:rPr>
                      <m:t>𝐷</m:t>
                    </m:r>
                    <m:r>
                      <a:rPr lang="en-US" sz="700" b="0" i="1" smtClean="0">
                        <a:latin typeface="Cambria Math" panose="02040503050406030204" pitchFamily="18" charset="0"/>
                        <a:ea typeface="Tahoma" panose="020B0604030504040204" pitchFamily="34" charset="0"/>
                        <a:cs typeface="Tahoma" panose="020B0604030504040204" pitchFamily="34" charset="0"/>
                      </a:rPr>
                      <m:t>(</m:t>
                    </m:r>
                    <m:r>
                      <a:rPr lang="en-US" sz="700" b="0" i="1" smtClean="0">
                        <a:latin typeface="Cambria Math" panose="02040503050406030204" pitchFamily="18" charset="0"/>
                        <a:ea typeface="Tahoma" panose="020B0604030504040204" pitchFamily="34" charset="0"/>
                        <a:cs typeface="Tahoma" panose="020B0604030504040204" pitchFamily="34" charset="0"/>
                      </a:rPr>
                      <m:t>𝑥</m:t>
                    </m:r>
                    <m:r>
                      <a:rPr lang="en-US" sz="700" b="0" i="1" smtClean="0">
                        <a:latin typeface="Cambria Math" panose="02040503050406030204" pitchFamily="18" charset="0"/>
                        <a:ea typeface="Tahoma" panose="020B0604030504040204" pitchFamily="34" charset="0"/>
                        <a:cs typeface="Tahoma" panose="020B0604030504040204" pitchFamily="34" charset="0"/>
                      </a:rPr>
                      <m:t>,</m:t>
                    </m:r>
                    <m:r>
                      <a:rPr lang="en-US" sz="700" b="0" i="1" smtClean="0">
                        <a:latin typeface="Cambria Math" panose="02040503050406030204" pitchFamily="18" charset="0"/>
                        <a:ea typeface="Tahoma" panose="020B0604030504040204" pitchFamily="34" charset="0"/>
                        <a:cs typeface="Tahoma" panose="020B0604030504040204" pitchFamily="34" charset="0"/>
                      </a:rPr>
                      <m:t>𝑦</m:t>
                    </m:r>
                    <m:r>
                      <a:rPr lang="en-US" sz="70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mj-lt"/>
                  <a:buAutoNum type="arabicPeriod"/>
                </a:pPr>
                <a:r>
                  <a:rPr lang="en-US" sz="700" dirty="0">
                    <a:latin typeface="Tahoma" panose="020B0604030504040204" pitchFamily="34" charset="0"/>
                    <a:ea typeface="Tahoma" panose="020B0604030504040204" pitchFamily="34" charset="0"/>
                    <a:cs typeface="Tahoma" panose="020B0604030504040204" pitchFamily="34" charset="0"/>
                  </a:rPr>
                  <a:t>Plug in critical points </a:t>
                </a:r>
              </a:p>
            </p:txBody>
          </p:sp>
        </mc:Choice>
        <mc:Fallback xmlns="">
          <p:sp>
            <p:nvSpPr>
              <p:cNvPr id="20" name="TextBox 19">
                <a:extLst>
                  <a:ext uri="{FF2B5EF4-FFF2-40B4-BE49-F238E27FC236}">
                    <a16:creationId xmlns:a16="http://schemas.microsoft.com/office/drawing/2014/main" id="{04AABFFF-934A-43D3-81AE-9F2048CC4AB6}"/>
                  </a:ext>
                </a:extLst>
              </p:cNvPr>
              <p:cNvSpPr txBox="1">
                <a:spLocks noRot="1" noChangeAspect="1" noMove="1" noResize="1" noEditPoints="1" noAdjustHandles="1" noChangeArrowheads="1" noChangeShapeType="1" noTextEdit="1"/>
              </p:cNvSpPr>
              <p:nvPr/>
            </p:nvSpPr>
            <p:spPr>
              <a:xfrm>
                <a:off x="2114575" y="399108"/>
                <a:ext cx="2450267" cy="151810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00505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Second Derivative Test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89</a:t>
            </a:fld>
            <a:r>
              <a:rPr spc="-55" dirty="0"/>
              <a:t> </a:t>
            </a:r>
            <a:r>
              <a:rPr spc="35" dirty="0"/>
              <a:t>/</a:t>
            </a:r>
            <a:endParaRPr spc="-55" dirty="0"/>
          </a:p>
        </p:txBody>
      </p:sp>
      <p:pic>
        <p:nvPicPr>
          <p:cNvPr id="19" name="Picture 18">
            <a:extLst>
              <a:ext uri="{FF2B5EF4-FFF2-40B4-BE49-F238E27FC236}">
                <a16:creationId xmlns:a16="http://schemas.microsoft.com/office/drawing/2014/main" id="{799B296E-558D-4D1C-80A8-0C8CC4CFDF0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2865" y="2680312"/>
            <a:ext cx="1783619" cy="283429"/>
          </a:xfrm>
          <a:prstGeom prst="rect">
            <a:avLst/>
          </a:prstGeom>
        </p:spPr>
      </p:pic>
      <p:pic>
        <p:nvPicPr>
          <p:cNvPr id="21" name="Picture 20">
            <a:extLst>
              <a:ext uri="{FF2B5EF4-FFF2-40B4-BE49-F238E27FC236}">
                <a16:creationId xmlns:a16="http://schemas.microsoft.com/office/drawing/2014/main" id="{4B000788-5828-43B9-9CC1-9C014D9064E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321" y="3139833"/>
            <a:ext cx="3408762" cy="134095"/>
          </a:xfrm>
          <a:prstGeom prst="rect">
            <a:avLst/>
          </a:prstGeom>
        </p:spPr>
      </p:pic>
      <p:pic>
        <p:nvPicPr>
          <p:cNvPr id="23" name="Picture 22">
            <a:extLst>
              <a:ext uri="{FF2B5EF4-FFF2-40B4-BE49-F238E27FC236}">
                <a16:creationId xmlns:a16="http://schemas.microsoft.com/office/drawing/2014/main" id="{6C86E911-FFB8-468A-8AC2-388EAEC4A47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2865" y="2982090"/>
            <a:ext cx="3173333" cy="134095"/>
          </a:xfrm>
          <a:prstGeom prst="rect">
            <a:avLst/>
          </a:prstGeom>
        </p:spPr>
      </p:pic>
      <p:pic>
        <p:nvPicPr>
          <p:cNvPr id="25" name="Picture 24">
            <a:extLst>
              <a:ext uri="{FF2B5EF4-FFF2-40B4-BE49-F238E27FC236}">
                <a16:creationId xmlns:a16="http://schemas.microsoft.com/office/drawing/2014/main" id="{5D7D8BB5-90AD-461E-BCF3-81D57BCC69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64581" y="539894"/>
            <a:ext cx="1504762" cy="309333"/>
          </a:xfrm>
          <a:prstGeom prst="rect">
            <a:avLst/>
          </a:prstGeom>
        </p:spPr>
      </p:pic>
      <p:pic>
        <p:nvPicPr>
          <p:cNvPr id="27" name="Picture 26">
            <a:extLst>
              <a:ext uri="{FF2B5EF4-FFF2-40B4-BE49-F238E27FC236}">
                <a16:creationId xmlns:a16="http://schemas.microsoft.com/office/drawing/2014/main" id="{27ADF7EB-C985-41D9-AB27-D6BA9D4BAA9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36389" y="947317"/>
            <a:ext cx="2335238" cy="176762"/>
          </a:xfrm>
          <a:prstGeom prst="rect">
            <a:avLst/>
          </a:prstGeom>
        </p:spPr>
      </p:pic>
      <p:pic>
        <p:nvPicPr>
          <p:cNvPr id="29" name="Picture 28">
            <a:extLst>
              <a:ext uri="{FF2B5EF4-FFF2-40B4-BE49-F238E27FC236}">
                <a16:creationId xmlns:a16="http://schemas.microsoft.com/office/drawing/2014/main" id="{7BD53B1B-6DEB-4F69-A031-BE88CE25303A}"/>
              </a:ext>
            </a:extLst>
          </p:cNvPr>
          <p:cNvPicPr>
            <a:picLocks noChangeAspect="1"/>
          </p:cNvPicPr>
          <p:nvPr/>
        </p:nvPicPr>
        <p:blipFill>
          <a:blip r:embed="rId13"/>
          <a:stretch>
            <a:fillRect/>
          </a:stretch>
        </p:blipFill>
        <p:spPr>
          <a:xfrm>
            <a:off x="399957" y="1222169"/>
            <a:ext cx="3808102" cy="1386609"/>
          </a:xfrm>
          <a:prstGeom prst="rect">
            <a:avLst/>
          </a:prstGeom>
        </p:spPr>
      </p:pic>
    </p:spTree>
    <p:extLst>
      <p:ext uri="{BB962C8B-B14F-4D97-AF65-F5344CB8AC3E}">
        <p14:creationId xmlns:p14="http://schemas.microsoft.com/office/powerpoint/2010/main" val="414863626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9</a:t>
            </a:fld>
            <a:r>
              <a:rPr spc="-55" dirty="0"/>
              <a:t> </a:t>
            </a:r>
            <a:r>
              <a:rPr spc="35" dirty="0"/>
              <a:t>/</a:t>
            </a:r>
            <a:r>
              <a:rPr spc="-15" dirty="0"/>
              <a:t> </a:t>
            </a:r>
            <a:r>
              <a:rPr lang="en-US" spc="-55" dirty="0"/>
              <a:t>11</a:t>
            </a:r>
            <a:endParaRPr spc="-55" dirty="0"/>
          </a:p>
        </p:txBody>
      </p:sp>
      <p:sp>
        <p:nvSpPr>
          <p:cNvPr id="14" name="Rectangle 13">
            <a:extLst>
              <a:ext uri="{FF2B5EF4-FFF2-40B4-BE49-F238E27FC236}">
                <a16:creationId xmlns:a16="http://schemas.microsoft.com/office/drawing/2014/main" id="{1712F569-27A8-A5F0-3EB9-134803C4A70E}"/>
              </a:ext>
            </a:extLst>
          </p:cNvPr>
          <p:cNvSpPr/>
          <p:nvPr/>
        </p:nvSpPr>
        <p:spPr>
          <a:xfrm>
            <a:off x="1335363" y="1268710"/>
            <a:ext cx="19393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START</a:t>
            </a:r>
          </a:p>
        </p:txBody>
      </p:sp>
      <p:sp>
        <p:nvSpPr>
          <p:cNvPr id="5" name="object 12">
            <a:extLst>
              <a:ext uri="{FF2B5EF4-FFF2-40B4-BE49-F238E27FC236}">
                <a16:creationId xmlns:a16="http://schemas.microsoft.com/office/drawing/2014/main" id="{BFFA9D35-252E-D1BE-FDE8-0F7F5A26228D}"/>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Tree>
    <p:extLst>
      <p:ext uri="{BB962C8B-B14F-4D97-AF65-F5344CB8AC3E}">
        <p14:creationId xmlns:p14="http://schemas.microsoft.com/office/powerpoint/2010/main" val="3601195688"/>
      </p:ext>
    </p:extLst>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90</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90794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=1</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=2</m:t>
                    </m:r>
                  </m:oMath>
                </a14:m>
                <a:endParaRPr lang="en-US" sz="6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=3</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=4</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=5</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=6</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45" name="TextBox 44">
                <a:extLst>
                  <a:ext uri="{FF2B5EF4-FFF2-40B4-BE49-F238E27FC236}">
                    <a16:creationId xmlns:a16="http://schemas.microsoft.com/office/drawing/2014/main" id="{D183AE67-5999-42A6-800F-1FE32A5C8B10}"/>
                  </a:ext>
                </a:extLst>
              </p:cNvPr>
              <p:cNvSpPr txBox="1">
                <a:spLocks noRot="1" noChangeAspect="1" noMove="1" noResize="1" noEditPoints="1" noAdjustHandles="1" noChangeArrowheads="1" noChangeShapeType="1" noTextEdit="1"/>
              </p:cNvSpPr>
              <p:nvPr/>
            </p:nvSpPr>
            <p:spPr>
              <a:xfrm>
                <a:off x="1409565" y="2465665"/>
                <a:ext cx="2045512" cy="907941"/>
              </a:xfrm>
              <a:prstGeom prst="rect">
                <a:avLst/>
              </a:prstGeom>
              <a:blipFill>
                <a:blip r:embed="rId4"/>
                <a:stretch>
                  <a:fillRect/>
                </a:stretch>
              </a:blipFill>
            </p:spPr>
            <p:txBody>
              <a:bodyPr/>
              <a:lstStyle/>
              <a:p>
                <a:r>
                  <a:rPr lang="en-US">
                    <a:noFill/>
                  </a:rPr>
                  <a:t> </a:t>
                </a:r>
              </a:p>
            </p:txBody>
          </p:sp>
        </mc:Fallback>
      </mc:AlternateContent>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4" name="Picture 3">
            <a:extLst>
              <a:ext uri="{FF2B5EF4-FFF2-40B4-BE49-F238E27FC236}">
                <a16:creationId xmlns:a16="http://schemas.microsoft.com/office/drawing/2014/main" id="{48782FAB-904A-4D90-8E39-F3A49756A839}"/>
              </a:ext>
            </a:extLst>
          </p:cNvPr>
          <p:cNvPicPr>
            <a:picLocks noChangeAspect="1"/>
          </p:cNvPicPr>
          <p:nvPr/>
        </p:nvPicPr>
        <p:blipFill>
          <a:blip r:embed="rId5"/>
          <a:stretch>
            <a:fillRect/>
          </a:stretch>
        </p:blipFill>
        <p:spPr>
          <a:xfrm>
            <a:off x="83641" y="461810"/>
            <a:ext cx="4440733" cy="277546"/>
          </a:xfrm>
          <a:prstGeom prst="rect">
            <a:avLst/>
          </a:prstGeom>
        </p:spPr>
      </p:pic>
    </p:spTree>
    <p:extLst>
      <p:ext uri="{BB962C8B-B14F-4D97-AF65-F5344CB8AC3E}">
        <p14:creationId xmlns:p14="http://schemas.microsoft.com/office/powerpoint/2010/main" val="2556807370"/>
      </p:ext>
    </p:extLst>
  </p:cSld>
  <p:clrMapOvr>
    <a:masterClrMapping/>
  </p:clrMapOvr>
  <p:transition>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91</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90794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=1</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=2</m:t>
                    </m:r>
                  </m:oMath>
                </a14:m>
                <a:endParaRPr lang="en-US" sz="6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=3</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=4</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=5</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solidFill>
                          <a:srgbClr val="FF0000"/>
                        </a:solidFill>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solidFill>
                          <a:srgbClr val="FF0000"/>
                        </a:solidFill>
                        <a:latin typeface="Cambria Math" panose="02040503050406030204" pitchFamily="18" charset="0"/>
                        <a:ea typeface="Cambria" panose="02040503050406030204" pitchFamily="18" charset="0"/>
                        <a:cs typeface="Tahoma" panose="020B0604030504040204" pitchFamily="34" charset="0"/>
                      </a:rPr>
                      <m:t>=6</m:t>
                    </m:r>
                  </m:oMath>
                </a14:m>
                <a:endParaRPr lang="en-US" sz="600" b="0" dirty="0">
                  <a:solidFill>
                    <a:srgbClr val="FF0000"/>
                  </a:solidFill>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45" name="TextBox 44">
                <a:extLst>
                  <a:ext uri="{FF2B5EF4-FFF2-40B4-BE49-F238E27FC236}">
                    <a16:creationId xmlns:a16="http://schemas.microsoft.com/office/drawing/2014/main" id="{D183AE67-5999-42A6-800F-1FE32A5C8B10}"/>
                  </a:ext>
                </a:extLst>
              </p:cNvPr>
              <p:cNvSpPr txBox="1">
                <a:spLocks noRot="1" noChangeAspect="1" noMove="1" noResize="1" noEditPoints="1" noAdjustHandles="1" noChangeArrowheads="1" noChangeShapeType="1" noTextEdit="1"/>
              </p:cNvSpPr>
              <p:nvPr/>
            </p:nvSpPr>
            <p:spPr>
              <a:xfrm>
                <a:off x="1409565" y="2465665"/>
                <a:ext cx="2045512" cy="907941"/>
              </a:xfrm>
              <a:prstGeom prst="rect">
                <a:avLst/>
              </a:prstGeom>
              <a:blipFill>
                <a:blip r:embed="rId4"/>
                <a:stretch>
                  <a:fillRect/>
                </a:stretch>
              </a:blipFill>
            </p:spPr>
            <p:txBody>
              <a:bodyPr/>
              <a:lstStyle/>
              <a:p>
                <a:r>
                  <a:rPr lang="en-US">
                    <a:noFill/>
                  </a:rPr>
                  <a:t> </a:t>
                </a:r>
              </a:p>
            </p:txBody>
          </p:sp>
        </mc:Fallback>
      </mc:AlternateContent>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4" name="Picture 3">
            <a:extLst>
              <a:ext uri="{FF2B5EF4-FFF2-40B4-BE49-F238E27FC236}">
                <a16:creationId xmlns:a16="http://schemas.microsoft.com/office/drawing/2014/main" id="{48782FAB-904A-4D90-8E39-F3A49756A839}"/>
              </a:ext>
            </a:extLst>
          </p:cNvPr>
          <p:cNvPicPr>
            <a:picLocks noChangeAspect="1"/>
          </p:cNvPicPr>
          <p:nvPr/>
        </p:nvPicPr>
        <p:blipFill>
          <a:blip r:embed="rId5"/>
          <a:stretch>
            <a:fillRect/>
          </a:stretch>
        </p:blipFill>
        <p:spPr>
          <a:xfrm>
            <a:off x="83641" y="461810"/>
            <a:ext cx="4440733" cy="277546"/>
          </a:xfrm>
          <a:prstGeom prst="rect">
            <a:avLst/>
          </a:prstGeom>
        </p:spPr>
      </p:pic>
      <p:pic>
        <p:nvPicPr>
          <p:cNvPr id="5" name="Picture 4">
            <a:extLst>
              <a:ext uri="{FF2B5EF4-FFF2-40B4-BE49-F238E27FC236}">
                <a16:creationId xmlns:a16="http://schemas.microsoft.com/office/drawing/2014/main" id="{4471ABBA-C1B4-4FB0-8242-F7E2E41D6D3D}"/>
              </a:ext>
            </a:extLst>
          </p:cNvPr>
          <p:cNvPicPr>
            <a:picLocks noChangeAspect="1"/>
          </p:cNvPicPr>
          <p:nvPr/>
        </p:nvPicPr>
        <p:blipFill>
          <a:blip r:embed="rId6"/>
          <a:stretch>
            <a:fillRect/>
          </a:stretch>
        </p:blipFill>
        <p:spPr>
          <a:xfrm>
            <a:off x="1389494" y="927994"/>
            <a:ext cx="1831111" cy="569302"/>
          </a:xfrm>
          <a:prstGeom prst="rect">
            <a:avLst/>
          </a:prstGeom>
        </p:spPr>
      </p:pic>
      <p:pic>
        <p:nvPicPr>
          <p:cNvPr id="16" name="Picture 15">
            <a:extLst>
              <a:ext uri="{FF2B5EF4-FFF2-40B4-BE49-F238E27FC236}">
                <a16:creationId xmlns:a16="http://schemas.microsoft.com/office/drawing/2014/main" id="{7369A9F1-CB79-4EF0-81A1-61EAF9942993}"/>
              </a:ext>
            </a:extLst>
          </p:cNvPr>
          <p:cNvPicPr>
            <a:picLocks noChangeAspect="1"/>
          </p:cNvPicPr>
          <p:nvPr/>
        </p:nvPicPr>
        <p:blipFill>
          <a:blip r:embed="rId7"/>
          <a:stretch>
            <a:fillRect/>
          </a:stretch>
        </p:blipFill>
        <p:spPr>
          <a:xfrm>
            <a:off x="558199" y="1732707"/>
            <a:ext cx="3754127" cy="365662"/>
          </a:xfrm>
          <a:prstGeom prst="rect">
            <a:avLst/>
          </a:prstGeom>
        </p:spPr>
      </p:pic>
      <p:pic>
        <p:nvPicPr>
          <p:cNvPr id="18" name="Picture 17">
            <a:extLst>
              <a:ext uri="{FF2B5EF4-FFF2-40B4-BE49-F238E27FC236}">
                <a16:creationId xmlns:a16="http://schemas.microsoft.com/office/drawing/2014/main" id="{A2AAA450-B72D-487D-AF0B-7D4F04C11D48}"/>
              </a:ext>
            </a:extLst>
          </p:cNvPr>
          <p:cNvPicPr>
            <a:picLocks noChangeAspect="1"/>
          </p:cNvPicPr>
          <p:nvPr/>
        </p:nvPicPr>
        <p:blipFill>
          <a:blip r:embed="rId8"/>
          <a:stretch>
            <a:fillRect/>
          </a:stretch>
        </p:blipFill>
        <p:spPr>
          <a:xfrm>
            <a:off x="1886882" y="1566579"/>
            <a:ext cx="834250" cy="143470"/>
          </a:xfrm>
          <a:prstGeom prst="rect">
            <a:avLst/>
          </a:prstGeom>
        </p:spPr>
      </p:pic>
    </p:spTree>
    <p:extLst>
      <p:ext uri="{BB962C8B-B14F-4D97-AF65-F5344CB8AC3E}">
        <p14:creationId xmlns:p14="http://schemas.microsoft.com/office/powerpoint/2010/main" val="3949994567"/>
      </p:ext>
    </p:extLst>
  </p:cSld>
  <p:clrMapOvr>
    <a:masterClrMapping/>
  </p:clrMapOvr>
  <p:transition>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92</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632349" y="985152"/>
            <a:ext cx="1518476" cy="127238"/>
          </a:xfrm>
          <a:prstGeom prst="rect">
            <a:avLst/>
          </a:prstGeom>
        </p:spPr>
      </p:pic>
    </p:spTree>
    <p:extLst>
      <p:ext uri="{BB962C8B-B14F-4D97-AF65-F5344CB8AC3E}">
        <p14:creationId xmlns:p14="http://schemas.microsoft.com/office/powerpoint/2010/main" val="3378504938"/>
      </p:ext>
    </p:extLst>
  </p:cSld>
  <p:clrMapOvr>
    <a:masterClrMapping/>
  </p:clrMapOvr>
  <p:transition>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93</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1632349" y="1001681"/>
            <a:ext cx="1518476" cy="127238"/>
          </a:xfrm>
          <a:prstGeom prst="rect">
            <a:avLst/>
          </a:prstGeom>
        </p:spPr>
      </p:pic>
      <p:pic>
        <p:nvPicPr>
          <p:cNvPr id="15" name="Picture 14">
            <a:extLst>
              <a:ext uri="{FF2B5EF4-FFF2-40B4-BE49-F238E27FC236}">
                <a16:creationId xmlns:a16="http://schemas.microsoft.com/office/drawing/2014/main" id="{4241F9A1-C50F-48CC-99A7-FBACAE3983D9}"/>
              </a:ext>
            </a:extLst>
          </p:cNvPr>
          <p:cNvPicPr>
            <a:picLocks noChangeAspect="1"/>
          </p:cNvPicPr>
          <p:nvPr/>
        </p:nvPicPr>
        <p:blipFill>
          <a:blip r:embed="rId25"/>
          <a:stretch>
            <a:fillRect/>
          </a:stretch>
        </p:blipFill>
        <p:spPr>
          <a:xfrm>
            <a:off x="34607" y="2162580"/>
            <a:ext cx="1405401" cy="1176260"/>
          </a:xfrm>
          <a:prstGeom prst="rect">
            <a:avLst/>
          </a:prstGeom>
        </p:spPr>
      </p:pic>
      <p:pic>
        <p:nvPicPr>
          <p:cNvPr id="22" name="Picture 21">
            <a:extLst>
              <a:ext uri="{FF2B5EF4-FFF2-40B4-BE49-F238E27FC236}">
                <a16:creationId xmlns:a16="http://schemas.microsoft.com/office/drawing/2014/main" id="{09739C26-5BD5-467D-B9C3-B4FEB51C0CC3}"/>
              </a:ext>
            </a:extLst>
          </p:cNvPr>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95301" y="1190902"/>
            <a:ext cx="1256381" cy="124952"/>
          </a:xfrm>
          <a:prstGeom prst="rect">
            <a:avLst/>
          </a:prstGeom>
        </p:spPr>
      </p:pic>
      <p:pic>
        <p:nvPicPr>
          <p:cNvPr id="25" name="Picture 24">
            <a:extLst>
              <a:ext uri="{FF2B5EF4-FFF2-40B4-BE49-F238E27FC236}">
                <a16:creationId xmlns:a16="http://schemas.microsoft.com/office/drawing/2014/main" id="{8268956A-4890-4DCE-8FE6-735DC86640FB}"/>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1440008" y="1183663"/>
            <a:ext cx="1939048" cy="139429"/>
          </a:xfrm>
          <a:prstGeom prst="rect">
            <a:avLst/>
          </a:prstGeom>
        </p:spPr>
      </p:pic>
      <p:pic>
        <p:nvPicPr>
          <p:cNvPr id="27" name="Picture 26">
            <a:extLst>
              <a:ext uri="{FF2B5EF4-FFF2-40B4-BE49-F238E27FC236}">
                <a16:creationId xmlns:a16="http://schemas.microsoft.com/office/drawing/2014/main" id="{4AA11FB4-8C8B-41F2-84F3-8627352482F8}"/>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3467382" y="1177757"/>
            <a:ext cx="1024762" cy="134095"/>
          </a:xfrm>
          <a:prstGeom prst="rect">
            <a:avLst/>
          </a:prstGeom>
        </p:spPr>
      </p:pic>
      <p:pic>
        <p:nvPicPr>
          <p:cNvPr id="59" name="Picture 58">
            <a:extLst>
              <a:ext uri="{FF2B5EF4-FFF2-40B4-BE49-F238E27FC236}">
                <a16:creationId xmlns:a16="http://schemas.microsoft.com/office/drawing/2014/main" id="{430E97DC-DC0D-4BAA-A233-3A205321F4B7}"/>
              </a:ext>
            </a:extLst>
          </p:cNvPr>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95300" y="1318660"/>
            <a:ext cx="687238" cy="172952"/>
          </a:xfrm>
          <a:prstGeom prst="rect">
            <a:avLst/>
          </a:prstGeom>
        </p:spPr>
      </p:pic>
      <p:pic>
        <p:nvPicPr>
          <p:cNvPr id="32" name="Picture 31">
            <a:extLst>
              <a:ext uri="{FF2B5EF4-FFF2-40B4-BE49-F238E27FC236}">
                <a16:creationId xmlns:a16="http://schemas.microsoft.com/office/drawing/2014/main" id="{E8159C3F-44D9-45ED-A4FA-202E4FCB2A08}"/>
              </a:ext>
            </a:extLst>
          </p:cNvPr>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95301" y="1486361"/>
            <a:ext cx="1382858" cy="126476"/>
          </a:xfrm>
          <a:prstGeom prst="rect">
            <a:avLst/>
          </a:prstGeom>
        </p:spPr>
      </p:pic>
      <p:pic>
        <p:nvPicPr>
          <p:cNvPr id="34" name="Picture 33">
            <a:extLst>
              <a:ext uri="{FF2B5EF4-FFF2-40B4-BE49-F238E27FC236}">
                <a16:creationId xmlns:a16="http://schemas.microsoft.com/office/drawing/2014/main" id="{74958681-08E1-44C2-8893-C33AC7C7BBA8}"/>
              </a:ext>
            </a:extLst>
          </p:cNvPr>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1579777" y="1493761"/>
            <a:ext cx="1623619" cy="128000"/>
          </a:xfrm>
          <a:prstGeom prst="rect">
            <a:avLst/>
          </a:prstGeom>
        </p:spPr>
      </p:pic>
      <p:pic>
        <p:nvPicPr>
          <p:cNvPr id="36" name="Picture 35">
            <a:extLst>
              <a:ext uri="{FF2B5EF4-FFF2-40B4-BE49-F238E27FC236}">
                <a16:creationId xmlns:a16="http://schemas.microsoft.com/office/drawing/2014/main" id="{A1CA70D2-BBDE-42AE-A772-3C21146589C4}"/>
              </a:ext>
            </a:extLst>
          </p:cNvPr>
          <p:cNvPicPr>
            <a:picLocks noChangeAspect="1"/>
          </p:cNvPicPr>
          <p:nvPr>
            <p:custDataLst>
              <p:tags r:id="rId11"/>
            </p:custDataLst>
          </p:nvPr>
        </p:nvPicPr>
        <p:blipFill>
          <a:blip r:embed="rId32" cstate="print">
            <a:extLst>
              <a:ext uri="{28A0092B-C50C-407E-A947-70E740481C1C}">
                <a14:useLocalDpi xmlns:a14="http://schemas.microsoft.com/office/drawing/2010/main" val="0"/>
              </a:ext>
            </a:extLst>
          </a:blip>
          <a:stretch>
            <a:fillRect/>
          </a:stretch>
        </p:blipFill>
        <p:spPr>
          <a:xfrm>
            <a:off x="95300" y="1655753"/>
            <a:ext cx="1710476" cy="153905"/>
          </a:xfrm>
          <a:prstGeom prst="rect">
            <a:avLst/>
          </a:prstGeom>
        </p:spPr>
      </p:pic>
      <p:pic>
        <p:nvPicPr>
          <p:cNvPr id="38" name="Picture 37">
            <a:extLst>
              <a:ext uri="{FF2B5EF4-FFF2-40B4-BE49-F238E27FC236}">
                <a16:creationId xmlns:a16="http://schemas.microsoft.com/office/drawing/2014/main" id="{2A84F53B-60E3-4171-9250-ACBB4C31AE74}"/>
              </a:ext>
            </a:extLst>
          </p:cNvPr>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1881659" y="1681954"/>
            <a:ext cx="922667" cy="110476"/>
          </a:xfrm>
          <a:prstGeom prst="rect">
            <a:avLst/>
          </a:prstGeom>
        </p:spPr>
      </p:pic>
      <p:pic>
        <p:nvPicPr>
          <p:cNvPr id="42" name="Picture 41">
            <a:extLst>
              <a:ext uri="{FF2B5EF4-FFF2-40B4-BE49-F238E27FC236}">
                <a16:creationId xmlns:a16="http://schemas.microsoft.com/office/drawing/2014/main" id="{D37CDC81-67E3-4FEC-82C7-7B12B01BF39C}"/>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2883001" y="1707258"/>
            <a:ext cx="1609143" cy="102400"/>
          </a:xfrm>
          <a:prstGeom prst="rect">
            <a:avLst/>
          </a:prstGeom>
        </p:spPr>
      </p:pic>
      <p:pic>
        <p:nvPicPr>
          <p:cNvPr id="61" name="Picture 60">
            <a:extLst>
              <a:ext uri="{FF2B5EF4-FFF2-40B4-BE49-F238E27FC236}">
                <a16:creationId xmlns:a16="http://schemas.microsoft.com/office/drawing/2014/main" id="{B1EFAD61-853C-44E0-AA39-972D60CE14B0}"/>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127586" y="1831826"/>
            <a:ext cx="2624000" cy="360381"/>
          </a:xfrm>
          <a:prstGeom prst="rect">
            <a:avLst/>
          </a:prstGeom>
        </p:spPr>
      </p:pic>
      <p:pic>
        <p:nvPicPr>
          <p:cNvPr id="49" name="Picture 48">
            <a:extLst>
              <a:ext uri="{FF2B5EF4-FFF2-40B4-BE49-F238E27FC236}">
                <a16:creationId xmlns:a16="http://schemas.microsoft.com/office/drawing/2014/main" id="{21FA55CF-B330-4409-8384-46B5DBDB4EAE}"/>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1963284" y="2183831"/>
            <a:ext cx="681448" cy="75581"/>
          </a:xfrm>
          <a:prstGeom prst="rect">
            <a:avLst/>
          </a:prstGeom>
        </p:spPr>
      </p:pic>
      <p:pic>
        <p:nvPicPr>
          <p:cNvPr id="51" name="Picture 50">
            <a:extLst>
              <a:ext uri="{FF2B5EF4-FFF2-40B4-BE49-F238E27FC236}">
                <a16:creationId xmlns:a16="http://schemas.microsoft.com/office/drawing/2014/main" id="{08AEA356-0D10-45C1-ABDC-C55F131007B9}"/>
              </a:ext>
            </a:extLst>
          </p:cNvPr>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1759754" y="2279075"/>
            <a:ext cx="1166476" cy="144000"/>
          </a:xfrm>
          <a:prstGeom prst="rect">
            <a:avLst/>
          </a:prstGeom>
        </p:spPr>
      </p:pic>
      <p:pic>
        <p:nvPicPr>
          <p:cNvPr id="55" name="Picture 54">
            <a:extLst>
              <a:ext uri="{FF2B5EF4-FFF2-40B4-BE49-F238E27FC236}">
                <a16:creationId xmlns:a16="http://schemas.microsoft.com/office/drawing/2014/main" id="{78016F0D-FD0C-4BD2-9211-F6B7B36C6C68}"/>
              </a:ext>
            </a:extLst>
          </p:cNvPr>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1759754" y="2506445"/>
            <a:ext cx="1100952" cy="144000"/>
          </a:xfrm>
          <a:prstGeom prst="rect">
            <a:avLst/>
          </a:prstGeom>
        </p:spPr>
      </p:pic>
      <p:pic>
        <p:nvPicPr>
          <p:cNvPr id="63" name="Picture 62">
            <a:extLst>
              <a:ext uri="{FF2B5EF4-FFF2-40B4-BE49-F238E27FC236}">
                <a16:creationId xmlns:a16="http://schemas.microsoft.com/office/drawing/2014/main" id="{460CAB6D-93F8-4E53-8CC6-46BAEAAB87DD}"/>
              </a:ext>
            </a:extLst>
          </p:cNvPr>
          <p:cNvPicPr>
            <a:picLocks noChangeAspect="1"/>
          </p:cNvPicPr>
          <p:nvPr>
            <p:custDataLst>
              <p:tags r:id="rId18"/>
            </p:custDataLst>
          </p:nvPr>
        </p:nvPicPr>
        <p:blipFill>
          <a:blip r:embed="rId39" cstate="print">
            <a:extLst>
              <a:ext uri="{28A0092B-C50C-407E-A947-70E740481C1C}">
                <a14:useLocalDpi xmlns:a14="http://schemas.microsoft.com/office/drawing/2010/main" val="0"/>
              </a:ext>
            </a:extLst>
          </a:blip>
          <a:stretch>
            <a:fillRect/>
          </a:stretch>
        </p:blipFill>
        <p:spPr>
          <a:xfrm>
            <a:off x="1759755" y="2713536"/>
            <a:ext cx="1229715" cy="174476"/>
          </a:xfrm>
          <a:prstGeom prst="rect">
            <a:avLst/>
          </a:prstGeom>
        </p:spPr>
      </p:pic>
    </p:spTree>
    <p:extLst>
      <p:ext uri="{BB962C8B-B14F-4D97-AF65-F5344CB8AC3E}">
        <p14:creationId xmlns:p14="http://schemas.microsoft.com/office/powerpoint/2010/main" val="216046743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6"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94</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632349" y="1001681"/>
            <a:ext cx="1518476" cy="127238"/>
          </a:xfrm>
          <a:prstGeom prst="rect">
            <a:avLst/>
          </a:prstGeom>
        </p:spPr>
      </p:pic>
      <p:pic>
        <p:nvPicPr>
          <p:cNvPr id="15" name="Picture 14">
            <a:extLst>
              <a:ext uri="{FF2B5EF4-FFF2-40B4-BE49-F238E27FC236}">
                <a16:creationId xmlns:a16="http://schemas.microsoft.com/office/drawing/2014/main" id="{4241F9A1-C50F-48CC-99A7-FBACAE3983D9}"/>
              </a:ext>
            </a:extLst>
          </p:cNvPr>
          <p:cNvPicPr>
            <a:picLocks noChangeAspect="1"/>
          </p:cNvPicPr>
          <p:nvPr/>
        </p:nvPicPr>
        <p:blipFill>
          <a:blip r:embed="rId21"/>
          <a:stretch>
            <a:fillRect/>
          </a:stretch>
        </p:blipFill>
        <p:spPr>
          <a:xfrm>
            <a:off x="34607" y="2162580"/>
            <a:ext cx="1405401" cy="1176260"/>
          </a:xfrm>
          <a:prstGeom prst="rect">
            <a:avLst/>
          </a:prstGeom>
        </p:spPr>
      </p:pic>
      <p:pic>
        <p:nvPicPr>
          <p:cNvPr id="32" name="Picture 31">
            <a:extLst>
              <a:ext uri="{FF2B5EF4-FFF2-40B4-BE49-F238E27FC236}">
                <a16:creationId xmlns:a16="http://schemas.microsoft.com/office/drawing/2014/main" id="{E8159C3F-44D9-45ED-A4FA-202E4FCB2A08}"/>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82651" y="1227811"/>
            <a:ext cx="1382858" cy="126476"/>
          </a:xfrm>
          <a:prstGeom prst="rect">
            <a:avLst/>
          </a:prstGeom>
        </p:spPr>
      </p:pic>
      <p:pic>
        <p:nvPicPr>
          <p:cNvPr id="16" name="Picture 15">
            <a:extLst>
              <a:ext uri="{FF2B5EF4-FFF2-40B4-BE49-F238E27FC236}">
                <a16:creationId xmlns:a16="http://schemas.microsoft.com/office/drawing/2014/main" id="{614EA337-6EA8-487E-92EA-15951543A052}"/>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1525341" y="1233666"/>
            <a:ext cx="1642667" cy="128000"/>
          </a:xfrm>
          <a:prstGeom prst="rect">
            <a:avLst/>
          </a:prstGeom>
        </p:spPr>
      </p:pic>
      <p:pic>
        <p:nvPicPr>
          <p:cNvPr id="20" name="Picture 19">
            <a:extLst>
              <a:ext uri="{FF2B5EF4-FFF2-40B4-BE49-F238E27FC236}">
                <a16:creationId xmlns:a16="http://schemas.microsoft.com/office/drawing/2014/main" id="{E8A35D61-E237-4DBB-B7D4-662C198B727D}"/>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82651" y="1361666"/>
            <a:ext cx="1699809" cy="153905"/>
          </a:xfrm>
          <a:prstGeom prst="rect">
            <a:avLst/>
          </a:prstGeom>
        </p:spPr>
      </p:pic>
      <p:pic>
        <p:nvPicPr>
          <p:cNvPr id="26" name="Picture 25">
            <a:extLst>
              <a:ext uri="{FF2B5EF4-FFF2-40B4-BE49-F238E27FC236}">
                <a16:creationId xmlns:a16="http://schemas.microsoft.com/office/drawing/2014/main" id="{F07C1610-8C5E-4DC6-A19E-E1AF04EF87C4}"/>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1842675" y="1405095"/>
            <a:ext cx="918857" cy="127238"/>
          </a:xfrm>
          <a:prstGeom prst="rect">
            <a:avLst/>
          </a:prstGeom>
        </p:spPr>
      </p:pic>
      <p:pic>
        <p:nvPicPr>
          <p:cNvPr id="30" name="Picture 29">
            <a:extLst>
              <a:ext uri="{FF2B5EF4-FFF2-40B4-BE49-F238E27FC236}">
                <a16:creationId xmlns:a16="http://schemas.microsoft.com/office/drawing/2014/main" id="{14A350BA-40BE-4C50-9074-D26B6BEF1BFE}"/>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821747" y="1390450"/>
            <a:ext cx="912762" cy="144000"/>
          </a:xfrm>
          <a:prstGeom prst="rect">
            <a:avLst/>
          </a:prstGeom>
        </p:spPr>
      </p:pic>
      <p:pic>
        <p:nvPicPr>
          <p:cNvPr id="33" name="Picture 32">
            <a:extLst>
              <a:ext uri="{FF2B5EF4-FFF2-40B4-BE49-F238E27FC236}">
                <a16:creationId xmlns:a16="http://schemas.microsoft.com/office/drawing/2014/main" id="{E0813F23-6E74-40AE-9247-693CB9C0D522}"/>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82651" y="1544984"/>
            <a:ext cx="922667" cy="144000"/>
          </a:xfrm>
          <a:prstGeom prst="rect">
            <a:avLst/>
          </a:prstGeom>
        </p:spPr>
      </p:pic>
      <p:pic>
        <p:nvPicPr>
          <p:cNvPr id="45" name="Picture 44">
            <a:extLst>
              <a:ext uri="{FF2B5EF4-FFF2-40B4-BE49-F238E27FC236}">
                <a16:creationId xmlns:a16="http://schemas.microsoft.com/office/drawing/2014/main" id="{D9436E0D-E183-4F28-840D-33EABAE2D6CE}"/>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124785" y="1587812"/>
            <a:ext cx="681448" cy="75581"/>
          </a:xfrm>
          <a:prstGeom prst="rect">
            <a:avLst/>
          </a:prstGeom>
        </p:spPr>
      </p:pic>
      <p:pic>
        <p:nvPicPr>
          <p:cNvPr id="39" name="Picture 38">
            <a:extLst>
              <a:ext uri="{FF2B5EF4-FFF2-40B4-BE49-F238E27FC236}">
                <a16:creationId xmlns:a16="http://schemas.microsoft.com/office/drawing/2014/main" id="{AF5C9C49-3331-492A-B44F-4CF31898A78D}"/>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842675" y="1544984"/>
            <a:ext cx="1099428" cy="144000"/>
          </a:xfrm>
          <a:prstGeom prst="rect">
            <a:avLst/>
          </a:prstGeom>
        </p:spPr>
      </p:pic>
      <p:pic>
        <p:nvPicPr>
          <p:cNvPr id="41" name="Picture 40">
            <a:extLst>
              <a:ext uri="{FF2B5EF4-FFF2-40B4-BE49-F238E27FC236}">
                <a16:creationId xmlns:a16="http://schemas.microsoft.com/office/drawing/2014/main" id="{2BD73A6F-12A4-4794-84D3-D94E92DEA566}"/>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1296200" y="1735637"/>
            <a:ext cx="1841524" cy="128000"/>
          </a:xfrm>
          <a:prstGeom prst="rect">
            <a:avLst/>
          </a:prstGeom>
        </p:spPr>
      </p:pic>
      <p:pic>
        <p:nvPicPr>
          <p:cNvPr id="53" name="Picture 52">
            <a:extLst>
              <a:ext uri="{FF2B5EF4-FFF2-40B4-BE49-F238E27FC236}">
                <a16:creationId xmlns:a16="http://schemas.microsoft.com/office/drawing/2014/main" id="{2B47B947-A502-4AAB-A51C-27F5A56DDFE8}"/>
              </a:ext>
            </a:extLst>
          </p:cNvPr>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1099396" y="1882516"/>
            <a:ext cx="2497525" cy="185904"/>
          </a:xfrm>
          <a:prstGeom prst="rect">
            <a:avLst/>
          </a:prstGeom>
        </p:spPr>
      </p:pic>
    </p:spTree>
    <p:extLst>
      <p:ext uri="{BB962C8B-B14F-4D97-AF65-F5344CB8AC3E}">
        <p14:creationId xmlns:p14="http://schemas.microsoft.com/office/powerpoint/2010/main" val="372590318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95</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632349" y="1001681"/>
            <a:ext cx="1518476" cy="127238"/>
          </a:xfrm>
          <a:prstGeom prst="rect">
            <a:avLst/>
          </a:prstGeom>
        </p:spPr>
      </p:pic>
      <p:pic>
        <p:nvPicPr>
          <p:cNvPr id="15" name="Picture 14">
            <a:extLst>
              <a:ext uri="{FF2B5EF4-FFF2-40B4-BE49-F238E27FC236}">
                <a16:creationId xmlns:a16="http://schemas.microsoft.com/office/drawing/2014/main" id="{4241F9A1-C50F-48CC-99A7-FBACAE3983D9}"/>
              </a:ext>
            </a:extLst>
          </p:cNvPr>
          <p:cNvPicPr>
            <a:picLocks noChangeAspect="1"/>
          </p:cNvPicPr>
          <p:nvPr/>
        </p:nvPicPr>
        <p:blipFill>
          <a:blip r:embed="rId18"/>
          <a:stretch>
            <a:fillRect/>
          </a:stretch>
        </p:blipFill>
        <p:spPr>
          <a:xfrm>
            <a:off x="34607" y="2162580"/>
            <a:ext cx="1405401" cy="1176260"/>
          </a:xfrm>
          <a:prstGeom prst="rect">
            <a:avLst/>
          </a:prstGeom>
        </p:spPr>
      </p:pic>
      <p:pic>
        <p:nvPicPr>
          <p:cNvPr id="32" name="Picture 31">
            <a:extLst>
              <a:ext uri="{FF2B5EF4-FFF2-40B4-BE49-F238E27FC236}">
                <a16:creationId xmlns:a16="http://schemas.microsoft.com/office/drawing/2014/main" id="{E8159C3F-44D9-45ED-A4FA-202E4FCB2A08}"/>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82651" y="1227811"/>
            <a:ext cx="1382858" cy="126476"/>
          </a:xfrm>
          <a:prstGeom prst="rect">
            <a:avLst/>
          </a:prstGeom>
        </p:spPr>
      </p:pic>
      <p:pic>
        <p:nvPicPr>
          <p:cNvPr id="24" name="Picture 23">
            <a:extLst>
              <a:ext uri="{FF2B5EF4-FFF2-40B4-BE49-F238E27FC236}">
                <a16:creationId xmlns:a16="http://schemas.microsoft.com/office/drawing/2014/main" id="{BE30FDE3-183D-49EF-AE62-6F2E544BB83A}"/>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1525341" y="1233664"/>
            <a:ext cx="1899429" cy="128000"/>
          </a:xfrm>
          <a:prstGeom prst="rect">
            <a:avLst/>
          </a:prstGeom>
        </p:spPr>
      </p:pic>
      <p:pic>
        <p:nvPicPr>
          <p:cNvPr id="34" name="Picture 33">
            <a:extLst>
              <a:ext uri="{FF2B5EF4-FFF2-40B4-BE49-F238E27FC236}">
                <a16:creationId xmlns:a16="http://schemas.microsoft.com/office/drawing/2014/main" id="{25E28EBF-79C1-4AF7-A7E0-C594ACD471B4}"/>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463246" y="1592858"/>
            <a:ext cx="3710476" cy="153905"/>
          </a:xfrm>
          <a:prstGeom prst="rect">
            <a:avLst/>
          </a:prstGeom>
        </p:spPr>
      </p:pic>
      <p:pic>
        <p:nvPicPr>
          <p:cNvPr id="35" name="Picture 34">
            <a:extLst>
              <a:ext uri="{FF2B5EF4-FFF2-40B4-BE49-F238E27FC236}">
                <a16:creationId xmlns:a16="http://schemas.microsoft.com/office/drawing/2014/main" id="{5099A084-4BE0-462D-81D4-21BF82A0C228}"/>
              </a:ext>
            </a:extLst>
          </p:cNvPr>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463246" y="1373555"/>
            <a:ext cx="1728000" cy="153905"/>
          </a:xfrm>
          <a:prstGeom prst="rect">
            <a:avLst/>
          </a:prstGeom>
        </p:spPr>
      </p:pic>
      <p:pic>
        <p:nvPicPr>
          <p:cNvPr id="29" name="Picture 28">
            <a:extLst>
              <a:ext uri="{FF2B5EF4-FFF2-40B4-BE49-F238E27FC236}">
                <a16:creationId xmlns:a16="http://schemas.microsoft.com/office/drawing/2014/main" id="{799DDC4E-C8D0-4CEB-9BD1-660709AAA8D8}"/>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463246" y="1817832"/>
            <a:ext cx="1454476" cy="144000"/>
          </a:xfrm>
          <a:prstGeom prst="rect">
            <a:avLst/>
          </a:prstGeom>
        </p:spPr>
      </p:pic>
      <p:pic>
        <p:nvPicPr>
          <p:cNvPr id="37" name="Picture 36">
            <a:extLst>
              <a:ext uri="{FF2B5EF4-FFF2-40B4-BE49-F238E27FC236}">
                <a16:creationId xmlns:a16="http://schemas.microsoft.com/office/drawing/2014/main" id="{20F07DEA-8462-4FF0-B934-21F068C48010}"/>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2012198" y="1837865"/>
            <a:ext cx="583619" cy="91429"/>
          </a:xfrm>
          <a:prstGeom prst="rect">
            <a:avLst/>
          </a:prstGeom>
        </p:spPr>
      </p:pic>
      <p:pic>
        <p:nvPicPr>
          <p:cNvPr id="43" name="Picture 42">
            <a:extLst>
              <a:ext uri="{FF2B5EF4-FFF2-40B4-BE49-F238E27FC236}">
                <a16:creationId xmlns:a16="http://schemas.microsoft.com/office/drawing/2014/main" id="{A845BCF0-BA6D-468E-898A-41DBDC3AEC89}"/>
              </a:ext>
            </a:extLst>
          </p:cNvPr>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463246" y="2006367"/>
            <a:ext cx="2691809" cy="185904"/>
          </a:xfrm>
          <a:prstGeom prst="rect">
            <a:avLst/>
          </a:prstGeom>
        </p:spPr>
      </p:pic>
    </p:spTree>
    <p:extLst>
      <p:ext uri="{BB962C8B-B14F-4D97-AF65-F5344CB8AC3E}">
        <p14:creationId xmlns:p14="http://schemas.microsoft.com/office/powerpoint/2010/main" val="397979032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96</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632349" y="1001681"/>
            <a:ext cx="1518476" cy="127238"/>
          </a:xfrm>
          <a:prstGeom prst="rect">
            <a:avLst/>
          </a:prstGeom>
        </p:spPr>
      </p:pic>
      <p:pic>
        <p:nvPicPr>
          <p:cNvPr id="15" name="Picture 14">
            <a:extLst>
              <a:ext uri="{FF2B5EF4-FFF2-40B4-BE49-F238E27FC236}">
                <a16:creationId xmlns:a16="http://schemas.microsoft.com/office/drawing/2014/main" id="{4241F9A1-C50F-48CC-99A7-FBACAE3983D9}"/>
              </a:ext>
            </a:extLst>
          </p:cNvPr>
          <p:cNvPicPr>
            <a:picLocks noChangeAspect="1"/>
          </p:cNvPicPr>
          <p:nvPr/>
        </p:nvPicPr>
        <p:blipFill>
          <a:blip r:embed="rId17"/>
          <a:stretch>
            <a:fillRect/>
          </a:stretch>
        </p:blipFill>
        <p:spPr>
          <a:xfrm>
            <a:off x="463246" y="1718356"/>
            <a:ext cx="1893836" cy="1585059"/>
          </a:xfrm>
          <a:prstGeom prst="rect">
            <a:avLst/>
          </a:prstGeom>
        </p:spPr>
      </p:pic>
      <p:pic>
        <p:nvPicPr>
          <p:cNvPr id="16" name="Picture 15">
            <a:extLst>
              <a:ext uri="{FF2B5EF4-FFF2-40B4-BE49-F238E27FC236}">
                <a16:creationId xmlns:a16="http://schemas.microsoft.com/office/drawing/2014/main" id="{556B2B40-6453-4280-A88D-27496C6FCD40}"/>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82651" y="1227812"/>
            <a:ext cx="581334" cy="121905"/>
          </a:xfrm>
          <a:prstGeom prst="rect">
            <a:avLst/>
          </a:prstGeom>
        </p:spPr>
      </p:pic>
      <p:pic>
        <p:nvPicPr>
          <p:cNvPr id="20" name="Picture 19">
            <a:extLst>
              <a:ext uri="{FF2B5EF4-FFF2-40B4-BE49-F238E27FC236}">
                <a16:creationId xmlns:a16="http://schemas.microsoft.com/office/drawing/2014/main" id="{35E55436-13F0-4C83-BC28-4764454D0E77}"/>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741613" y="1231556"/>
            <a:ext cx="2975238" cy="112000"/>
          </a:xfrm>
          <a:prstGeom prst="rect">
            <a:avLst/>
          </a:prstGeom>
        </p:spPr>
      </p:pic>
      <p:pic>
        <p:nvPicPr>
          <p:cNvPr id="25" name="Picture 24">
            <a:extLst>
              <a:ext uri="{FF2B5EF4-FFF2-40B4-BE49-F238E27FC236}">
                <a16:creationId xmlns:a16="http://schemas.microsoft.com/office/drawing/2014/main" id="{9EA2E1BD-5795-4D7E-8705-865CD34498A2}"/>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85800" y="1403262"/>
            <a:ext cx="1059048" cy="94476"/>
          </a:xfrm>
          <a:prstGeom prst="rect">
            <a:avLst/>
          </a:prstGeom>
        </p:spPr>
      </p:pic>
      <p:pic>
        <p:nvPicPr>
          <p:cNvPr id="33" name="Picture 32">
            <a:extLst>
              <a:ext uri="{FF2B5EF4-FFF2-40B4-BE49-F238E27FC236}">
                <a16:creationId xmlns:a16="http://schemas.microsoft.com/office/drawing/2014/main" id="{186F5CA5-AC7D-46B3-B537-5DC1FEA3744F}"/>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241205" y="1359717"/>
            <a:ext cx="687238" cy="172952"/>
          </a:xfrm>
          <a:prstGeom prst="rect">
            <a:avLst/>
          </a:prstGeom>
        </p:spPr>
      </p:pic>
      <p:pic>
        <p:nvPicPr>
          <p:cNvPr id="27" name="Picture 26">
            <a:extLst>
              <a:ext uri="{FF2B5EF4-FFF2-40B4-BE49-F238E27FC236}">
                <a16:creationId xmlns:a16="http://schemas.microsoft.com/office/drawing/2014/main" id="{F8833136-8EB9-4A91-9E9E-B2131C84C5E2}"/>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5300" y="1620090"/>
            <a:ext cx="1145905" cy="94476"/>
          </a:xfrm>
          <a:prstGeom prst="rect">
            <a:avLst/>
          </a:prstGeom>
        </p:spPr>
      </p:pic>
      <p:pic>
        <p:nvPicPr>
          <p:cNvPr id="30" name="Picture 29">
            <a:extLst>
              <a:ext uri="{FF2B5EF4-FFF2-40B4-BE49-F238E27FC236}">
                <a16:creationId xmlns:a16="http://schemas.microsoft.com/office/drawing/2014/main" id="{7529BF55-0875-407D-BE46-D92D41BAF8F0}"/>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343743" y="1565559"/>
            <a:ext cx="856381" cy="185905"/>
          </a:xfrm>
          <a:prstGeom prst="rect">
            <a:avLst/>
          </a:prstGeom>
        </p:spPr>
      </p:pic>
      <p:pic>
        <p:nvPicPr>
          <p:cNvPr id="38" name="Picture 37">
            <a:extLst>
              <a:ext uri="{FF2B5EF4-FFF2-40B4-BE49-F238E27FC236}">
                <a16:creationId xmlns:a16="http://schemas.microsoft.com/office/drawing/2014/main" id="{CF84C1DE-9DBF-43E2-B900-1AB7BD7F2BC9}"/>
              </a:ext>
            </a:extLst>
          </p:cNvPr>
          <p:cNvPicPr>
            <a:picLocks noChangeAspect="1"/>
          </p:cNvPicPr>
          <p:nvPr/>
        </p:nvPicPr>
        <p:blipFill>
          <a:blip r:embed="rId24"/>
          <a:stretch>
            <a:fillRect/>
          </a:stretch>
        </p:blipFill>
        <p:spPr>
          <a:xfrm>
            <a:off x="2570686" y="1389166"/>
            <a:ext cx="1194643" cy="1816933"/>
          </a:xfrm>
          <a:prstGeom prst="rect">
            <a:avLst/>
          </a:prstGeom>
        </p:spPr>
      </p:pic>
    </p:spTree>
    <p:extLst>
      <p:ext uri="{BB962C8B-B14F-4D97-AF65-F5344CB8AC3E}">
        <p14:creationId xmlns:p14="http://schemas.microsoft.com/office/powerpoint/2010/main" val="267736863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Chain Rule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97</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034E36-4D4E-433F-80EF-8AFC3280FE0A}"/>
                  </a:ext>
                </a:extLst>
              </p:cNvPr>
              <p:cNvSpPr txBox="1"/>
              <p:nvPr/>
            </p:nvSpPr>
            <p:spPr>
              <a:xfrm>
                <a:off x="2216962" y="409070"/>
                <a:ext cx="2297887" cy="2731902"/>
              </a:xfrm>
              <a:prstGeom prst="rect">
                <a:avLst/>
              </a:prstGeom>
              <a:noFill/>
            </p:spPr>
            <p:txBody>
              <a:bodyPr wrap="square" rtlCol="0">
                <a:spAutoFit/>
              </a:bodyPr>
              <a:lstStyle/>
              <a:p>
                <a:r>
                  <a:rPr lang="en-US" sz="800" b="1" dirty="0">
                    <a:latin typeface="Tahoma" panose="020B0604030504040204" pitchFamily="34" charset="0"/>
                    <a:ea typeface="Tahoma" panose="020B0604030504040204" pitchFamily="34" charset="0"/>
                    <a:cs typeface="Tahoma" panose="020B0604030504040204" pitchFamily="34" charset="0"/>
                  </a:rPr>
                  <a:t>1-VAR:</a:t>
                </a:r>
              </a:p>
              <a:p>
                <a:pPr marL="171450"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One independent variable (</a:t>
                </a:r>
                <a:r>
                  <a:rPr lang="en-US" sz="800" dirty="0" err="1">
                    <a:latin typeface="Tahoma" panose="020B0604030504040204" pitchFamily="34" charset="0"/>
                    <a:ea typeface="Tahoma" panose="020B0604030504040204" pitchFamily="34" charset="0"/>
                    <a:cs typeface="Tahoma" panose="020B0604030504040204" pitchFamily="34" charset="0"/>
                  </a:rPr>
                  <a:t>i.e</a:t>
                </a:r>
                <a:r>
                  <a:rPr lang="en-US" sz="8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𝑡</m:t>
                    </m:r>
                  </m:oMath>
                </a14:m>
                <a:r>
                  <a:rPr lang="en-US" sz="800" dirty="0">
                    <a:latin typeface="Tahoma" panose="020B0604030504040204" pitchFamily="34" charset="0"/>
                    <a:ea typeface="Tahoma" panose="020B0604030504040204" pitchFamily="34" charset="0"/>
                    <a:cs typeface="Tahoma" panose="020B0604030504040204" pitchFamily="34" charset="0"/>
                  </a:rPr>
                  <a:t>)</a:t>
                </a:r>
                <a:endParaRPr lang="en-US" sz="8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Involves “intermediate variable” with composition of functions	</a:t>
                </a:r>
              </a:p>
              <a:p>
                <a:pPr marL="628650" lvl="1" indent="-171450">
                  <a:buFont typeface="Arial" panose="020B0604020202020204" pitchFamily="34" charset="0"/>
                  <a:buChar char="•"/>
                </a:pPr>
                <a14:m>
                  <m:oMath xmlns:m="http://schemas.openxmlformats.org/officeDocument/2006/math">
                    <m:r>
                      <a:rPr lang="en-US" sz="800" i="1" dirty="0" smtClean="0">
                        <a:latin typeface="Cambria Math" panose="02040503050406030204" pitchFamily="18" charset="0"/>
                        <a:ea typeface="Tahoma" panose="020B0604030504040204" pitchFamily="34" charset="0"/>
                        <a:cs typeface="Tahoma" panose="020B0604030504040204" pitchFamily="34" charset="0"/>
                      </a:rPr>
                      <m:t>𝑤</m:t>
                    </m:r>
                    <m:r>
                      <a:rPr lang="en-US" sz="800" i="1" dirty="0" smtClean="0">
                        <a:latin typeface="Cambria Math" panose="02040503050406030204" pitchFamily="18" charset="0"/>
                        <a:ea typeface="Tahoma" panose="020B0604030504040204" pitchFamily="34" charset="0"/>
                        <a:cs typeface="Tahoma" panose="020B0604030504040204" pitchFamily="34" charset="0"/>
                      </a:rPr>
                      <m:t>(</m:t>
                    </m:r>
                    <m:r>
                      <a:rPr lang="en-US" sz="800" i="1" dirty="0" smtClean="0">
                        <a:latin typeface="Cambria Math" panose="02040503050406030204" pitchFamily="18" charset="0"/>
                        <a:ea typeface="Tahoma" panose="020B0604030504040204" pitchFamily="34" charset="0"/>
                        <a:cs typeface="Tahoma" panose="020B0604030504040204" pitchFamily="34" charset="0"/>
                      </a:rPr>
                      <m:t>𝑡</m:t>
                    </m:r>
                    <m:r>
                      <a:rPr lang="en-US" sz="800" i="1" dirty="0" smtClean="0">
                        <a:latin typeface="Cambria Math" panose="02040503050406030204" pitchFamily="18" charset="0"/>
                        <a:ea typeface="Tahoma" panose="020B0604030504040204" pitchFamily="34" charset="0"/>
                        <a:cs typeface="Tahoma" panose="020B0604030504040204" pitchFamily="34" charset="0"/>
                      </a:rPr>
                      <m:t>)=</m:t>
                    </m:r>
                    <m:r>
                      <a:rPr lang="en-US" sz="800" i="1" dirty="0" smtClean="0">
                        <a:latin typeface="Cambria Math" panose="02040503050406030204" pitchFamily="18" charset="0"/>
                        <a:ea typeface="Tahoma" panose="020B0604030504040204" pitchFamily="34" charset="0"/>
                        <a:cs typeface="Tahoma" panose="020B0604030504040204" pitchFamily="34" charset="0"/>
                      </a:rPr>
                      <m:t>𝑓</m:t>
                    </m:r>
                    <m:r>
                      <a:rPr lang="en-US" sz="800" i="1" dirty="0" smtClean="0">
                        <a:latin typeface="Cambria Math" panose="02040503050406030204" pitchFamily="18" charset="0"/>
                        <a:ea typeface="Tahoma" panose="020B0604030504040204" pitchFamily="34" charset="0"/>
                        <a:cs typeface="Tahoma" panose="020B0604030504040204" pitchFamily="34" charset="0"/>
                      </a:rPr>
                      <m:t>(</m:t>
                    </m:r>
                    <m:r>
                      <a:rPr lang="en-US" sz="800" i="1" dirty="0" smtClean="0">
                        <a:latin typeface="Cambria Math" panose="02040503050406030204" pitchFamily="18" charset="0"/>
                        <a:ea typeface="Tahoma" panose="020B0604030504040204" pitchFamily="34" charset="0"/>
                        <a:cs typeface="Tahoma" panose="020B0604030504040204" pitchFamily="34" charset="0"/>
                      </a:rPr>
                      <m:t>𝑔</m:t>
                    </m:r>
                    <m:r>
                      <a:rPr lang="en-US" sz="800" i="1" dirty="0" smtClean="0">
                        <a:latin typeface="Cambria Math" panose="02040503050406030204" pitchFamily="18" charset="0"/>
                        <a:ea typeface="Tahoma" panose="020B0604030504040204" pitchFamily="34" charset="0"/>
                        <a:cs typeface="Tahoma" panose="020B0604030504040204" pitchFamily="34" charset="0"/>
                      </a:rPr>
                      <m:t>(</m:t>
                    </m:r>
                    <m:r>
                      <a:rPr lang="en-US" sz="800" i="1" dirty="0" smtClean="0">
                        <a:latin typeface="Cambria Math" panose="02040503050406030204" pitchFamily="18" charset="0"/>
                        <a:ea typeface="Tahoma" panose="020B0604030504040204" pitchFamily="34" charset="0"/>
                        <a:cs typeface="Tahoma" panose="020B0604030504040204" pitchFamily="34" charset="0"/>
                      </a:rPr>
                      <m:t>𝑡</m:t>
                    </m:r>
                    <m:r>
                      <a:rPr lang="en-US" sz="8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f>
                      <m:fPr>
                        <m:ctrlPr>
                          <a:rPr lang="en-US" sz="800" i="1" dirty="0" smtClean="0">
                            <a:latin typeface="Cambria Math" panose="02040503050406030204" pitchFamily="18" charset="0"/>
                            <a:ea typeface="Tahoma" panose="020B0604030504040204" pitchFamily="34" charset="0"/>
                            <a:cs typeface="Tahoma" panose="020B0604030504040204" pitchFamily="34" charset="0"/>
                          </a:rPr>
                        </m:ctrlPr>
                      </m:fPr>
                      <m:num>
                        <m:r>
                          <a:rPr lang="en-US" sz="800" b="0" i="1" dirty="0" smtClean="0">
                            <a:latin typeface="Cambria Math" panose="02040503050406030204" pitchFamily="18" charset="0"/>
                            <a:ea typeface="Tahoma" panose="020B0604030504040204" pitchFamily="34" charset="0"/>
                            <a:cs typeface="Tahoma" panose="020B0604030504040204" pitchFamily="34" charset="0"/>
                          </a:rPr>
                          <m:t>𝑑𝑤</m:t>
                        </m:r>
                      </m:num>
                      <m:den>
                        <m:r>
                          <a:rPr lang="en-US" sz="800" b="0" i="1" dirty="0" smtClean="0">
                            <a:latin typeface="Cambria Math" panose="02040503050406030204" pitchFamily="18" charset="0"/>
                            <a:ea typeface="Tahoma" panose="020B0604030504040204" pitchFamily="34" charset="0"/>
                            <a:cs typeface="Tahoma" panose="020B0604030504040204" pitchFamily="34" charset="0"/>
                          </a:rPr>
                          <m:t>𝑑𝑡</m:t>
                        </m:r>
                      </m:den>
                    </m:f>
                    <m:r>
                      <a:rPr lang="en-US" sz="800" i="1" dirty="0" smtClean="0">
                        <a:latin typeface="Cambria Math" panose="02040503050406030204" pitchFamily="18" charset="0"/>
                        <a:ea typeface="Tahoma" panose="020B0604030504040204" pitchFamily="34" charset="0"/>
                        <a:cs typeface="Tahoma" panose="020B0604030504040204" pitchFamily="34" charset="0"/>
                      </a:rPr>
                      <m:t>=</m:t>
                    </m:r>
                    <m:f>
                      <m:fPr>
                        <m:ctrlPr>
                          <a:rPr lang="en-US" sz="800" i="1" dirty="0">
                            <a:latin typeface="Cambria Math" panose="02040503050406030204" pitchFamily="18" charset="0"/>
                            <a:ea typeface="Tahoma" panose="020B0604030504040204" pitchFamily="34" charset="0"/>
                            <a:cs typeface="Tahoma" panose="020B0604030504040204" pitchFamily="34" charset="0"/>
                          </a:rPr>
                        </m:ctrlPr>
                      </m:fPr>
                      <m:num>
                        <m:r>
                          <a:rPr lang="en-US" sz="800" i="1" dirty="0">
                            <a:latin typeface="Cambria Math" panose="02040503050406030204" pitchFamily="18" charset="0"/>
                            <a:ea typeface="Tahoma" panose="020B0604030504040204" pitchFamily="34" charset="0"/>
                            <a:cs typeface="Tahoma" panose="020B0604030504040204" pitchFamily="34" charset="0"/>
                          </a:rPr>
                          <m:t>𝑑𝑤</m:t>
                        </m:r>
                      </m:num>
                      <m:den>
                        <m:r>
                          <a:rPr lang="en-US" sz="800" i="1" dirty="0">
                            <a:latin typeface="Cambria Math" panose="02040503050406030204" pitchFamily="18" charset="0"/>
                            <a:ea typeface="Tahoma" panose="020B0604030504040204" pitchFamily="34" charset="0"/>
                            <a:cs typeface="Tahoma" panose="020B0604030504040204" pitchFamily="34" charset="0"/>
                          </a:rPr>
                          <m:t>𝑑</m:t>
                        </m:r>
                        <m:r>
                          <a:rPr lang="en-US" sz="800" b="0" i="1" dirty="0" smtClean="0">
                            <a:latin typeface="Cambria Math" panose="02040503050406030204" pitchFamily="18" charset="0"/>
                            <a:ea typeface="Tahoma" panose="020B0604030504040204" pitchFamily="34" charset="0"/>
                            <a:cs typeface="Tahoma" panose="020B0604030504040204" pitchFamily="34" charset="0"/>
                          </a:rPr>
                          <m:t>𝑥</m:t>
                        </m:r>
                      </m:den>
                    </m:f>
                    <m:f>
                      <m:fPr>
                        <m:ctrlPr>
                          <a:rPr lang="en-US" sz="800" i="1" dirty="0">
                            <a:latin typeface="Cambria Math" panose="02040503050406030204" pitchFamily="18" charset="0"/>
                            <a:ea typeface="Tahoma" panose="020B0604030504040204" pitchFamily="34" charset="0"/>
                            <a:cs typeface="Tahoma" panose="020B0604030504040204" pitchFamily="34" charset="0"/>
                          </a:rPr>
                        </m:ctrlPr>
                      </m:fPr>
                      <m:num>
                        <m:r>
                          <a:rPr lang="en-US" sz="800" i="1" dirty="0">
                            <a:latin typeface="Cambria Math" panose="02040503050406030204" pitchFamily="18" charset="0"/>
                            <a:ea typeface="Tahoma" panose="020B0604030504040204" pitchFamily="34" charset="0"/>
                            <a:cs typeface="Tahoma" panose="020B0604030504040204" pitchFamily="34" charset="0"/>
                          </a:rPr>
                          <m:t>𝑑</m:t>
                        </m:r>
                        <m:r>
                          <a:rPr lang="en-US" sz="800" b="0" i="1" dirty="0" smtClean="0">
                            <a:latin typeface="Cambria Math" panose="02040503050406030204" pitchFamily="18" charset="0"/>
                            <a:ea typeface="Tahoma" panose="020B0604030504040204" pitchFamily="34" charset="0"/>
                            <a:cs typeface="Tahoma" panose="020B0604030504040204" pitchFamily="34" charset="0"/>
                          </a:rPr>
                          <m:t>𝑥</m:t>
                        </m:r>
                      </m:num>
                      <m:den>
                        <m:r>
                          <a:rPr lang="en-US" sz="800" i="1" dirty="0">
                            <a:latin typeface="Cambria Math" panose="02040503050406030204" pitchFamily="18" charset="0"/>
                            <a:ea typeface="Tahoma" panose="020B0604030504040204" pitchFamily="34" charset="0"/>
                            <a:cs typeface="Tahoma" panose="020B0604030504040204" pitchFamily="34" charset="0"/>
                          </a:rPr>
                          <m:t>𝑑𝑡</m:t>
                        </m:r>
                      </m:den>
                    </m:f>
                  </m:oMath>
                </a14:m>
                <a:endParaRPr lang="en-US" sz="800" i="1"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800" b="0" i="1" u="none" strike="noStrike" baseline="0" dirty="0">
                    <a:latin typeface="Tahoma" panose="020B0604030504040204" pitchFamily="34" charset="0"/>
                    <a:ea typeface="Tahoma" panose="020B0604030504040204" pitchFamily="34" charset="0"/>
                    <a:cs typeface="Tahoma" panose="020B0604030504040204" pitchFamily="34" charset="0"/>
                  </a:rPr>
                  <a:t>Intermediate variable: </a:t>
                </a:r>
                <a14:m>
                  <m:oMath xmlns:m="http://schemas.openxmlformats.org/officeDocument/2006/math">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𝑥</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 = </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𝑔</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𝑡</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r>
                  <a:rPr lang="en-US" sz="800" b="1" dirty="0">
                    <a:latin typeface="Tahoma" panose="020B0604030504040204" pitchFamily="34" charset="0"/>
                    <a:ea typeface="Tahoma" panose="020B0604030504040204" pitchFamily="34" charset="0"/>
                    <a:cs typeface="Tahoma" panose="020B0604030504040204" pitchFamily="34" charset="0"/>
                  </a:rPr>
                  <a:t>2-VAR:</a:t>
                </a:r>
              </a:p>
              <a:p>
                <a:pPr marL="171450"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Many independent variables</a:t>
                </a:r>
              </a:p>
              <a:p>
                <a:pPr marL="171450"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Many forms and types</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The types and/or formats depend on both independent and intermediate variables</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May be defined implicitly or explicitly (as noted in the textbook)</a:t>
                </a:r>
              </a:p>
              <a:p>
                <a:pPr marL="171450"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Many intermediate variables</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Intermediate variables provide a pathway from the dependent variable to the independent variable(s)</a:t>
                </a:r>
              </a:p>
            </p:txBody>
          </p:sp>
        </mc:Choice>
        <mc:Fallback xmlns="">
          <p:sp>
            <p:nvSpPr>
              <p:cNvPr id="19" name="TextBox 18">
                <a:extLst>
                  <a:ext uri="{FF2B5EF4-FFF2-40B4-BE49-F238E27FC236}">
                    <a16:creationId xmlns:a16="http://schemas.microsoft.com/office/drawing/2014/main" id="{8D034E36-4D4E-433F-80EF-8AFC3280FE0A}"/>
                  </a:ext>
                </a:extLst>
              </p:cNvPr>
              <p:cNvSpPr txBox="1">
                <a:spLocks noRot="1" noChangeAspect="1" noMove="1" noResize="1" noEditPoints="1" noAdjustHandles="1" noChangeArrowheads="1" noChangeShapeType="1" noTextEdit="1"/>
              </p:cNvSpPr>
              <p:nvPr/>
            </p:nvSpPr>
            <p:spPr>
              <a:xfrm>
                <a:off x="2216962" y="409070"/>
                <a:ext cx="2297887" cy="2731902"/>
              </a:xfrm>
              <a:prstGeom prst="rect">
                <a:avLst/>
              </a:prstGeom>
              <a:blipFill>
                <a:blip r:embed="rId3"/>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FCB340A2-D440-4FE5-B9D6-00DD8EE72B01}"/>
              </a:ext>
            </a:extLst>
          </p:cNvPr>
          <p:cNvPicPr>
            <a:picLocks noChangeAspect="1"/>
          </p:cNvPicPr>
          <p:nvPr/>
        </p:nvPicPr>
        <p:blipFill>
          <a:blip r:embed="rId4"/>
          <a:stretch>
            <a:fillRect/>
          </a:stretch>
        </p:blipFill>
        <p:spPr>
          <a:xfrm>
            <a:off x="369488" y="417675"/>
            <a:ext cx="1198474" cy="1568659"/>
          </a:xfrm>
          <a:prstGeom prst="rect">
            <a:avLst/>
          </a:prstGeom>
        </p:spPr>
      </p:pic>
      <p:pic>
        <p:nvPicPr>
          <p:cNvPr id="25" name="Picture 24">
            <a:extLst>
              <a:ext uri="{FF2B5EF4-FFF2-40B4-BE49-F238E27FC236}">
                <a16:creationId xmlns:a16="http://schemas.microsoft.com/office/drawing/2014/main" id="{0C36A363-EE06-4256-A72A-0FAD8206D23E}"/>
              </a:ext>
            </a:extLst>
          </p:cNvPr>
          <p:cNvPicPr>
            <a:picLocks noChangeAspect="1"/>
          </p:cNvPicPr>
          <p:nvPr/>
        </p:nvPicPr>
        <p:blipFill>
          <a:blip r:embed="rId5"/>
          <a:stretch>
            <a:fillRect/>
          </a:stretch>
        </p:blipFill>
        <p:spPr>
          <a:xfrm>
            <a:off x="420724" y="1869246"/>
            <a:ext cx="1064015" cy="1483172"/>
          </a:xfrm>
          <a:prstGeom prst="rect">
            <a:avLst/>
          </a:prstGeom>
        </p:spPr>
      </p:pic>
      <p:sp>
        <p:nvSpPr>
          <p:cNvPr id="26" name="Rectangle 25">
            <a:extLst>
              <a:ext uri="{FF2B5EF4-FFF2-40B4-BE49-F238E27FC236}">
                <a16:creationId xmlns:a16="http://schemas.microsoft.com/office/drawing/2014/main" id="{E8DCA03B-B84F-41D2-894C-626BA93F5E79}"/>
              </a:ext>
            </a:extLst>
          </p:cNvPr>
          <p:cNvSpPr/>
          <p:nvPr/>
        </p:nvSpPr>
        <p:spPr>
          <a:xfrm>
            <a:off x="369488" y="409070"/>
            <a:ext cx="1166488" cy="1410338"/>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8E737A-7A06-4B76-B651-55A0BE961BD2}"/>
              </a:ext>
            </a:extLst>
          </p:cNvPr>
          <p:cNvSpPr/>
          <p:nvPr/>
        </p:nvSpPr>
        <p:spPr>
          <a:xfrm>
            <a:off x="369488" y="1858623"/>
            <a:ext cx="1166488" cy="1474567"/>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91881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98</a:t>
            </a:fld>
            <a:r>
              <a:rPr spc="-55" dirty="0"/>
              <a:t> </a:t>
            </a:r>
            <a:r>
              <a:rPr spc="35" dirty="0"/>
              <a:t>/</a:t>
            </a:r>
            <a:endParaRPr spc="-55" dirty="0"/>
          </a:p>
        </p:txBody>
      </p:sp>
      <p:pic>
        <p:nvPicPr>
          <p:cNvPr id="15" name="Picture 14">
            <a:extLst>
              <a:ext uri="{FF2B5EF4-FFF2-40B4-BE49-F238E27FC236}">
                <a16:creationId xmlns:a16="http://schemas.microsoft.com/office/drawing/2014/main" id="{B6E7BCA8-1AAD-41F2-A3E9-17AC1A1D64AA}"/>
              </a:ext>
            </a:extLst>
          </p:cNvPr>
          <p:cNvPicPr>
            <a:picLocks noChangeAspect="1"/>
          </p:cNvPicPr>
          <p:nvPr/>
        </p:nvPicPr>
        <p:blipFill>
          <a:blip r:embed="rId5"/>
          <a:stretch>
            <a:fillRect/>
          </a:stretch>
        </p:blipFill>
        <p:spPr>
          <a:xfrm>
            <a:off x="396131" y="418057"/>
            <a:ext cx="3799097" cy="1352780"/>
          </a:xfrm>
          <a:prstGeom prst="rect">
            <a:avLst/>
          </a:prstGeom>
        </p:spPr>
      </p:pic>
      <p:sp>
        <p:nvSpPr>
          <p:cNvPr id="16" name="TextBox 15">
            <a:extLst>
              <a:ext uri="{FF2B5EF4-FFF2-40B4-BE49-F238E27FC236}">
                <a16:creationId xmlns:a16="http://schemas.microsoft.com/office/drawing/2014/main" id="{2F6C1D7F-C60D-42BC-A03C-002C9CF38F34}"/>
              </a:ext>
            </a:extLst>
          </p:cNvPr>
          <p:cNvSpPr txBox="1"/>
          <p:nvPr/>
        </p:nvSpPr>
        <p:spPr>
          <a:xfrm>
            <a:off x="768032" y="394150"/>
            <a:ext cx="5105400" cy="184666"/>
          </a:xfrm>
          <a:prstGeom prst="rect">
            <a:avLst/>
          </a:prstGeom>
          <a:noFill/>
        </p:spPr>
        <p:txBody>
          <a:bodyPr wrap="square" rtlCol="0">
            <a:spAutoFit/>
          </a:bodyPr>
          <a:lstStyle/>
          <a:p>
            <a:pPr algn="l"/>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Chain Rule for Two Independent Variables and Three Intermediate Variables:</a:t>
            </a:r>
            <a:endParaRPr lang="en-US" sz="600" dirty="0">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B9EEF9B4-DC27-4529-AC2F-4177DA28B61D}"/>
              </a:ext>
            </a:extLst>
          </p:cNvPr>
          <p:cNvSpPr txBox="1"/>
          <p:nvPr/>
        </p:nvSpPr>
        <p:spPr>
          <a:xfrm>
            <a:off x="0" y="1776646"/>
            <a:ext cx="5105400" cy="184666"/>
          </a:xfrm>
          <a:prstGeom prst="rect">
            <a:avLst/>
          </a:prstGeom>
          <a:noFill/>
        </p:spPr>
        <p:txBody>
          <a:bodyPr wrap="square" rtlCol="0">
            <a:spAutoFit/>
          </a:bodyPr>
          <a:lstStyle/>
          <a:p>
            <a:pPr algn="l"/>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Chain Rule for two intermediate variables:</a:t>
            </a:r>
            <a:endParaRPr lang="en-US" sz="600" b="1" dirty="0">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00C4CEE4-3BB0-4198-BB22-B07FADF71D06}"/>
              </a:ext>
            </a:extLst>
          </p:cNvPr>
          <p:cNvSpPr txBox="1"/>
          <p:nvPr/>
        </p:nvSpPr>
        <p:spPr>
          <a:xfrm>
            <a:off x="1743169" y="1778003"/>
            <a:ext cx="5105400" cy="184666"/>
          </a:xfrm>
          <a:prstGeom prst="rect">
            <a:avLst/>
          </a:prstGeom>
          <a:noFill/>
        </p:spPr>
        <p:txBody>
          <a:bodyPr wrap="square" rtlCol="0">
            <a:spAutoFit/>
          </a:bodyPr>
          <a:lstStyle/>
          <a:p>
            <a:pPr algn="l"/>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Chain Rule for </a:t>
            </a:r>
            <a:r>
              <a:rPr lang="en-US" sz="600" b="1" dirty="0">
                <a:latin typeface="Tahoma" panose="020B0604030504040204" pitchFamily="34" charset="0"/>
                <a:ea typeface="Tahoma" panose="020B0604030504040204" pitchFamily="34" charset="0"/>
                <a:cs typeface="Tahoma" panose="020B0604030504040204" pitchFamily="34" charset="0"/>
              </a:rPr>
              <a:t>one </a:t>
            </a:r>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intermediate variable:</a:t>
            </a:r>
            <a:endParaRPr lang="en-US" sz="600" b="1" dirty="0">
              <a:latin typeface="Tahoma" panose="020B0604030504040204" pitchFamily="34" charset="0"/>
              <a:ea typeface="Tahoma" panose="020B0604030504040204" pitchFamily="34" charset="0"/>
              <a:cs typeface="Tahoma" panose="020B0604030504040204" pitchFamily="34" charset="0"/>
            </a:endParaRPr>
          </a:p>
        </p:txBody>
      </p:sp>
      <p:pic>
        <p:nvPicPr>
          <p:cNvPr id="18" name="Picture 17">
            <a:extLst>
              <a:ext uri="{FF2B5EF4-FFF2-40B4-BE49-F238E27FC236}">
                <a16:creationId xmlns:a16="http://schemas.microsoft.com/office/drawing/2014/main" id="{B4BA060C-1135-44DA-9689-96A5F103E72E}"/>
              </a:ext>
            </a:extLst>
          </p:cNvPr>
          <p:cNvPicPr>
            <a:picLocks noChangeAspect="1"/>
          </p:cNvPicPr>
          <p:nvPr/>
        </p:nvPicPr>
        <p:blipFill>
          <a:blip r:embed="rId6">
            <a:duotone>
              <a:schemeClr val="accent1">
                <a:shade val="45000"/>
                <a:satMod val="135000"/>
              </a:schemeClr>
              <a:prstClr val="white"/>
            </a:duotone>
          </a:blip>
          <a:stretch>
            <a:fillRect/>
          </a:stretch>
        </p:blipFill>
        <p:spPr>
          <a:xfrm>
            <a:off x="495522" y="1923284"/>
            <a:ext cx="858776" cy="1165212"/>
          </a:xfrm>
          <a:prstGeom prst="rect">
            <a:avLst/>
          </a:prstGeom>
        </p:spPr>
      </p:pic>
      <p:pic>
        <p:nvPicPr>
          <p:cNvPr id="30" name="Picture 29">
            <a:extLst>
              <a:ext uri="{FF2B5EF4-FFF2-40B4-BE49-F238E27FC236}">
                <a16:creationId xmlns:a16="http://schemas.microsoft.com/office/drawing/2014/main" id="{9D66725A-F0FE-4E15-836F-444F933CA0D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3085" y="3088496"/>
            <a:ext cx="1476190" cy="150095"/>
          </a:xfrm>
          <a:prstGeom prst="rect">
            <a:avLst/>
          </a:prstGeom>
        </p:spPr>
      </p:pic>
      <p:pic>
        <p:nvPicPr>
          <p:cNvPr id="32" name="Picture 31">
            <a:extLst>
              <a:ext uri="{FF2B5EF4-FFF2-40B4-BE49-F238E27FC236}">
                <a16:creationId xmlns:a16="http://schemas.microsoft.com/office/drawing/2014/main" id="{34D3B64B-1C51-47DD-9EAA-80C25A6AB2D9}"/>
              </a:ext>
            </a:extLst>
          </p:cNvPr>
          <p:cNvPicPr>
            <a:picLocks noChangeAspect="1"/>
          </p:cNvPicPr>
          <p:nvPr/>
        </p:nvPicPr>
        <p:blipFill>
          <a:blip r:embed="rId8"/>
          <a:stretch>
            <a:fillRect/>
          </a:stretch>
        </p:blipFill>
        <p:spPr>
          <a:xfrm>
            <a:off x="2169446" y="1934258"/>
            <a:ext cx="885131" cy="1323521"/>
          </a:xfrm>
          <a:prstGeom prst="rect">
            <a:avLst/>
          </a:prstGeom>
        </p:spPr>
      </p:pic>
      <p:pic>
        <p:nvPicPr>
          <p:cNvPr id="34" name="Picture 33">
            <a:extLst>
              <a:ext uri="{FF2B5EF4-FFF2-40B4-BE49-F238E27FC236}">
                <a16:creationId xmlns:a16="http://schemas.microsoft.com/office/drawing/2014/main" id="{B4D63C6E-4B94-4964-B762-4FDCC6BBED5E}"/>
              </a:ext>
            </a:extLst>
          </p:cNvPr>
          <p:cNvPicPr>
            <a:picLocks noChangeAspect="1"/>
          </p:cNvPicPr>
          <p:nvPr/>
        </p:nvPicPr>
        <p:blipFill>
          <a:blip r:embed="rId9"/>
          <a:stretch>
            <a:fillRect/>
          </a:stretch>
        </p:blipFill>
        <p:spPr>
          <a:xfrm>
            <a:off x="3504998" y="1931539"/>
            <a:ext cx="1076260" cy="1141736"/>
          </a:xfrm>
          <a:prstGeom prst="rect">
            <a:avLst/>
          </a:prstGeom>
        </p:spPr>
      </p:pic>
      <p:sp>
        <p:nvSpPr>
          <p:cNvPr id="35" name="TextBox 34">
            <a:extLst>
              <a:ext uri="{FF2B5EF4-FFF2-40B4-BE49-F238E27FC236}">
                <a16:creationId xmlns:a16="http://schemas.microsoft.com/office/drawing/2014/main" id="{B8D74787-141F-4A86-A642-188EC40D6B13}"/>
              </a:ext>
            </a:extLst>
          </p:cNvPr>
          <p:cNvSpPr txBox="1"/>
          <p:nvPr/>
        </p:nvSpPr>
        <p:spPr>
          <a:xfrm>
            <a:off x="3481396" y="1774381"/>
            <a:ext cx="5105400" cy="184666"/>
          </a:xfrm>
          <a:prstGeom prst="rect">
            <a:avLst/>
          </a:prstGeom>
          <a:noFill/>
        </p:spPr>
        <p:txBody>
          <a:bodyPr wrap="square" rtlCol="0">
            <a:spAutoFit/>
          </a:bodyPr>
          <a:lstStyle/>
          <a:p>
            <a:pPr algn="l"/>
            <a:r>
              <a:rPr lang="en-US" sz="600" b="1" dirty="0">
                <a:latin typeface="Tahoma" panose="020B0604030504040204" pitchFamily="34" charset="0"/>
                <a:ea typeface="Tahoma" panose="020B0604030504040204" pitchFamily="34" charset="0"/>
                <a:cs typeface="Tahoma" panose="020B0604030504040204" pitchFamily="34" charset="0"/>
              </a:rPr>
              <a:t>Implicit Differentiation: </a:t>
            </a:r>
          </a:p>
        </p:txBody>
      </p:sp>
      <p:pic>
        <p:nvPicPr>
          <p:cNvPr id="39" name="Picture 38">
            <a:extLst>
              <a:ext uri="{FF2B5EF4-FFF2-40B4-BE49-F238E27FC236}">
                <a16:creationId xmlns:a16="http://schemas.microsoft.com/office/drawing/2014/main" id="{9EFEE0B6-F9DB-4387-B53F-BF0E730CA27E}"/>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66888" y="3066600"/>
            <a:ext cx="285714" cy="155429"/>
          </a:xfrm>
          <a:prstGeom prst="rect">
            <a:avLst/>
          </a:prstGeom>
        </p:spPr>
      </p:pic>
      <p:sp>
        <p:nvSpPr>
          <p:cNvPr id="40" name="Rectangle 39">
            <a:extLst>
              <a:ext uri="{FF2B5EF4-FFF2-40B4-BE49-F238E27FC236}">
                <a16:creationId xmlns:a16="http://schemas.microsoft.com/office/drawing/2014/main" id="{368A06AB-2EB3-486C-8539-EF7B7D2560F5}"/>
              </a:ext>
            </a:extLst>
          </p:cNvPr>
          <p:cNvSpPr/>
          <p:nvPr/>
        </p:nvSpPr>
        <p:spPr>
          <a:xfrm>
            <a:off x="32487" y="1809079"/>
            <a:ext cx="1705740" cy="1492528"/>
          </a:xfrm>
          <a:prstGeom prst="rect">
            <a:avLst/>
          </a:prstGeom>
          <a:noFill/>
          <a:ln>
            <a:solidFill>
              <a:srgbClr val="8BA5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0486C96-E199-451B-90DA-4C5D32BF9B4A}"/>
              </a:ext>
            </a:extLst>
          </p:cNvPr>
          <p:cNvSpPr/>
          <p:nvPr/>
        </p:nvSpPr>
        <p:spPr>
          <a:xfrm>
            <a:off x="1783123" y="1809079"/>
            <a:ext cx="1661839" cy="1492528"/>
          </a:xfrm>
          <a:prstGeom prst="rect">
            <a:avLst/>
          </a:prstGeom>
          <a:noFill/>
          <a:ln>
            <a:solidFill>
              <a:srgbClr val="1FB6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9594011-AA50-4C53-AD3F-2B23E05C8B48}"/>
              </a:ext>
            </a:extLst>
          </p:cNvPr>
          <p:cNvSpPr/>
          <p:nvPr/>
        </p:nvSpPr>
        <p:spPr>
          <a:xfrm>
            <a:off x="3512888" y="1809079"/>
            <a:ext cx="993715" cy="1492528"/>
          </a:xfrm>
          <a:prstGeom prst="rect">
            <a:avLst/>
          </a:prstGeom>
          <a:noFill/>
          <a:ln>
            <a:solidFill>
              <a:srgbClr val="6D29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1AE4CC6-AA11-442F-98EA-FD90DB6222EE}"/>
              </a:ext>
            </a:extLst>
          </p:cNvPr>
          <p:cNvSpPr/>
          <p:nvPr/>
        </p:nvSpPr>
        <p:spPr>
          <a:xfrm>
            <a:off x="275551" y="409253"/>
            <a:ext cx="4000361" cy="1333312"/>
          </a:xfrm>
          <a:prstGeom prst="rect">
            <a:avLst/>
          </a:prstGeom>
          <a:noFill/>
          <a:ln>
            <a:solidFill>
              <a:srgbClr val="ED10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274039"/>
      </p:ext>
    </p:extLst>
  </p:cSld>
  <p:clrMapOvr>
    <a:masterClrMapping/>
  </p:clrMapOvr>
  <p:transition>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99</a:t>
            </a:fld>
            <a:r>
              <a:rPr spc="-55" dirty="0"/>
              <a:t> </a:t>
            </a:r>
            <a:r>
              <a:rPr spc="35" dirty="0"/>
              <a:t>/</a:t>
            </a:r>
            <a:endParaRPr spc="-55" dirty="0"/>
          </a:p>
        </p:txBody>
      </p:sp>
      <p:pic>
        <p:nvPicPr>
          <p:cNvPr id="15" name="Picture 14">
            <a:extLst>
              <a:ext uri="{FF2B5EF4-FFF2-40B4-BE49-F238E27FC236}">
                <a16:creationId xmlns:a16="http://schemas.microsoft.com/office/drawing/2014/main" id="{47D9B72D-1352-4B60-9F18-3B3682D9E8D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5300" y="443608"/>
            <a:ext cx="1184000" cy="153905"/>
          </a:xfrm>
          <a:prstGeom prst="rect">
            <a:avLst/>
          </a:prstGeom>
        </p:spPr>
      </p:pic>
      <p:pic>
        <p:nvPicPr>
          <p:cNvPr id="22" name="Picture 21">
            <a:extLst>
              <a:ext uri="{FF2B5EF4-FFF2-40B4-BE49-F238E27FC236}">
                <a16:creationId xmlns:a16="http://schemas.microsoft.com/office/drawing/2014/main" id="{6C30B366-63B7-4BF5-8E9B-C1B19610629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358107" y="470275"/>
            <a:ext cx="1811810" cy="127238"/>
          </a:xfrm>
          <a:prstGeom prst="rect">
            <a:avLst/>
          </a:prstGeom>
        </p:spPr>
      </p:pic>
      <p:pic>
        <p:nvPicPr>
          <p:cNvPr id="20" name="Picture 19">
            <a:extLst>
              <a:ext uri="{FF2B5EF4-FFF2-40B4-BE49-F238E27FC236}">
                <a16:creationId xmlns:a16="http://schemas.microsoft.com/office/drawing/2014/main" id="{2ED238CC-8904-4C64-B4F6-F549D24AEDB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5300" y="634340"/>
            <a:ext cx="1924571" cy="266667"/>
          </a:xfrm>
          <a:prstGeom prst="rect">
            <a:avLst/>
          </a:prstGeom>
        </p:spPr>
      </p:pic>
    </p:spTree>
    <p:extLst>
      <p:ext uri="{BB962C8B-B14F-4D97-AF65-F5344CB8AC3E}">
        <p14:creationId xmlns:p14="http://schemas.microsoft.com/office/powerpoint/2010/main" val="2810488334"/>
      </p:ext>
    </p:extLst>
  </p:cSld>
  <p:clrMapOvr>
    <a:masterClrMapping/>
  </p:clrMapOvr>
  <p:transition>
    <p:cut/>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130.484"/>
  <p:tag name="LATEXADDIN" val="\documentclass{article}&#10;\usepackage{amsmath}&#10;\usepackage{mathpazo}&#10;\pagestyle{empty}&#10;\begin{document}&#10;&#10;&#10;$$\text { Show that }|\mathbf{a} \times \mathbf{b}|^{2}=|\mathbf{a}|^{2}|\mathbf{b}|^{2}-(\mathbf{a} \cdot \mathbf{b})^{2}$$&#10;&#10;\end{document}"/>
  <p:tag name="IGUANATEXSIZE" val="10"/>
  <p:tag name="IGUANATEXCURSOR" val="2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655.418"/>
  <p:tag name="LATEXADDIN" val="\documentclass{article}&#10;\usepackage{amsmath}&#10;\usepackage{mathpazo}&#10;\pagestyle{empty}&#10;\begin{document}&#10;&#10;$$\mathbf{v} \cdot \mathbf{v}=\|\mathbf{v}\|^{2}$$&#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646.044"/>
  <p:tag name="LATEXADDIN" val="\documentclass{article}&#10;\usepackage{amsmath}&#10;\usepackage{mathpazo}&#10;\pagestyle{empty}&#10;\begin{document}&#10;&#10;&#10;$$&#10;\text { Evaluate } \lim _{(x, y) \rightarrow(4,1)} \frac{x y-4 y^{2}}{\sqrt{x}-2 \sqrt{y}}&#10;$$&#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0.xml><?xml version="1.0" encoding="utf-8"?>
<p:tagLst xmlns:a="http://schemas.openxmlformats.org/drawingml/2006/main" xmlns:r="http://schemas.openxmlformats.org/officeDocument/2006/relationships" xmlns:p="http://schemas.openxmlformats.org/presentationml/2006/main">
  <p:tag name="OUTPUTDPI" val="1200"/>
  <p:tag name="ORIGINALHEIGHT" val="955.3806"/>
  <p:tag name="ORIGINALWIDTH" val="3989.501"/>
  <p:tag name="LATEXADDIN" val="\documentclass{article}&#10;\usepackage{amsmath}&#10;\usepackage{mathpazo}&#10;\pagestyle{empty}&#10;\begin{document}&#10;&#10;&#10;\begin{center}&#10;    \textbf{Normal 1 Dot Product:}&#10;    $$\mathbf{r}^{\prime}(t) \cdot \mathbf{N}(t) =\left\langle x^{\prime}(t), y^{\prime}(t)\right\rangle \cdot \left\langle y^{\prime}(t),-x^{\prime}(t)\right\rangle = x^{\prime}(t) y^{\prime}(t) - x^{\prime}(t) y^{\prime}(t)  = 0 $$&#10;    \textbf{Normal 2 Dot Product:}&#10;    $$\mathbf{r}^{\prime}(t) \cdot \mathbf{N}(t) =\left\langle x^{\prime}(t), y^{\prime}(t)\right\rangle \cdot \left\langle-y^{\prime}(t), x^{\prime}(t)\right\rangle = -x^{\prime}(t)y^{\prime}(t) + x^{\prime}(t)y^{\prime}(t) = 0&#10;    $$&#10;\end{center}&#10;&#10;\end{document}"/>
  <p:tag name="IGUANATEXSIZE" val="8"/>
  <p:tag name="IGUANATEXCURSOR" val="6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653.918"/>
  <p:tag name="LATEXADDIN" val="\documentclass{article}&#10;\usepackage{amsmath}&#10;\usepackage{mathpazo}&#10;\pagestyle{empty}&#10;\begin{document}&#10;&#10;&#10;$$&#10;\text { flux across } \mathcal{C}=\int_{\mathcal{C}}(\mathbf{F} \cdot \mathbf{n}) d s=\int_{a}^{b} \mathbf{F}(\mathbf{r}(t)) \cdot \mathbf{N}(t) d t&#10;$$&#10;&#10;\end{document}"/>
  <p:tag name="IGUANATEXSIZE" val="6"/>
  <p:tag name="IGUANATEXCURSOR" val="2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3994.001"/>
  <p:tag name="LATEXADDIN" val="\documentclass{article}&#10;\usepackage{amsmath}&#10;\usepackage{mathpazo}&#10;\pagestyle{empty}&#10;\begin{document}&#10;&#10;&#10;$$&#10;\text { Evaluate } \int_{C} 3 x^{2}-2 y \, d s \text { where } C \text { is the line segment from }(3,6) \text { to }(1,-1)&#1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3994.001"/>
  <p:tag name="LATEXADDIN" val="\documentclass{article}&#10;\usepackage{amsmath}&#10;\usepackage{mathpazo}&#10;\pagestyle{empty}&#10;\begin{document}&#10;&#10;&#10;$$&#10;\text { Evaluate } \int_{C} 3 x^{2}-2 y \, d s \text { where } C \text { is the line segment from }(3,6) \text { to }(1,-1)&#1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337.833"/>
  <p:tag name="LATEXADDIN" val="\documentclass{article}&#10;\usepackage{amsmath}&#10;\usepackage{mathpazo}&#10;\pagestyle{empty}&#10;\begin{document}&#10;&#10;$$&#10;\vec r\left( t \right) = \left( {1 - t} \right)\left\langle {3,6} \right\rangle  + t\left\langle {1, - 1} \right\rangle  = \left\langle {3 - 2t,6 - 7t} \right\rangle \,\,\,\,\,\,\,\,0 \le t \le 1&#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387.327"/>
  <p:tag name="LATEXADDIN" val="\documentclass{article}&#10;\usepackage{amsmath}&#10;\usepackage{mathpazo}&#10;\pagestyle{empty}&#10;\begin{document}&#10;&#10;&#10;Parameterize downward:&#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311.586"/>
  <p:tag name="LATEXADDIN" val="\documentclass{article}&#10;\usepackage{amsmath}&#10;\usepackage{mathpazo}&#10;\pagestyle{empty}&#10;\begin{document}&#10;&#10;$$&#10;\vec r'\left( t \right) = \left\langle { - 2, - 7} \right\rangle \hspace{0.25in}\hspace{0.25in}\left\| {\vec r'\left( t \right)} \right\| = \sqrt {{{\left( { - 2} \right)}^2} + {{\left( { - 7} \right)}^2}}  = \sqrt {53}&#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7.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3154.855"/>
  <p:tag name="LATEXADDIN" val="\documentclass{article}&#10;\usepackage{amsmath}&#10;\usepackage{mathpazo}&#10;\pagestyle{empty}&#10;\begin{document}&#10;&#10;$$&#10;3{x^2} - 2y = 3{\left( {3 - 2t} \right)^2} - 2\left( {6 - 7t} \right) = 3{\left( {3 - 2t} \right)^2} - 12 + 14t&#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22.085"/>
  <p:tag name="LATEXADDIN" val="\documentclass{article}&#10;\usepackage{amsmath}&#10;\usepackage{mathpazo}&#10;\pagestyle{empty}&#10;\begin{document}&#10;&#10;&#10;Parameterize Integrand:&#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9.xml><?xml version="1.0" encoding="utf-8"?>
<p:tagLst xmlns:a="http://schemas.openxmlformats.org/drawingml/2006/main" xmlns:r="http://schemas.openxmlformats.org/officeDocument/2006/relationships" xmlns:p="http://schemas.openxmlformats.org/presentationml/2006/main">
  <p:tag name="OUTPUTDPI" val="1200"/>
  <p:tag name="ORIGINALHEIGHT" val="765.6542"/>
  <p:tag name="ORIGINALWIDTH" val="3281.59"/>
  <p:tag name="LATEXADDIN" val="\documentclass{article}&#10;\usepackage{amsmath}&#10;\usepackage{mathpazo}&#10;\pagestyle{empty}&#10;\begin{document}&#10;&#10;&#10;\begin{align*}\int\limits_{C}{{3{x^2} - 2y\,ds}} &amp; = \int_{0}^{1}{{\left( {3{{\left( {3 - 2t} \right)}^2} - 12 + 14t} \right)\sqrt {53} \,dt}}\\ &amp;  = \sqrt {53} \left. {\left[ { - \frac{1}{2}{{\left( {3 - 2t} \right)}^3} - 12t + 7{t^2}} \right]} \right|_0^1 = \boxed{8\sqrt {53}}\end{align*}&#10;&#10;\end{document}"/>
  <p:tag name="IGUANATEXSIZE" val="10"/>
  <p:tag name="IGUANATEXCURSOR" val="3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2956.88"/>
  <p:tag name="LATEXADDIN" val="\documentclass{article}&#10;\usepackage{amsmath}&#10;\usepackage{mathpazo}&#10;\pagestyle{empty}&#10;\begin{document}&#10;&#10;&#10;Points satisfy $x \geq 0$, $y \geq 0$, and $x \neq 4 y$ (denominator).&#10;&#10;\end{document}"/>
  <p:tag name="IGUANATEXSIZE" val="10"/>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37.158"/>
  <p:tag name="LATEXADDIN" val="\documentclass{article}&#10;\usepackage{amsmath}&#10;\usepackage{mathpazo}&#10;\pagestyle{empty}&#10;\begin{document}&#10;&#10;&#10;$$&#10;\text { Evaluate } \int_{C} y d x+x d y+z d z \text { where } C \text { is given by } x=\cos t, y=\sin t, z=t^{2}, 0 \leq t \leq 2 \pi&#10;$$&#10;&#10;\end{document}"/>
  <p:tag name="IGUANATEXSIZE" val="8"/>
  <p:tag name="IGUANATEXCURSOR" val="2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37.158"/>
  <p:tag name="LATEXADDIN" val="\documentclass{article}&#10;\usepackage{amsmath}&#10;\usepackage{mathpazo}&#10;\pagestyle{empty}&#10;\begin{document}&#10;&#10;&#10;$$&#10;\text { Evaluate } \int_{C} y d x+x d y+z d z \text { where } C \text { is given by } x=\cos t, y=\sin t, z=t^{2}, 0 \leq t \leq 2 \pi&#10;$$&#10;&#10;\end{document}"/>
  <p:tag name="IGUANATEXSIZE" val="8"/>
  <p:tag name="IGUANATEXCURSOR" val="2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2.xml><?xml version="1.0" encoding="utf-8"?>
<p:tagLst xmlns:a="http://schemas.openxmlformats.org/drawingml/2006/main" xmlns:r="http://schemas.openxmlformats.org/officeDocument/2006/relationships" xmlns:p="http://schemas.openxmlformats.org/presentationml/2006/main">
  <p:tag name="OUTPUTDPI" val="1200"/>
  <p:tag name="ORIGINALHEIGHT" val="1902.512"/>
  <p:tag name="ORIGINALWIDTH" val="4762.654"/>
  <p:tag name="LATEXADDIN" val="\documentclass{article}&#10;\usepackage{amsmath}&#10;\usepackage{mathpazo}&#10;\pagestyle{empty}&#10;\begin{document}&#10;&#10;&#10;\begin{align*}\int\limits_{C}{{y\,dx + x\,dy + z\,dz}} &amp;= \int\limits_{C}{{y\,dx}} + \int\limits_{C}{{x\,dy}} + \int\limits_{C}{{z\,dz}}\\ &amp;  = \int_{{\,0}}^{{\,2\pi }}{{\sin t\left( { - \sin t} \right)\,dt}} + \int_{{\,0}}^{{\,2\pi }}{{\cos t\left( {\cos t} \right)\,dt}} + \int_{{\,0}}^{{\,2\pi }}{{{t^2}\left( {2t} \right)\,dt}}\\ &amp;  =  - \int_{{\,0}}^{{\,2\pi }}{{{{\sin }^2}t\,dt}} + \int_{{\,0}}^{{\,2\pi }}{{{{\cos }^2}t\,dt}} + \int_{{\,0}}^{{\,2\pi }}{{2{t^3}\,dt}}\\ &amp;  =  - \frac{1}{2}\int_{{\,0}}^{{\,2\pi }}{{\left( {1 - \cos \left( {2t} \right)} \right)\,dt}} + \frac{1}{2}\int_{{\,0}}^{{\,2\pi }}{{\left( {1 + \cos \left( {2t} \right)} \right)\,dt}} + \int_{{\,0}}^{{\,2\pi }}{{2{t^3}\,dt}}\\ &amp;  = \left. {\left( { - \frac{1}{2}\left( {t - \frac{1}{2}\sin \left( {2t} \right)} \right) + \frac{1}{2}\left( {t + \frac{1}{2}\sin \left( {2t} \right)} \right) + \frac{1}{2}{t^4}} \right)} \right|_0^{2\pi }\\ &amp;  = 8{\pi ^4}\end{align*}&#10;&#10;\end{document}"/>
  <p:tag name="IGUANATEXSIZE" val="9"/>
  <p:tag name="IGUANATEXCURSOR" val="10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3.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758.53"/>
  <p:tag name="LATEXADDIN" val="\documentclass{article}&#10;\usepackage{amsmath}&#10;\usepackage{mathpazo}&#10;\pagestyle{empty}&#10;\begin{document}&#10;&#10;&#10;Determine whether $\int_{C} \mathbf{F} \cdot d \mathbf{r}$ along the paths C1 and C2 shown in the &#10;&#10;\end{document}"/>
  <p:tag name="IGUANATEXSIZE" val="10"/>
  <p:tag name="IGUANATEXCURSOR" val="2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43.907"/>
  <p:tag name="LATEXADDIN" val="\documentclass{article}&#10;\usepackage{amsmath}&#10;\usepackage{mathpazo}&#10;\pagestyle{empty}&#10;\begin{document}&#10;&#10;&#10;following vector field is positive, negative or zero.&#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758.53"/>
  <p:tag name="LATEXADDIN" val="\documentclass{article}&#10;\usepackage{amsmath}&#10;\usepackage{mathpazo}&#10;\pagestyle{empty}&#10;\begin{document}&#10;&#10;&#10;Determine whether $\int_{C} \mathbf{F} \cdot d \mathbf{r}$ along the paths C1 and C2 shown in the &#10;&#10;\end{document}"/>
  <p:tag name="IGUANATEXSIZE" val="10"/>
  <p:tag name="IGUANATEXCURSOR" val="2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43.907"/>
  <p:tag name="LATEXADDIN" val="\documentclass{article}&#10;\usepackage{amsmath}&#10;\usepackage{mathpazo}&#10;\pagestyle{empty}&#10;\begin{document}&#10;&#10;&#10;following vector field is positive, negative or zero.&#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7.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058.118"/>
  <p:tag name="LATEXADDIN" val="\documentclass{article}&#10;\usepackage{amsmath}&#10;\usepackage{mathpazo}&#10;\pagestyle{empty}&#10;\begin{document}&#10;&#10;&#10;$$&#10;\left\langle\frac{-y}{x^{2}+y^{2}}, \frac{x}{x^{2}+y^{2}}\right\rangle&#10;$$&#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203.9745"/>
  <p:tag name="LATEXADDIN" val="\documentclass{article}&#10;\usepackage{amsmath}&#10;\usepackage{mathpazo}&#10;\pagestyle{empty}&#10;\begin{document}&#10;&#10;&#10;$\vec B = $&#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9.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71.2411"/>
  <p:tag name="LATEXADDIN" val="\documentclass{article}&#10;\usepackage{amsmath}&#10;\usepackage{mathpazo}&#10;\pagestyle{empty}&#10;\begin{document}&#10;&#10;&#10;$\vec B $&#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75.853"/>
  <p:tag name="ORIGINALWIDTH" val="3166.104"/>
  <p:tag name="LATEXADDIN" val="\documentclass{article}&#10;\usepackage{amsmath}&#10;\usepackage{mathpazo}&#10;\pagestyle{empty}&#10;\begin{document}&#10;&#10;&#10;$$&#10;\begin{aligned}&#10;\lim _{(x, y) \rightarrow(4,1)} \frac{x y-4 y^{2}}{\sqrt{x}-2 \sqrt{y}} &amp;=\lim _{(x y) \rightarrow(4,1)} \frac{\left(x y-4 y^{2}\right)(\sqrt{x}+2 \sqrt{y})}{(\sqrt{x}-2 \sqrt{y})(\sqrt{x}+2 \sqrt{y})} \\&#10;&amp;=\lim _{(x y) \rightarrow(4,1)} \frac{y(x-4 y)(\sqrt{x}+2 \sqrt{y})}{x-4 y} \\&#10;&amp;=\lim _{(x, y) \rightarrow(4,1)} y(\sqrt{x}+2 \sqrt{y}) \\&#10;&amp;=4&#10;\end{aligned}&#10;$$&#10;&#10;\end{document}"/>
  <p:tag name="IGUANATEXSIZE" val="10"/>
  <p:tag name="IGUANATEXCURSOR" val="4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23.922"/>
  <p:tag name="LATEXADDIN" val="\documentclass{article}&#10;\usepackage{amsmath}&#10;\usepackage{mathpazo}&#10;\pagestyle{empty}&#10;\begin{document}&#10;&#10;&#10;$$&#10;\operatorname{curl}(\mathbf{F})=0&#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563.9295"/>
  <p:tag name="LATEXADDIN" val="\documentclass{article}&#10;\usepackage{amsmath}&#10;\usepackage{mathpazo}&#10;\pagestyle{empty}&#10;\begin{document}&#10;&#10;&#10;$$&#10;\frac{\partial F_{1}}{\partial y}=\frac{\partial F_{2}}{\partial x}&#10;$$&#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2.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691.788"/>
  <p:tag name="LATEXADDIN" val="\documentclass{article}&#10;\usepackage{amsmath}&#10;\usepackage{mathpazo}&#10;\pagestyle{empty}&#10;\begin{document}&#10;&#10;&#10;$$&#10;\int_{C} \mathbf{F} \cdot \mathrm{d} \mathbf{r}=\int_{a}^{b} \mathbf{F}(\mathbf{r}(t)) \cdot \frac{\operatorname{dr}(t)}{\mathrm{d} t} \mathrm{d} t&#10;$$&#10;&#10;\end{document}"/>
  <p:tag name="IGUANATEXSIZE" val="10"/>
  <p:tag name="IGUANATEXCURSOR" val="2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3.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189.351"/>
  <p:tag name="LATEXADDIN" val="\documentclass{article}&#10;\usepackage{amsmath}&#10;\usepackage{mathpazo}&#10;\pagestyle{empty}&#10;\begin{document}&#10;&#10;&#10;$$&#10;\int_{C} \mathbf{F} \cdot d \mathbf{r}=\int_{A}^{B} \nabla f \cdot d \mathbf{r}&#10;$$&#10;&#10;\end{document}"/>
  <p:tag name="IGUANATEXSIZE" val="10"/>
  <p:tag name="IGUANATEXCURSOR" val="18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1355.081"/>
  <p:tag name="LATEXADDIN" val="\documentclass{article}&#10;\usepackage{amsmath}&#10;\usepackage{mathpazo}&#10;\pagestyle{empty}&#10;\begin{document}&#10;&#10;&#10;$$&#10;=\int_{t=a}^{t=b} \nabla f(\mathbf{r}(t)) \cdot \mathbf{r}^{\prime}(t) d t&#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5.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44.132"/>
  <p:tag name="LATEXADDIN" val="\documentclass{article}&#10;\usepackage{amsmath}&#10;\usepackage{mathpazo}&#10;\pagestyle{empty}&#10;\begin{document}&#10;&#10;&#10;$$&#10;=\int_{a}^{b} \frac{d}{d t} f(\mathbf{r}(t)) d t&#10;$$&#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061.117"/>
  <p:tag name="LATEXADDIN" val="\documentclass{article}&#10;\usepackage{amsmath}&#10;\usepackage{mathpazo}&#10;\pagestyle{empty}&#10;\begin{document}&#10;&#10;&#10;$=f(\mathbf{r}(b))-f(\mathbf{r}(a))$&#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04.6495"/>
  <p:tag name="LATEXADDIN" val="\documentclass{article}&#10;\usepackage{amsmath}&#10;\usepackage{mathpazo}&#10;\pagestyle{empty}&#10;\begin{document}&#10;&#10;&#10;&#10;$$&#10;=f(B)-f(A)&#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8.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648.6689"/>
  <p:tag name="LATEXADDIN" val="\documentclass{article}&#10;\usepackage{amsmath}&#10;\usepackage{mathpazo}&#10;\pagestyle{empty}&#10;\begin{document}&#10;&#10;&#10;&#10;$$&#10;(\text{Iff} \,&#10;\mathbf{F}=\nabla f)&#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302.9621"/>
  <p:tag name="LATEXADDIN" val="\documentclass{article}&#10;\usepackage{amsmath}&#10;\usepackage{mathpazo}&#10;\pagestyle{empty}&#10;\begin{document}&#10;&#10;&#10;(FTC)&#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364.079"/>
  <p:tag name="LATEXADDIN" val="\documentclass{article}&#10;\usepackage{amsmath}&#10;\usepackage{mathpazo}&#10;\pagestyle{empty}&#10;\begin{document}&#10;&#10;&#10;Along all other paths to $(4,1)$ the function values approach 4.&#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240.7199"/>
  <p:tag name="LATEXADDIN" val="\documentclass{article}&#10;\usepackage{amsmath}&#10;\usepackage{mathpazo}&#10;\pagestyle{empty}&#10;\begin{document}&#10;&#10;&#10;(CR)&#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8.369"/>
  <p:tag name="LATEXADDIN" val="\documentclass{article}&#10;\usepackage{amsmath}&#10;\usepackage{mathpazo}&#10;\pagestyle{empty}&#10;\begin{document}&#10;&#10;&#10;CR = Chain Rule \&amp;&#10;&#10;\end{document}"/>
  <p:tag name="IGUANATEXSIZE" val="7"/>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533.933"/>
  <p:tag name="LATEXADDIN" val="\documentclass{article}&#10;\usepackage{amsmath}&#10;\usepackage{mathpazo}&#10;\pagestyle{empty}&#10;\begin{document}&#10;&#10;&#10;FTC = Fundamental Theorem of Calculus I\&amp;II&#10;&#10;\end{document}"/>
  <p:tag name="IGUANATEXSIZE" val="7"/>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3.599"/>
  <p:tag name="LATEXADDIN" val="\documentclass{article}&#10;\usepackage{amsmath}&#10;\usepackage{mathpazo}&#10;\pagestyle{empty}&#10;\begin{document}&#10;&#10;&#10;$$&#10;=f(0,1,1)-f(1,1,1)&#10;$$&#10;&#10;\end{document}"/>
  <p:tag name="IGUANATEXSIZE" val="6"/>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614.1732"/>
  <p:tag name="LATEXADDIN" val="\documentclass{article}&#10;\usepackage{amsmath}&#10;\usepackage{mathpazo}&#10;\pagestyle{empty}&#10;\begin{document}&#10;&#10;&#10;$$&#10;\operatorname{curl} \vec{F}=\overrightarrow{0}&#10;$$&#10;&#10;\end{document}"/>
  <p:tag name="IGUANATEXSIZE" val="6"/>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5.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704.162"/>
  <p:tag name="LATEXADDIN" val="\documentclass{article}&#10;\usepackage{amsmath}&#10;\usepackage{mathpazo}&#10;\pagestyle{empty}&#10;\begin{document}&#10;&#10;&#10;$$&#10;\implies \vec{F}=\vec{\nabla} f&#10;$$&#10;&#10;\end{document}"/>
  <p:tag name="IGUANATEXSIZE" val="6"/>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43.6821"/>
  <p:tag name="LATEXADDIN" val="\documentclass{article}&#10;\usepackage{amsmath}&#10;\usepackage{mathpazo}&#10;\pagestyle{empty}&#10;\begin{document}&#10;&#10;&#10;$$&#10;\int_{C} \vec{\nabla} f \cdot d \vec{r}&#10;$$&#10;&#10;\end{document}"/>
  <p:tag name="IGUANATEXSIZE" val="6"/>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7.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641.9197"/>
  <p:tag name="LATEXADDIN" val="\documentclass{article}&#10;\usepackage{amsmath}&#10;\usepackage{mathpazo}&#10;\pagestyle{empty}&#10;\begin{document}&#10;&#10;&#10;$$&#10;\oint \mathrm{F} \cdot \mathrm{dr}=0&#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563.9295"/>
  <p:tag name="LATEXADDIN" val="\documentclass{article}&#10;\usepackage{amsmath}&#10;\usepackage{mathpazo}&#10;\pagestyle{empty}&#10;\begin{document}&#10;&#10;&#10;$$&#10;\frac{\partial F_{1}}{\partial y}=\frac{\partial F_{2}}{\partial x}&#10;$$&#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769.029"/>
  <p:tag name="LATEXADDIN" val="\documentclass{article}&#10;\usepackage{amsmath}&#10;\usepackage{mathpazo}&#10;\pagestyle{empty}&#10;\begin{document}&#10;&#10;&#10;For $F(x,y) = \langle x_{comp}, y_{comp} \rangle \implies$&#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842.52"/>
  <p:tag name="LATEXADDIN" val="\documentclass{article}&#10;\usepackage{amsmath}&#10;\usepackage{mathpazo}&#10;\pagestyle{empty}&#10;\begin{document}&#10;&#10;&#10;$$&#10;\text { Evaluate } \lim _{(x, y) \rightarrow(0,0)} \cos \left(\frac{x^{3}-y^{3}}{x^{2}+y^{2}}\right)&#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123.36"/>
  <p:tag name="LATEXADDIN" val="\documentclass{article}&#10;\usepackage{amsmath}&#10;\usepackage{mathpazo}&#10;\pagestyle{empty}&#10;\begin{document}&#10;&#10;&#10;$$&#10;\frac{\partial (x_{comp})}{\partial y}=\frac{\partial (y_{comp}) }{\partial x}&#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1.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682.04"/>
  <p:tag name="LATEXADDIN" val="\documentclass{article}&#10;\usepackage{amsmath}&#10;\usepackage{mathpazo}&#10;\pagestyle{empty}&#10;\begin{document}&#10;&#10;&#10;For $F(x,y,z) \implies curl(\vec F) = \vec 0$&#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260.592"/>
  <p:tag name="LATEXADDIN" val="\documentclass{article}&#10;\usepackage{amsmath}&#10;\usepackage{mathpazo}&#10;\pagestyle{empty}&#10;\begin{document}&#10;&#10;&#10;$$&#10;F(x,y) = \langle x_{comp},y_{comp} \rangle&#10;$$&#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86.614"/>
  <p:tag name="LATEXADDIN" val="\documentclass{article}&#10;\usepackage{amsmath}&#10;\usepackage{mathpazo}&#10;\pagestyle{empty}&#10;\begin{document}&#10;&#10;&#10;\textbf{Show conservative:}&#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32.921"/>
  <p:tag name="LATEXADDIN" val="\documentclass{article}&#10;\usepackage{amsmath}&#10;\usepackage{mathpazo}&#10;\pagestyle{empty}&#10;\begin{document}&#10;&#10;&#10;Define an arbitrary vector field as the following:&#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123.36"/>
  <p:tag name="LATEXADDIN" val="\documentclass{article}&#10;\usepackage{amsmath}&#10;\usepackage{mathpazo}&#10;\pagestyle{empty}&#10;\begin{document}&#10;&#10;&#10;$$&#10;\frac{\partial (x_{comp})}{\partial y}=\frac{\partial (y_{comp}) }{\partial x}&#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6.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1883.764"/>
  <p:tag name="LATEXADDIN" val="\documentclass{article}&#10;\usepackage{amsmath}&#10;\usepackage{mathpazo}&#10;\pagestyle{empty}&#10;\begin{document}&#10;&#10;&#10;If conservative, $\nabla f = F = \langle \frac{\partial f}{\partial x}, \frac{\partial f}{\partial y} \rangle $&#10;&#10;\end{document}"/>
  <p:tag name="IGUANATEXSIZE" val="10"/>
  <p:tag name="IGUANATEXCURSOR" val="2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30.484"/>
  <p:tag name="LATEXADDIN" val="\documentclass{article}&#10;\usepackage{amsmath}&#10;\usepackage{mathpazo}&#10;\pagestyle{empty}&#10;\begin{document}&#10;&#10;&#10;\textbf{Start with $x$ component and integrate:}&#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8.xml><?xml version="1.0" encoding="utf-8"?>
<p:tagLst xmlns:a="http://schemas.openxmlformats.org/drawingml/2006/main" xmlns:r="http://schemas.openxmlformats.org/officeDocument/2006/relationships" xmlns:p="http://schemas.openxmlformats.org/presentationml/2006/main">
  <p:tag name="OUTPUTDPI" val="1200"/>
  <p:tag name="ORIGINALHEIGHT" val="269.9662"/>
  <p:tag name="ORIGINALWIDTH" val="3513.311"/>
  <p:tag name="LATEXADDIN" val="\documentclass{article}&#10;\usepackage{amsmath}&#10;\usepackage{mathpazo}&#10;\pagestyle{empty}&#10;\begin{document}&#10;&#10;&#10;$$f(x,y) = \int x_{comp} \, dx = \int \frac{\partial f}{\partial x} \, dx = \int f_x (x,y) \, dx = \mathcal{H}(x) + g_1(y) $$&#10;&#10;\end{document}"/>
  <p:tag name="IGUANATEXSIZE" val="10"/>
  <p:tag name="IGUANATEXCURSOR" val="2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335.583"/>
  <p:tag name="LATEXADDIN" val="\documentclass{article}&#10;\usepackage{amsmath}&#10;\usepackage{mathpazo}&#10;\pagestyle{empty}&#10;\begin{document}&#10;&#10;&#10;$$&#10;\mathcal{H}(x) = \text{integrated } x_{comp}&#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842.52"/>
  <p:tag name="LATEXADDIN" val="\documentclass{article}&#10;\usepackage{amsmath}&#10;\usepackage{mathpazo}&#10;\pagestyle{empty}&#10;\begin{document}&#10;&#10;&#10;$$&#10;\text { Evaluate } \lim _{(x, y) \rightarrow(0,0)} \cos \left(\frac{x^{3}-y^{3}}{x^{2}+y^{2}}\right)&#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778.028"/>
  <p:tag name="LATEXADDIN" val="\documentclass{article}&#10;\usepackage{amsmath}&#10;\usepackage{mathpazo}&#10;\pagestyle{empty}&#10;\begin{document}&#10;&#10;&#10;$$&#10;g_1(y) = \text{ a constant in terms of y }&#10;$$&#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026.997"/>
  <p:tag name="LATEXADDIN" val="\documentclass{article}&#10;\usepackage{amsmath}&#10;\usepackage{mathpazo}&#10;\pagestyle{empty}&#10;\begin{document}&#10;&#10;&#10;\textbf{Take partial deriv. w.r.t. $y$ for $f(x,y)$ and set given $y_{comp}$ equal to deriv. :}&#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2.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4002.25"/>
  <p:tag name="LATEXADDIN" val="\documentclass{article}&#10;\usepackage{amsmath}&#10;\usepackage{mathpazo}&#10;\pagestyle{empty}&#10;\begin{document}&#10;&#10;$$&#10;\frac{\partial f(x,y) }{\partial y}= \frac{\partial f  }{\partial y} \implies y _{comp} = 0 + g_1'(y) \implies \text{simplify} \implies g_1'(y)= y _{comp}&#10;$$&#10;\end{document}"/>
  <p:tag name="IGUANATEXSIZE" val="10"/>
  <p:tag name="IGUANATEXCURSOR" val="2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79.34"/>
  <p:tag name="LATEXADDIN" val="\documentclass{article}&#10;\usepackage{amsmath}&#10;\usepackage{mathpazo}&#10;\pagestyle{empty}&#10;\begin{document}&#10;&#10;\textbf{Integrate in terms of y:}&#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4.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3542.557"/>
  <p:tag name="LATEXADDIN" val="\documentclass{article}&#10;\usepackage{amsmath}&#10;\usepackage{mathpazo}&#10;\pagestyle{empty}&#10;\begin{document}&#10;&#10;&#10;$$g_1(y) = \int g_1'(y) \, dy = g_2(y) + c \implies f(x,y) = \mathcal{H}(x)+g_2(y) + c$$&#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518.56"/>
  <p:tag name="LATEXADDIN" val="\documentclass{article}&#10;\usepackage{amsmath}&#10;\usepackage{mathpazo}&#10;\pagestyle{empty}&#10;\begin{document}&#10;&#10;&#10;$$&#10;c = \text{ is a numerical constant }&#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11.398"/>
  <p:tag name="LATEXADDIN" val="\documentclass{article}&#10;\usepackage{amsmath}&#10;\usepackage{mathpazo}&#10;\pagestyle{empty}&#10;\begin{document}&#10;&#10;&#10;\textbf{Can extend to multiple components and variables}&#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10;\&amp;&#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351.706"/>
  <p:tag name="LATEXADDIN" val="\documentclass{article}&#10;\usepackage{amsmath}&#10;\usepackage{mathpazo}&#10;\pagestyle{empty}&#10;\begin{document}&#10;&#10;\text{The $x_{comp}$ is only in terms of $x$ in this overview, but in general it has $x$'s and $y$'s,}&#10;&#10;\end{document}"/>
  <p:tag name="IGUANATEXSIZE" val="10"/>
  <p:tag name="IGUANATEXCURSOR" val="2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9.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096.738"/>
  <p:tag name="LATEXADDIN" val="\documentclass{article}&#10;\usepackage{amsmath}&#10;\usepackage{mathpazo}&#10;\pagestyle{empty}&#10;\begin{document}&#10;&#10;and the same is true for the $y_{comp}$, as we will see in the following examples.&#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121.11"/>
  <p:tag name="LATEXADDIN" val="\documentclass{article}&#10;\usepackage{amsmath}&#10;\usepackage{mathpazo}&#10;\pagestyle{empty}&#10;\begin{document}&#10;&#10;&#10;$$&#10;\lim _{(x, y) \rightarrow(0,0)} \cos \left(\frac{x^{3}-y^{3}}{x^{2}+y^{2}}\right)=\lim _{r \rightarrow 0} \cos \left(\frac{r^{3} \cos ^{3} \theta-r^{3} \sin ^{3} \theta}{r^{2}}\right)&#10;$$&#10;&#10;\end{document}"/>
  <p:tag name="IGUANATEXSIZE" val="10"/>
  <p:tag name="IGUANATEXCURSOR" val="29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0.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856.018"/>
  <p:tag name="LATEXADDIN" val="\documentclass{article}&#10;\usepackage{amsmath}&#10;\usepackage{mathpazo}&#10;\pagestyle{empty}&#10;\begin{document}&#10;&#10;&#10;Find the work done on $F(x,y) = \langle x e^{2 y}, x^{2} e^{2 y} \rangle$ from $A(0,0) \rightarrow B(-1,1)$&#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856.018"/>
  <p:tag name="LATEXADDIN" val="\documentclass{article}&#10;\usepackage{amsmath}&#10;\usepackage{mathpazo}&#10;\pagestyle{empty}&#10;\begin{document}&#10;&#10;&#10;Find the work done on $F(x,y) = \langle x e^{2 y}, x^{2} e^{2 y} \rangle$ from $A(0,0) \rightarrow B(-1,1)$&#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851.1436"/>
  <p:tag name="LATEXADDIN" val="\documentclass{article}&#10;\usepackage{amsmath}&#10;\usepackage{mathpazo}&#10;\pagestyle{empty}&#10;\begin{document}&#10;&#10;&#10;$$&#10;\frac{\partial F_{1}}{\partial y}=\frac{\partial F_{2}}{\partial x} \implies&#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86.614"/>
  <p:tag name="LATEXADDIN" val="\documentclass{article}&#10;\usepackage{amsmath}&#10;\usepackage{mathpazo}&#10;\pagestyle{empty}&#10;\begin{document}&#10;&#10;&#10;\textbf{Show conservative:}&#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734.9081"/>
  <p:tag name="LATEXADDIN" val="\documentclass{article}&#10;\usepackage{amsmath}&#10;\usepackage{mathpazo}&#10;\pagestyle{empty}&#10;\begin{document}&#10;&#10;&#10;$$&#10;2 x e^{2 y}=2 x e^{2 y}&#10;$$&#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49.4188"/>
  <p:tag name="LATEXADDIN" val="\documentclass{article}&#10;\usepackage{amsmath}&#10;\usepackage{mathpazo}&#10;\pagestyle{empty}&#10;\begin{document}&#10;&#10;&#10;$$ \langle F_1, F_2 \rangle \implies$$&#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6.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1920.51"/>
  <p:tag name="LATEXADDIN" val="\documentclass{article}&#10;\usepackage{amsmath}&#10;\usepackage{mathpazo}&#10;\pagestyle{empty}&#10;\begin{document}&#10;&#10;conservative so, $\nabla f = F = \langle \frac{\partial f}{\partial x}, \frac{\partial f}{\partial y} \rangle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7.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904.3869"/>
  <p:tag name="LATEXADDIN" val="\documentclass{article}&#10;\usepackage{amsmath}&#10;\usepackage{mathpazo}&#10;\pagestyle{empty}&#10;\begin{document}&#10;&#10;&#10;\textbf{Start with $x_{comp}$:}&#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8.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953.506"/>
  <p:tag name="LATEXADDIN" val="\documentclass{article}&#10;\usepackage{amsmath}&#10;\usepackage{mathpazo}&#10;\pagestyle{empty}&#10;\begin{document}&#10;&#10;&#10;$$&#10;f(x, y)=\int x e^{2 y} d x = \frac{1}{2} x^{2} e^{2 y}+g(y)&#10;$$&#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026.997"/>
  <p:tag name="LATEXADDIN" val="\documentclass{article}&#10;\usepackage{amsmath}&#10;\usepackage{mathpazo}&#10;\pagestyle{empty}&#10;\begin{document}&#10;&#10;\textbf{Take partial deriv. w.r.t. $y$ for $f(x,y)$ and set given $y_{comp}$ equal to deriv. :}&#10;&#10;\end{document}"/>
  <p:tag name="IGUANATEXSIZE" val="10"/>
  <p:tag name="IGUANATEXCURSOR" val="19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380.952"/>
  <p:tag name="LATEXADDIN" val="\documentclass{article}&#10;\usepackage{amsmath}&#10;\usepackage{mathpazo}&#10;\pagestyle{empty}&#10;\begin{document}&#10;&#10;&#10;$$&#10;= \lim _{r \rightarrow 0} \cos \left(\frac{r\left(\cos ^{3} \theta-\sin ^{3} \theta\right)}{1}\right)=\cos 0=1&#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593.551"/>
  <p:tag name="LATEXADDIN" val="\documentclass{article}&#10;\usepackage{amsmath}&#10;\usepackage{mathpazo}&#10;\pagestyle{empty}&#10;\begin{document}&#10;&#10;$$&#10;\frac{\partial f(x,y) }{\partial y}= x^{2} e^{2 y}+g^{\prime}(y) \implies $$&#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424.072"/>
  <p:tag name="LATEXADDIN" val="\documentclass{article}&#10;\usepackage{amsmath}&#10;\usepackage{mathpazo}&#10;\pagestyle{empty}&#10;\begin{document}&#10;&#10;&#10;$$&#10;x^{2} e^{2 y}+g^{\prime}(y)=x^{2} e^{2 y} \implies&#10;$$&#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2.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200.6"/>
  <p:tag name="LATEXADDIN" val="\documentclass{article}&#10;\usepackage{amsmath}&#10;\usepackage{mathpazo}&#10;\pagestyle{empty}&#10;\begin{document}&#10;&#10;&#10;$$g(y) = \int g'(y) \, dy = c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3.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09.1864"/>
  <p:tag name="LATEXADDIN" val="\documentclass{article}&#10;\usepackage{amsmath}&#10;\usepackage{mathpazo}&#10;\pagestyle{empty}&#10;\begin{document}&#10;&#10;&#10;$$&#10;g^{\prime}(y)=0 &#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79.34"/>
  <p:tag name="LATEXADDIN" val="\documentclass{article}&#10;\usepackage{amsmath}&#10;\usepackage{mathpazo}&#10;\pagestyle{empty}&#10;\begin{document}&#10;&#10;\textbf{Integrate in terms of y:}&#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0.12"/>
  <p:tag name="LATEXADDIN" val="\documentclass{article}&#10;\usepackage{amsmath}&#10;\usepackage{mathpazo}&#10;\pagestyle{empty}&#10;\begin{document}&#10;&#10;&#10;\textbf{Re-build function:}&#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6.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045.744"/>
  <p:tag name="LATEXADDIN" val="\documentclass{article}&#10;\usepackage{amsmath}&#10;\usepackage{mathpazo}&#10;\pagestyle{empty}&#10;\begin{document}&#10;&#10;$$&#10;f(x,y) = \frac{1}{2} x^{2} e^{2 y}+g(y) = \frac{1}{2} x^{2} e^{2 y} + c$$&#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650.544"/>
  <p:tag name="LATEXADDIN" val="\documentclass{article}&#10;\usepackage{amsmath}&#10;\usepackage{mathpazo}&#10;\pagestyle{empty}&#10;\begin{document}&#10;&#10;&#10;$$&#10;w = \int_{C} \overrightarrow{\mathbf{F}} \cdot d \overrightarrow{\mathbf{r}}= \int_{C} \nabla f \cdot d \overrightarrow{\mathbf{r}}&#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8.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545.1818"/>
  <p:tag name="LATEXADDIN" val="\documentclass{article}&#10;\usepackage{amsmath}&#10;\usepackage{mathpazo}&#10;\pagestyle{empty}&#10;\begin{document}&#10;&#10;&#10;\textbf{Compute:}&#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9.xml><?xml version="1.0" encoding="utf-8"?>
<p:tagLst xmlns:a="http://schemas.openxmlformats.org/drawingml/2006/main" xmlns:r="http://schemas.openxmlformats.org/officeDocument/2006/relationships" xmlns:p="http://schemas.openxmlformats.org/presentationml/2006/main">
  <p:tag name="OUTPUTDPI" val="1200"/>
  <p:tag name="ORIGINALHEIGHT" val="407.1991"/>
  <p:tag name="ORIGINALWIDTH" val="1388.077"/>
  <p:tag name="LATEXADDIN" val="\documentclass{article}&#10;\usepackage{amsmath}&#10;\usepackage{mathpazo}&#10;\pagestyle{empty}&#10;\begin{document}&#10;&#10;&#10;$$&#10;= \underbrace{f(-1,1)-f(0,0)}_ { \text{Point2 - Point1} } = \frac{e^{2}}{2}&#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169.854"/>
  <p:tag name="LATEXADDIN" val="\documentclass{article}&#10;\usepackage{amsmath}&#10;\usepackage{mathpazo}&#10;\pagestyle{empty}&#10;\begin{document}&#10;&#10;&#10;$$&#10;x=r \cos \theta, y=r \sin \theta&#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94.901"/>
  <p:tag name="LATEXADDIN" val="\documentclass{article}&#10;\usepackage{amsmath}&#10;\usepackage{mathpazo}&#10;\pagestyle{empty}&#10;\begin{document}&#10;&#10;&#10;\textbf{Note:} the '$c$' cancels out since we subtracted points&#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1.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4066.741"/>
  <p:tag name="LATEXADDIN" val="\documentclass{article}&#10;\usepackage{amsmath}&#10;\usepackage{mathpazo}&#10;\pagestyle{empty}&#10;\begin{document}&#10;&#10;&#10;Find the work done on $F(x,y) = \langle x^{2}+\frac{y}{x}, y^{2}+\ln x \rangle$ from $A(1,0) \rightarrow B(e,1)$&#10;&#10;\end{document}"/>
  <p:tag name="IGUANATEXSIZE" val="10"/>
  <p:tag name="IGUANATEXCURSOR" val="19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2.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4066.741"/>
  <p:tag name="LATEXADDIN" val="\documentclass{article}&#10;\usepackage{amsmath}&#10;\usepackage{mathpazo}&#10;\pagestyle{empty}&#10;\begin{document}&#10;&#10;&#10;Find the work done on $F(x,y) = \langle x^{2}+\frac{y}{x}, y^{2}+\ln x \rangle$ from $A(1,0) \rightarrow B(e,1)$&#10;&#10;\end{document}"/>
  <p:tag name="IGUANATEXSIZE" val="10"/>
  <p:tag name="IGUANATEXCURSOR" val="19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86.614"/>
  <p:tag name="LATEXADDIN" val="\documentclass{article}&#10;\usepackage{amsmath}&#10;\usepackage{mathpazo}&#10;\pagestyle{empty}&#10;\begin{document}&#10;&#10;&#10;\textbf{Show conservative:}&#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4.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904.3869"/>
  <p:tag name="LATEXADDIN" val="\documentclass{article}&#10;\usepackage{amsmath}&#10;\usepackage{mathpazo}&#10;\pagestyle{empty}&#10;\begin{document}&#10;&#10;&#10;\textbf{Start with $x_{comp}$:}&#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026.997"/>
  <p:tag name="LATEXADDIN" val="\documentclass{article}&#10;\usepackage{amsmath}&#10;\usepackage{mathpazo}&#10;\pagestyle{empty}&#10;\begin{document}&#10;&#10;\textbf{Take partial deriv. w.r.t. $y$ for $f(x,y)$ and set given $y_{comp}$ equal to deriv. :}&#10;&#10;\end{document}"/>
  <p:tag name="IGUANATEXSIZE" val="10"/>
  <p:tag name="IGUANATEXCURSOR" val="19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79.34"/>
  <p:tag name="LATEXADDIN" val="\documentclass{article}&#10;\usepackage{amsmath}&#10;\usepackage{mathpazo}&#10;\pagestyle{empty}&#10;\begin{document}&#10;&#10;\textbf{Integrate in terms of y:}&#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0.12"/>
  <p:tag name="LATEXADDIN" val="\documentclass{article}&#10;\usepackage{amsmath}&#10;\usepackage{mathpazo}&#10;\pagestyle{empty}&#10;\begin{document}&#10;&#10;&#10;\textbf{Re-build function:}&#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8.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545.1818"/>
  <p:tag name="LATEXADDIN" val="\documentclass{article}&#10;\usepackage{amsmath}&#10;\usepackage{mathpazo}&#10;\pagestyle{empty}&#10;\begin{document}&#10;&#10;&#10;\textbf{Compute:}&#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94.901"/>
  <p:tag name="LATEXADDIN" val="\documentclass{article}&#10;\usepackage{amsmath}&#10;\usepackage{mathpazo}&#10;\pagestyle{empty}&#10;\begin{document}&#10;&#10;&#10;\textbf{Note:} the '$c$' cancels out since we subtracted points&#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468.317"/>
  <p:tag name="LATEXADDIN" val="\documentclass{article}&#10;\usepackage{amsmath}&#10;\usepackage{mathpazo}&#10;\pagestyle{empty}&#10;\begin{document}&#10;&#10;&#10;$$&#10;\text { Evaluate } \lim _{(x, y) \rightarrow(0,0)} \frac{y^{2}}{x^{2}+y^{2}}&#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49.4188"/>
  <p:tag name="LATEXADDIN" val="\documentclass{article}&#10;\usepackage{amsmath}&#10;\usepackage{mathpazo}&#10;\pagestyle{empty}&#10;\begin{document}&#10;&#10;&#10;$$ \langle F_1, F_2 \rangle \implies$$&#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851.1436"/>
  <p:tag name="LATEXADDIN" val="\documentclass{article}&#10;\usepackage{amsmath}&#10;\usepackage{mathpazo}&#10;\pagestyle{empty}&#10;\begin{document}&#10;&#10;&#10;$$&#10;\frac{\partial F_{1}}{\partial y}=\frac{\partial F_{2}}{\partial x} \implies&#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2.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1920.51"/>
  <p:tag name="LATEXADDIN" val="\documentclass{article}&#10;\usepackage{amsmath}&#10;\usepackage{mathpazo}&#10;\pagestyle{empty}&#10;\begin{document}&#10;&#10;conservative so, $\nabla f = F = \langle \frac{\partial f}{\partial x}, \frac{\partial f}{\partial y} \rangle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40.4574"/>
  <p:tag name="LATEXADDIN" val="\documentclass{article}&#10;\usepackage{amsmath}&#10;\usepackage{mathpazo}&#10;\pagestyle{empty}&#10;\begin{document}&#10;&#10;&#10;$$&#10;\frac{1}{x}=\frac{1}{x}&#10;$$&#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4.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2646.419"/>
  <p:tag name="LATEXADDIN" val="\documentclass{article}&#10;\usepackage{amsmath}&#10;\usepackage{mathpazo}&#10;\pagestyle{empty}&#10;\begin{document}&#10;&#10;&#10;$$&#10;f(x, y)=\int\left(x^{2}+\frac{y}{x}\right) d x = &#10;\frac{1}{3} x^{3}+y \ln (x)+g(y)&#10;$$&#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40.307"/>
  <p:tag name="LATEXADDIN" val="\documentclass{article}&#10;\usepackage{amsmath}&#10;\usepackage{mathpazo}&#10;\pagestyle{empty}&#10;\begin{document}&#10;&#10;&#10;$$&#10;\ln x+g^{\prime}(y)=y^{2}+\ln x \implies&#10;$$&#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514.061"/>
  <p:tag name="LATEXADDIN" val="\documentclass{article}&#10;\usepackage{amsmath}&#10;\usepackage{mathpazo}&#10;\pagestyle{empty}&#10;\begin{document}&#10;&#10;$$&#10;\frac{\partial f(x,y) }{\partial y}= \ln x+g^{\prime}(y) \implies $$&#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7.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386.577"/>
  <p:tag name="LATEXADDIN" val="\documentclass{article}&#10;\usepackage{amsmath}&#10;\usepackage{mathpazo}&#10;\pagestyle{empty}&#10;\begin{document}&#10;&#10;&#10;$$&#10;g(y)=\int y^{2} d y=\frac{1}{3} y^{3}+c&#10;$$&#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59.4301"/>
  <p:tag name="LATEXADDIN" val="\documentclass{article}&#10;\usepackage{amsmath}&#10;\usepackage{mathpazo}&#10;\pagestyle{empty}&#10;\begin{document}&#10;&#10;&#10;$$&#10;g^{\prime}(y)=y^{2}&#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144.357"/>
  <p:tag name="LATEXADDIN" val="\documentclass{article}&#10;\usepackage{amsmath}&#10;\usepackage{mathpazo}&#10;\pagestyle{empty}&#10;\begin{document}&#10;&#10;&#10;$$&#10;f(x, y)=  &#10;\frac{1}{3} x^{3}+y \ln (x)+g(y) = \frac{1}{3} x^{3}+y \ln (x)+\frac{1}{3} y^{3}+c&#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62.355"/>
  <p:tag name="LATEXADDIN" val="\documentclass{article}&#10;\usepackage{amsmath}&#10;\usepackage{mathpazo}&#10;\pagestyle{empty}&#10;\begin{document}&#10;&#10;&#10;$$\mathbf{v} \cdot \mathbf{w}=\|\mathbf{v}\|\|\mathbf{w}\| \cos \theta$$&#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468.317"/>
  <p:tag name="LATEXADDIN" val="\documentclass{article}&#10;\usepackage{amsmath}&#10;\usepackage{mathpazo}&#10;\pagestyle{empty}&#10;\begin{document}&#10;&#10;&#10;$$&#10;\text { Evaluate } \lim _{(x, y) \rightarrow(0,0)} \frac{y^{2}}{x^{2}+y^{2}}&#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650.544"/>
  <p:tag name="LATEXADDIN" val="\documentclass{article}&#10;\usepackage{amsmath}&#10;\usepackage{mathpazo}&#10;\pagestyle{empty}&#10;\begin{document}&#10;&#10;&#10;$$&#10;w = \int_{C} \overrightarrow{\mathbf{F}} \cdot d \overrightarrow{\mathbf{r}}= \int_{C} \nabla f \cdot d \overrightarrow{\mathbf{r}}&#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1.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1492.313"/>
  <p:tag name="LATEXADDIN" val="\documentclass{article}&#10;\usepackage{amsmath}&#10;\usepackage{mathpazo}&#10;\pagestyle{empty}&#10;\begin{document}&#10;&#10;&#10;$$&#10;= f(e, 1)-f(1,0) = &#10;\frac{e^{3}}{3}+1&#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2.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980.877"/>
  <p:tag name="LATEXADDIN" val="\documentclass{article}&#10;\usepackage{amsmath}&#10;\usepackage{mathpazo}&#10;\pagestyle{empty}&#10;\begin{document}&#10;&#10;&#10;Find work done on $F(x,y,z) = \langle \cos y, z^{2}-x \sin y, 2 y z \rangle$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67.829"/>
  <p:tag name="LATEXADDIN" val="\documentclass{article}&#10;\usepackage{amsmath}&#10;\usepackage{mathpazo}&#10;\pagestyle{empty}&#10;\begin{document}&#10;&#10;&#10;from $(1,0,0) \rightarrow (2,2 \pi, 1)$&#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67.829"/>
  <p:tag name="LATEXADDIN" val="\documentclass{article}&#10;\usepackage{amsmath}&#10;\usepackage{mathpazo}&#10;\pagestyle{empty}&#10;\begin{document}&#10;&#10;&#10;from $(1,0,0) \rightarrow (2,2 \pi, 1)$&#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86.614"/>
  <p:tag name="LATEXADDIN" val="\documentclass{article}&#10;\usepackage{amsmath}&#10;\usepackage{mathpazo}&#10;\pagestyle{empty}&#10;\begin{document}&#10;&#10;&#10;\textbf{Show conservative:}&#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6.xml><?xml version="1.0" encoding="utf-8"?>
<p:tagLst xmlns:a="http://schemas.openxmlformats.org/drawingml/2006/main" xmlns:r="http://schemas.openxmlformats.org/officeDocument/2006/relationships" xmlns:p="http://schemas.openxmlformats.org/presentationml/2006/main">
  <p:tag name="OUTPUTDPI" val="1200"/>
  <p:tag name="ORIGINALHEIGHT" val="456.6929"/>
  <p:tag name="ORIGINALWIDTH" val="1334.833"/>
  <p:tag name="LATEXADDIN" val="\documentclass{article}&#10;\usepackage{amsmath}&#10;\usepackage{mathpazo}&#10;\pagestyle{empty}&#10;\begin{document}&#10;&#10;&#10;$$&#10;\nabla \times \boldsymbol{F}=\left|\begin{array}{ccc}&#10;\boldsymbol{i} &amp; \boldsymbol{j} &amp; \boldsymbol{k} \\&#10;\frac{\partial}{\partial x} &amp; \frac{\partial}{\partial y} &amp; \frac{\partial}{\partial z} \\&#10;F_{1} &amp; F_{2} &amp; F_{3}&#10;\end{array}\right|&#10;$$&#10;&#10;\end{document}"/>
  <p:tag name="IGUANATEXSIZE" val="10"/>
  <p:tag name="IGUANATEXCURSOR" val="3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182.602"/>
  <p:tag name="LATEXADDIN" val="\documentclass{article}&#10;\usepackage{amsmath}&#10;\usepackage{mathpazo}&#10;\pagestyle{empty}&#10;\begin{document}&#10;&#10;&#10;$$&#10;\operatorname{curl}(\mathbf{F})= \vec 0 = \langle 0,0,0 \rangle&#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521.9348"/>
  <p:tag name="LATEXADDIN" val="\documentclass{article}&#10;\usepackage{amsmath}&#10;\usepackage{mathpazo}&#10;\pagestyle{empty}&#10;\begin{document}&#10;&#10;&#10;$$&#10;\operatorname{curl}(\mathbf{F})=&#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9.xml><?xml version="1.0" encoding="utf-8"?>
<p:tagLst xmlns:a="http://schemas.openxmlformats.org/drawingml/2006/main" xmlns:r="http://schemas.openxmlformats.org/officeDocument/2006/relationships" xmlns:p="http://schemas.openxmlformats.org/presentationml/2006/main">
  <p:tag name="OUTPUTDPI" val="1200"/>
  <p:tag name="ORIGINALHEIGHT" val="468.6914"/>
  <p:tag name="ORIGINALWIDTH" val="1623.547"/>
  <p:tag name="LATEXADDIN" val="\documentclass{article}&#10;\usepackage{amsmath}&#10;\usepackage{mathpazo}&#10;\pagestyle{empty}&#10;\begin{document}&#10;&#10;&#10;$$&#10;= \left|\begin{array}{ccc}&#10;\boldsymbol{i}  &amp; \boldsymbol{j}  &amp; \boldsymbol{k}  \\&#10;\frac{\partial}{\partial x} &amp; \frac{\partial}{\partial y} &amp; \frac{\partial}{\partial z} \\&#10;\cos y &amp; z^{2}-x \sin y &amp; 2 y z&#10;\end{array}\right|&#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19.4601"/>
  <p:tag name="ORIGINALWIDTH" val="1760.78"/>
  <p:tag name="LATEXADDIN" val="\documentclass{article}&#10;\usepackage{amsmath}&#10;\usepackage{mathpazo}&#10;\pagestyle{empty}&#10;\begin{document}&#10;&#10;&#10;$$&#10;\lim _{(x, y) \rightarrow(0,0)} \frac{y^{2}}{x^{2}+y^{2}}=\lim _{r \rightarrow 0} \frac{r^{2} \sin ^{2} \theta}{r^{2}}&#10;$$&#10;&#10;\end{document}"/>
  <p:tag name="IGUANATEXSIZE" val="10"/>
  <p:tag name="IGUANATEXCURSOR" val="2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0.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566.929"/>
  <p:tag name="LATEXADDIN" val="\documentclass{article}&#10;\usepackage{amsmath}&#10;\usepackage{mathpazo}&#10;\pagestyle{empty}&#10;\begin{document}&#10;&#10;&#10;$$&#10;= (2 z-2 z) \hat{i}-(0-0) \hat{\jmath}+(-\sin y -(-\sin y ) ) \hat{k}&#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88.526"/>
  <p:tag name="LATEXADDIN" val="\documentclass{article}&#10;\usepackage{amsmath}&#10;\usepackage{mathpazo}&#10;\pagestyle{empty}&#10;\begin{document}&#10;&#10;&#10;$$&#10;\boldsymbol{F}=F_{1} \boldsymbol{i}+F_{2} \boldsymbol{j}+F_{3} \boldsymbol{k}=\left\langle F_{1}, F_{2}, F_{3}\right\rangle&#10;$$&#10;&#10;\end{document}"/>
  <p:tag name="IGUANATEXSIZE" val="10"/>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2.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2104.237"/>
  <p:tag name="LATEXADDIN" val="\documentclass{article}&#10;\usepackage{amsmath}&#10;\usepackage{mathpazo}&#10;\pagestyle{empty}&#10;\begin{document}&#10;&#10;conservative so, $\nabla f = F = \langle \frac{\partial f}{\partial x}, \frac{\partial f}{\partial y}, \frac{\partial f}{\partial z} \rangle $&#10;&#10;\end{document}"/>
  <p:tag name="IGUANATEXSIZE" val="10"/>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3.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904.3869"/>
  <p:tag name="LATEXADDIN" val="\documentclass{article}&#10;\usepackage{amsmath}&#10;\usepackage{mathpazo}&#10;\pagestyle{empty}&#10;\begin{document}&#10;&#10;&#10;\textbf{Start with $x_{comp}$:}&#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4.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2194.976"/>
  <p:tag name="LATEXADDIN" val="\documentclass{article}&#10;\usepackage{amsmath}&#10;\usepackage{mathpazo}&#10;\pagestyle{empty}&#10;\begin{document}&#10;&#10;&#10;$$&#10;f(x, y, z)=\int \cos y d x=x \cos y+g(y, z)&#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098.237"/>
  <p:tag name="LATEXADDIN" val="\documentclass{article}&#10;\usepackage{amsmath}&#10;\usepackage{mathpazo}&#10;\pagestyle{empty}&#10;\begin{document}&#10;&#10;\textbf{Take partial deriv. w.r.t. $y$ for $f(x,y,z)$ and set given $y_{comp}$ equal to deriv.:}&#10;&#10;\end{document}"/>
  <p:tag name="IGUANATEXSIZE" val="10"/>
  <p:tag name="IGUANATEXCURSOR" val="19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6.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1350.581"/>
  <p:tag name="LATEXADDIN" val="\documentclass{article}&#10;\usepackage{amsmath}&#10;\usepackage{mathpazo}&#10;\pagestyle{empty}&#10;\begin{document}&#10;&#10;&#10;$$&#10;\frac{\partial f}{\partial y}=-x \sin y +\frac{\partial g}{\partial y} \implies&#10;$$&#10;&#10;\end{document}"/>
  <p:tag name="IGUANATEXSIZE" val="10"/>
  <p:tag name="IGUANATEXCURSOR" val="1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7.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90.026"/>
  <p:tag name="LATEXADDIN" val="\documentclass{article}&#10;\usepackage{amsmath}&#10;\usepackage{mathpazo}&#10;\pagestyle{empty}&#10;\begin{document}&#10;&#10;&#10;$$&#10;-x \sin y +\frac{\partial g}{\partial y}=z^{2}-x \sin y \implies&#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422.1972"/>
  <p:tag name="LATEXADDIN" val="\documentclass{article}&#10;\usepackage{amsmath}&#10;\usepackage{mathpazo}&#10;\pagestyle{empty}&#10;\begin{document}&#10;&#10;&#10;$$&#10;\frac{\partial g}{\partial y}=z^{2}&#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79.34"/>
  <p:tag name="LATEXADDIN" val="\documentclass{article}&#10;\usepackage{amsmath}&#10;\usepackage{mathpazo}&#10;\pagestyle{empty}&#10;\begin{document}&#10;&#10;\textbf{Integrate in terms of y:}&#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1256.093"/>
  <p:tag name="LATEXADDIN" val="\documentclass{article}&#10;\usepackage{amsmath}&#10;\usepackage{mathpazo}&#10;\pagestyle{empty}&#10;\begin{document}&#10;&#10;&#10;$$&#10;=\lim _{r \rightarrow 0}\left(\sin ^{2} \theta\right)=\sin ^{2} \theta&#10;$$&#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0.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622.047"/>
  <p:tag name="LATEXADDIN" val="\documentclass{article}&#10;\usepackage{amsmath}&#10;\usepackage{mathpazo}&#10;\pagestyle{empty}&#10;\begin{document}&#10;&#10;&#10;$$&#10;g(y, z)=\int z^{2} d y=y z^{2}+h(z)&#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980.877"/>
  <p:tag name="LATEXADDIN" val="\documentclass{article}&#10;\usepackage{amsmath}&#10;\usepackage{mathpazo}&#10;\pagestyle{empty}&#10;\begin{document}&#10;&#10;&#10;Find work done on $F(x,y,z) = \langle \cos y, z^{2}-x \sin y, 2 y z \rangle$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67.829"/>
  <p:tag name="LATEXADDIN" val="\documentclass{article}&#10;\usepackage{amsmath}&#10;\usepackage{mathpazo}&#10;\pagestyle{empty}&#10;\begin{document}&#10;&#10;&#10;from $(1,0,0) \rightarrow (2,2 \pi, 1)$&#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697.038"/>
  <p:tag name="LATEXADDIN" val="\documentclass{article}&#10;\usepackage{amsmath}&#10;\usepackage{mathpazo}&#10;\pagestyle{empty}&#10;\begin{document}&#10;&#10;&#10;\textbf{Re-build function \&amp; find $h(z)$:} &#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727.409"/>
  <p:tag name="LATEXADDIN" val="\documentclass{article}&#10;\usepackage{amsmath}&#10;\usepackage{mathpazo}&#10;\pagestyle{empty}&#10;\begin{document}&#10;&#10;&#10;$$&#10;f(x, y, z)= x \cos y+ g(y, z) = x \cos y+y z^{2}+h(z)&#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58.83"/>
  <p:tag name="LATEXADDIN" val="\documentclass{article}&#10;\usepackage{amsmath}&#10;\usepackage{mathpazo}&#10;\pagestyle{empty}&#10;\begin{document}&#10;&#10;$$&#10;g(y, z) = y z^{2}+h(z) \implies&#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3211.848"/>
  <p:tag name="LATEXADDIN" val="\documentclass{article}&#10;\usepackage{amsmath}&#10;\usepackage{mathpazo}&#10;\pagestyle{empty}&#10;\begin{document}&#10;&#10;\textbf{Take partial deriv. w.r.t. $z$ for $f(x,y,z)$ and set given $z_{comp}$ }&#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7.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1200.6"/>
  <p:tag name="LATEXADDIN" val="\documentclass{article}&#10;\usepackage{amsmath}&#10;\usepackage{mathpazo}&#10;\pagestyle{empty}&#10;\begin{document}&#10;&#10;&#10;$$&#10;\frac{\partial f}{\partial z}=2 y z+h^{\prime}(z) \implies&#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235.845"/>
  <p:tag name="LATEXADDIN" val="\documentclass{article}&#10;\usepackage{amsmath}&#10;\usepackage{mathpazo}&#10;\pagestyle{empty}&#10;\begin{document}&#10;&#10;&#10;$$&#10;2 y z+h^{\prime}(z)=2 y z \implies&#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9.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495.688"/>
  <p:tag name="LATEXADDIN" val="\documentclass{article}&#10;\usepackage{amsmath}&#10;\usepackage{mathpazo}&#10;\pagestyle{empty}&#10;\begin{document}&#10;&#10;$$&#10;h^{\prime}(z)=0&#10;$$&#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3877.765"/>
  <p:tag name="LATEXADDIN" val="\documentclass{article}&#10;\usepackage{amsmath}&#10;\usepackage{mathpazo}&#10;\pagestyle{empty}&#10;\begin{document}&#10;&#10;&#10;The limit does not exist since $\sin ^{2} \theta$ is between 0 and 1 depending on $\theta$.&#10;&#10;\end{document}"/>
  <p:tag name="IGUANATEXSIZE" val="10"/>
  <p:tag name="IGUANATEXCURSOR" val="19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272.591"/>
  <p:tag name="LATEXADDIN" val="\documentclass{article}&#10;\usepackage{amsmath}&#10;\usepackage{mathpazo}&#10;\pagestyle{empty}&#10;\begin{document}&#10;&#10;\textbf{Integrate in terms of z:}&#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1.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172.104"/>
  <p:tag name="LATEXADDIN" val="\documentclass{article}&#10;\usepackage{amsmath}&#10;\usepackage{mathpazo}&#10;\pagestyle{empty}&#10;\begin{document}&#10;&#10;&#10;$$h(z) = \int h'(z) \, dz = c $$&#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0.12"/>
  <p:tag name="LATEXADDIN" val="\documentclass{article}&#10;\usepackage{amsmath}&#10;\usepackage{mathpazo}&#10;\pagestyle{empty}&#10;\begin{document}&#10;&#10;&#10;\textbf{Re-build function:}&#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770.904"/>
  <p:tag name="LATEXADDIN" val="\documentclass{article}&#10;\usepackage{amsmath}&#10;\usepackage{mathpazo}&#10;\pagestyle{empty}&#10;\begin{document}&#10;&#10;$$&#10;f(x,y,z) = x \cos y+y z^{2}+h(z) = x \cos y+y z^{2}+c&#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545.1818"/>
  <p:tag name="LATEXADDIN" val="\documentclass{article}&#10;\usepackage{amsmath}&#10;\usepackage{mathpazo}&#10;\pagestyle{empty}&#10;\begin{document}&#10;&#10;&#10;\textbf{Compute:}&#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3542.557"/>
  <p:tag name="LATEXADDIN" val="\documentclass{article}&#10;\usepackage{amsmath}&#10;\usepackage{mathpazo}&#10;\pagestyle{empty}&#10;\begin{document}&#10;&#10;$$&#10;w = \int_{C} \overrightarrow{\mathbf{F}} \cdot d \overrightarrow{\mathbf{r}}= \int_{C} \nabla f \cdot d \overrightarrow{\mathbf{r}} = f(2,2 \pi, 1)-f(1,0,0) = 2 \pi+1&#10;$$&#10;&#10;\end{document}"/>
  <p:tag name="IGUANATEXSIZE" val="10"/>
  <p:tag name="IGUANATEXCURSOR" val="27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6.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4084.74"/>
  <p:tag name="LATEXADDIN" val="\documentclass{article}&#10;\usepackage{amsmath}&#10;\usepackage{mathpazo}&#10;\pagestyle{empty}&#10;\begin{document}&#10;&#10;&#10;\textbf{Note:} Always check for both $z$ and $y$ components, even if $\frac{\partial f}{\partial y}=0$ or $\frac{\partial f}{\partial z}=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14.023"/>
  <p:tag name="LATEXADDIN" val="\documentclass{article}&#10;\usepackage{amsmath}&#10;\usepackage{mathpazo}&#10;\pagestyle{empty}&#10;\begin{document}&#10;&#10;&#10;it is important to not skip steps here and instead follow the guideline.&#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94.901"/>
  <p:tag name="LATEXADDIN" val="\documentclass{article}&#10;\usepackage{amsmath}&#10;\usepackage{mathpazo}&#10;\pagestyle{empty}&#10;\begin{document}&#10;&#10;&#10;\textbf{Note:} the '$c$' cancels out since we subtracted points&#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980.877"/>
  <p:tag name="LATEXADDIN" val="\documentclass{article}&#10;\usepackage{amsmath}&#10;\usepackage{mathpazo}&#10;\pagestyle{empty}&#10;\begin{document}&#10;&#10;&#10;Find work done on $F(x,y,z) = \langle \cos y, z^{2}-x \sin y, 2 y z \rangle$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2968.879"/>
  <p:tag name="LATEXADDIN" val="\documentclass{article}&#10;\usepackage{amsmath}&#10;\usepackage{mathpazo}&#10;\pagestyle{empty}&#10;\begin{document}&#10;&#10;&#10;Recall that $\theta = \tan ^{-1} (\frac{y}{x})$, where $\frac{y}{x} = m$ which is slope.&#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4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964.004"/>
  <p:tag name="LATEXADDIN" val="\documentclass{article}&#10;\usepackage{amsmath}&#10;\pagestyle{empty}&#10;\begin{document}&#10;&#10;Let $g(x, y, z)= x^2 \ln y+y z^2 $, and let $C$ be the curve shown in the image.&#10;&#10;&#10;\end{document}"/>
  <p:tag name="IGUANATEXSIZE" val="10"/>
  <p:tag name="IGUANATEXCURSOR" val="160"/>
  <p:tag name="TRANSPARENCY" val="True"/>
  <p:tag name="LATEXENGINEID" val="0"/>
  <p:tag name="TEMPFOLDER" val="D:\temp\"/>
  <p:tag name="LATEXFORMHEIGHT" val="320"/>
  <p:tag name="LATEXFORMWIDTH" val="385"/>
  <p:tag name="LATEXFORMWRAP" val="True"/>
  <p:tag name="BITMAPVECTOR" val="0"/>
</p:tagLst>
</file>

<file path=ppt/tags/tag1141.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109.111"/>
  <p:tag name="LATEXADDIN" val="\documentclass{article}&#10;\usepackage{amsmath}&#10;\pagestyle{empty}&#10;\begin{document}&#10;&#10;&#10;Calculate $\int_C \nabla \mathrm{g} \cdot \mathrm{dr}$.&#10;&#10;\end{document}"/>
  <p:tag name="IGUANATEXSIZE" val="10"/>
  <p:tag name="IGUANATEXCURSOR" val="116"/>
  <p:tag name="TRANSPARENCY" val="True"/>
  <p:tag name="LATEXENGINEID" val="0"/>
  <p:tag name="TEMPFOLDER" val="D:\temp\"/>
  <p:tag name="LATEXFORMHEIGHT" val="320"/>
  <p:tag name="LATEXFORMWIDTH" val="385"/>
  <p:tag name="LATEXFORMWRAP" val="True"/>
  <p:tag name="BITMAPVECTOR" val="0"/>
</p:tagLst>
</file>

<file path=ppt/tags/tag114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99.1"/>
  <p:tag name="LATEXADDIN" val="\documentclass{article}&#10;\usepackage{amsmath}&#10;\usepackage{mathpazo}&#10;\pagestyle{empty}&#10;\begin{document}&#10;&#10;&#10;$$&#10;=g(0,1,1)-g(1,1,1)&#10;$$&#10;&#10;\end{document}"/>
  <p:tag name="IGUANATEXSIZE" val="6"/>
  <p:tag name="IGUANATEXCURSOR" val="118"/>
  <p:tag name="TRANSPARENCY" val="True"/>
  <p:tag name="LATEXENGINEID" val="0"/>
  <p:tag name="TEMPFOLDER" val="D:\temp\"/>
  <p:tag name="LATEXFORMHEIGHT" val="312"/>
  <p:tag name="LATEXFORMWIDTH" val="384"/>
  <p:tag name="LATEXFORMWRAP" val="True"/>
  <p:tag name="BITMAPVECTOR" val="0"/>
</p:tagLst>
</file>

<file path=ppt/tags/tag1143.xml><?xml version="1.0" encoding="utf-8"?>
<p:tagLst xmlns:a="http://schemas.openxmlformats.org/drawingml/2006/main" xmlns:r="http://schemas.openxmlformats.org/officeDocument/2006/relationships" xmlns:p="http://schemas.openxmlformats.org/presentationml/2006/main">
  <p:tag name="OUTPUTDPI" val="1200"/>
  <p:tag name="ORIGINALHEIGHT" val="185.9768"/>
  <p:tag name="ORIGINALWIDTH" val="605.1743"/>
  <p:tag name="LATEXADDIN" val="\documentclass{article}&#10;\usepackage{amsmath}&#10;\usepackage{mathpazo}&#10;\pagestyle{empty}&#10;\begin{document}&#10;&#10;&#10;$$&#10;\operatorname{curl} \vec{g}=\overrightarrow{0}&#10;$$&#10;&#10;\end{document}"/>
  <p:tag name="IGUANATEXSIZE" val="9"/>
  <p:tag name="IGUANATEXCURSOR" val="133"/>
  <p:tag name="TRANSPARENCY" val="True"/>
  <p:tag name="LATEXENGINEID" val="0"/>
  <p:tag name="TEMPFOLDER" val="D:\temp\"/>
  <p:tag name="LATEXFORMHEIGHT" val="312"/>
  <p:tag name="LATEXFORMWIDTH" val="384"/>
  <p:tag name="LATEXFORMWRAP" val="True"/>
  <p:tag name="BITMAPVECTOR" val="0"/>
</p:tagLst>
</file>

<file path=ppt/tags/tag1144.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692.9134"/>
  <p:tag name="LATEXADDIN" val="\documentclass{article}&#10;\usepackage{amsmath}&#10;\usepackage{mathpazo}&#10;\pagestyle{empty}&#10;\begin{document}&#10;&#10;&#10;$$&#10;\implies \vec{g}=\vec{\nabla} g&#10;$$&#10;&#10;\end{document}"/>
  <p:tag name="IGUANATEXSIZE" val="6"/>
  <p:tag name="IGUANATEXCURSOR" val="138"/>
  <p:tag name="TRANSPARENCY" val="True"/>
  <p:tag name="LATEXENGINEID" val="0"/>
  <p:tag name="TEMPFOLDER" val="D:\temp\"/>
  <p:tag name="LATEXFORMHEIGHT" val="312"/>
  <p:tag name="LATEXFORMWIDTH" val="384"/>
  <p:tag name="LATEXFORMWRAP" val="True"/>
  <p:tag name="BITMAPVECTOR" val="0"/>
</p:tagLst>
</file>

<file path=ppt/tags/tag114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41.4323"/>
  <p:tag name="LATEXADDIN" val="\documentclass{article}&#10;\usepackage{amsmath}&#10;\usepackage{mathpazo}&#10;\pagestyle{empty}&#10;\begin{document}&#10;&#10;&#10;$$&#10;\int_{C} \vec{\nabla} g \cdot d \vec{r}&#10;$$&#10;&#10;\end{document}"/>
  <p:tag name="IGUANATEXSIZE" val="6"/>
  <p:tag name="IGUANATEXCURSOR" val="130"/>
  <p:tag name="TRANSPARENCY" val="True"/>
  <p:tag name="LATEXENGINEID" val="0"/>
  <p:tag name="TEMPFOLDER" val="D:\temp\"/>
  <p:tag name="LATEXFORMHEIGHT" val="312"/>
  <p:tag name="LATEXFORMWIDTH" val="384"/>
  <p:tag name="LATEXFORMWRAP" val="True"/>
  <p:tag name="BITMAPVECTOR" val="0"/>
</p:tagLst>
</file>

<file path=ppt/tags/tag1146.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964.004"/>
  <p:tag name="LATEXADDIN" val="\documentclass{article}&#10;\usepackage{amsmath}&#10;\pagestyle{empty}&#10;\begin{document}&#10;&#10;Let $g(x, y, z)= x^2 \ln y+y z^2 $, and let $C$ be the curve shown in the image.&#10;&#10;&#10;\end{document}"/>
  <p:tag name="IGUANATEXSIZE" val="10"/>
  <p:tag name="IGUANATEXCURSOR" val="160"/>
  <p:tag name="TRANSPARENCY" val="True"/>
  <p:tag name="LATEXENGINEID" val="0"/>
  <p:tag name="TEMPFOLDER" val="D:\temp\"/>
  <p:tag name="LATEXFORMHEIGHT" val="320"/>
  <p:tag name="LATEXFORMWIDTH" val="385"/>
  <p:tag name="LATEXFORMWRAP" val="True"/>
  <p:tag name="BITMAPVECTOR" val="0"/>
</p:tagLst>
</file>

<file path=ppt/tags/tag114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109.111"/>
  <p:tag name="LATEXADDIN" val="\documentclass{article}&#10;\usepackage{amsmath}&#10;\pagestyle{empty}&#10;\begin{document}&#10;&#10;&#10;Calculate $\int_C \nabla \mathrm{g} \cdot \mathrm{dr}$.&#10;&#10;\end{document}"/>
  <p:tag name="IGUANATEXSIZE" val="10"/>
  <p:tag name="IGUANATEXCURSOR" val="116"/>
  <p:tag name="TRANSPARENCY" val="True"/>
  <p:tag name="LATEXENGINEID" val="0"/>
  <p:tag name="TEMPFOLDER" val="D:\temp\"/>
  <p:tag name="LATEXFORMHEIGHT" val="320"/>
  <p:tag name="LATEXFORMWIDTH" val="385"/>
  <p:tag name="LATEXFORMWRAP" val="True"/>
  <p:tag name="BITMAPVECTOR" val="0"/>
</p:tagLst>
</file>

<file path=ppt/tags/tag114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936.258"/>
  <p:tag name="LATEXADDIN" val="\documentclass{article}&#10;\usepackage{amsmath}&#10;\pagestyle{empty}&#10;\begin{document}&#10;&#10;&#10;$$&#10;\overrightarrow{\mathbf{g}}(x, y, z)=\left\langle 2 x \ln y, \frac{x^2}{y}+z^2, 2 y z\right\rangle&#10;$$&#10;&#10;\end{document}"/>
  <p:tag name="IGUANATEXSIZE" val="10"/>
  <p:tag name="IGUANATEXCURSOR" val="110"/>
  <p:tag name="TRANSPARENCY" val="True"/>
  <p:tag name="LATEXENGINEID" val="0"/>
  <p:tag name="TEMPFOLDER" val="D:\temp\"/>
  <p:tag name="LATEXFORMHEIGHT" val="320"/>
  <p:tag name="LATEXFORMWIDTH" val="385"/>
  <p:tag name="LATEXFORMWRAP" val="True"/>
  <p:tag name="BITMAPVECTOR" val="0"/>
</p:tagLst>
</file>

<file path=ppt/tags/tag114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38.9202"/>
  <p:tag name="LATEXADDIN" val="\documentclass{article}&#10;\usepackage{amsmath}&#10;\usepackage{mathpazo}&#10;\pagestyle{empty}&#10;\begin{document}&#10;&#10;&#10;$$&#10;=1-1 = 0&#10;$$&#10;&#10;\end{document}"/>
  <p:tag name="IGUANATEXSIZE" val="6"/>
  <p:tag name="IGUANATEXCURSOR" val="115"/>
  <p:tag name="TRANSPARENCY" val="True"/>
  <p:tag name="LATEXENGINEID" val="0"/>
  <p:tag name="TEMPFOLDER" val="D:\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844.769"/>
  <p:tag name="LATEXADDIN" val="\documentclass{article}&#10;\usepackage{amsmath}&#10;\usepackage{mathpazo}&#10;\pagestyle{empty}&#10;\begin{document}&#10;&#10;&#10;$$&#10;\text{Evalute} \lim _{(x, y) \rightarrow(-3,-2)}\left(x^{2} y^{3}+4 x y\right)&#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0.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603.3"/>
  <p:tag name="LATEXADDIN" val="\documentclass{article}&#10;\usepackage{amsmath}&#10;\usepackage{mathpazo}&#10;\pagestyle{empty}&#10;\begin{document}&#10;&#10;&#10;$$&#10;\int_{C} \mathbf{F} \cdot d \mathbf{r}=\int_{a}^{b} \mathbf{F}(\mathbf{r}(t)) \cdot \mathbf{r}^{\prime}(t) d t&#10;$$&#10;&#10;\end{document}"/>
  <p:tag name="IGUANATEXSIZE" val="8"/>
  <p:tag name="IGUANATEXCURSOR" val="2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395.575"/>
  <p:tag name="LATEXADDIN" val="\documentclass{article}&#10;\usepackage{amsmath}&#10;\usepackage{mathpazo}&#10;\pagestyle{empty}&#10;\begin{document}&#10;&#10;&#10;$$&#10;\iint_{\mathcal{S}} \mathbf{F} \cdot d \mathbf{S}=\iint_{\mathcal{S}}(\mathbf{F} \cdot \mathbf{n}) d S&#10;$$&#10;&#10;\end{document}"/>
  <p:tag name="IGUANATEXSIZE" val="8"/>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13.348"/>
  <p:tag name="LATEXADDIN" val="\documentclass{article}&#10;\usepackage{amsmath}&#10;\usepackage{mathpazo}&#10;\pagestyle{empty}&#10;\begin{document}&#10;&#10;&#10;$$&#10;\mathbf{r}(t)=\langle x(t), y(t), z(t)\rangle&#10;$$&#10;&#10;\end{document}"/>
  <p:tag name="IGUANATEXSIZE" val="8"/>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3.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20.1349"/>
  <p:tag name="LATEXADDIN" val="\documentclass{article}&#10;\usepackage{amsmath}&#10;\usepackage{mathpazo}&#10;\pagestyle{empty}&#10;\begin{document}&#10;&#10;&#10;$$&#10;s=\int_{a}^{b}\left\|\mathbf{r}^{\prime}(t)\right\| d t&#10;$$&#10;&#10;\end{document}"/>
  <p:tag name="IGUANATEXSIZE" val="8"/>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4.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685.789"/>
  <p:tag name="LATEXADDIN" val="\documentclass{article}&#10;\usepackage{amsmath}&#10;\usepackage{mathpazo}&#10;\pagestyle{empty}&#10;\begin{document}&#10;&#10;&#10;$$&#10;\operatorname{Area}(\mathcal{S})=\iint_{\mathcal{D}}\|\mathbf{N}(u, v)\| d u d v&#10;$$&#10;&#10;\end{document}"/>
  <p:tag name="IGUANATEXSIZE" val="8"/>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793.026"/>
  <p:tag name="LATEXADDIN" val="\documentclass{article}&#10;\usepackage{amsmath}&#10;\usepackage{mathpazo}&#10;\pagestyle{empty}&#10;\begin{document}&#10;&#10;&#10;$$&#10;\mathbf{r}(u, v)=\langle x(u, v), y(u, v), z(u, v)\rangle&#10;$$&#10;&#10;\end{document}"/>
  <p:tag name="IGUANATEXSIZE" val="8"/>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6.xml><?xml version="1.0" encoding="utf-8"?>
<p:tagLst xmlns:a="http://schemas.openxmlformats.org/drawingml/2006/main" xmlns:r="http://schemas.openxmlformats.org/officeDocument/2006/relationships" xmlns:p="http://schemas.openxmlformats.org/presentationml/2006/main">
  <p:tag name="OUTPUTDPI" val="1200"/>
  <p:tag name="ORIGINALHEIGHT" val="803.1496"/>
  <p:tag name="ORIGINALWIDTH" val="3010.124"/>
  <p:tag name="LATEXADDIN" val="\documentclass{article}&#10;\usepackage{amsmath}&#10;\usepackage{mathpazo}&#10;\pagestyle{empty}&#10;\begin{document}&#10;&#10;&#10;$$&#10;\begin{aligned}&#10;&amp;G(\theta, \phi)=(R \cos \theta \sin \phi, R \sin \theta \sin \phi, R \cos \phi)\\&#10;&amp;\text { Unit radial vector: } \quad \mathbf{e}_{r}=\langle\cos \theta \sin \phi, \sin \theta \sin \phi, \cos \phi\rangle\\&#10;&amp;\text { Outward normal: } \quad \mathbf{N}=\mathbf{T}_{\phi} \times \mathbf{T}_{\theta}=\left(R^{2} \sin \phi\right) \mathbf{e}_{r}\\&#10;&amp;d S=\|\mathbf{N}\| d \phi d \theta=R^{2} \sin \phi d \phi d \theta&#10;\end{aligned}&#10;$$&#10;&#10;\end{document}"/>
  <p:tag name="IGUANATEXSIZE" val="10"/>
  <p:tag name="IGUANATEXCURSOR" val="5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7.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2884.889"/>
  <p:tag name="LATEXADDIN" val="\documentclass{article}&#10;\usepackage{amsmath}&#10;\usepackage{mathpazo}&#10;\pagestyle{empty}&#10;\begin{document}&#10;&#10;&#10;$$&#10;\begin{array}{l}&#10;G(\theta, z)=(R \cos \theta, R \sin \theta, z) \\&#10;\text { Outward normal: } \quad \mathbf{N}=\mathbf{T}_{\theta} \times \mathbf{T}_{z}=R\langle\cos \theta, \sin \theta, 0\rangle \\&#10;d S=\|\mathbf{N}\| d \theta d z=R d \theta d z&#10;\end{array}&#10;$$&#10;&#10;\end{document}"/>
  <p:tag name="IGUANATEXSIZE" val="10"/>
  <p:tag name="IGUANATEXCURSOR" val="3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20.81"/>
  <p:tag name="LATEXADDIN" val="\documentclass{article}&#10;\usepackage{amsmath}&#10;\usepackage{mathpazo}&#10;\pagestyle{empty}&#10;\begin{document}&#10;&#10;&#10;$$&#10;G(u, v)=(u \cos v, u \sin v, u)&#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332.958"/>
  <p:tag name="LATEXADDIN" val="\documentclass{article}&#10;\usepackage{amsmath}&#10;\usepackage{mathpazo}&#10;\pagestyle{empty}&#10;\begin{document}&#10;&#10;&#10;$$&#10;\{(r, \theta, z): 0 \leq r \leq a, 0 \leq \theta \leq 2 \pi, z=r h / a\}&#10;$$&#10;&#10;\end{document}"/>
  <p:tag name="IGUANATEXSIZE" val="10"/>
  <p:tag name="IGUANATEXCURSOR" val="1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3764.53"/>
  <p:tag name="LATEXADDIN" val="\documentclass{article}&#10;\usepackage{amsmath}&#10;\usepackage{mathpazo}&#10;\pagestyle{empty}&#10;\begin{document}&#10;&#10;&#10;$$&#10;\lim _{(x, y) \rightarrow(-3,-2)}\left(x^{2} y^{3}+4 x y\right)=9(-8)+4(-3)(-2)=-72+24=-48&#10;$$&#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0.xml><?xml version="1.0" encoding="utf-8"?>
<p:tagLst xmlns:a="http://schemas.openxmlformats.org/drawingml/2006/main" xmlns:r="http://schemas.openxmlformats.org/officeDocument/2006/relationships" xmlns:p="http://schemas.openxmlformats.org/presentationml/2006/main">
  <p:tag name="OUTPUTDPI" val="1200"/>
  <p:tag name="ORIGINALHEIGHT" val="230.2212"/>
  <p:tag name="ORIGINALWIDTH" val="2827.896"/>
  <p:tag name="LATEXADDIN" val="\documentclass{article}&#10;\usepackage{amsmath}&#10;\usepackage{mathpazo}&#10;\pagestyle{empty}&#10;\begin{document}&#10;&#10;&#10;$$&#10;x=r \cos \theta=\frac{a z}{h} \cos \theta \quad \text { and } \quad y=r \sin \theta=\frac{a z}{h} \sin \theta&#10;$$&#10;&#10;\end{document}"/>
  <p:tag name="IGUANATEXSIZE" val="9"/>
  <p:tag name="IGUANATEXCURSOR" val="2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1.xml><?xml version="1.0" encoding="utf-8"?>
<p:tagLst xmlns:a="http://schemas.openxmlformats.org/drawingml/2006/main" xmlns:r="http://schemas.openxmlformats.org/officeDocument/2006/relationships" xmlns:p="http://schemas.openxmlformats.org/presentationml/2006/main">
  <p:tag name="OUTPUTDPI" val="1200"/>
  <p:tag name="ORIGINALHEIGHT" val="230.2212"/>
  <p:tag name="ORIGINALWIDTH" val="3169.854"/>
  <p:tag name="LATEXADDIN" val="\documentclass{article}&#10;\usepackage{amsmath}&#10;\usepackage{mathpazo}&#10;\pagestyle{empty}&#10;\begin{document}&#10;&#10;&#10;$$&#10;\mathbf{r}(u, v)=\langle x(u, v), y(u, v), z(u, v)\rangle=\left\langle\frac{a v}{h} \cos u, \frac{a v}{h} \sin u, v\right\rangle&#10;$$&#10;&#10;\end{document}"/>
  <p:tag name="IGUANATEXSIZE" val="8"/>
  <p:tag name="IGUANATEXCURSOR" val="2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439.07"/>
  <p:tag name="LATEXADDIN" val="\documentclass{article}&#10;\usepackage{amsmath}&#10;\usepackage{mathpazo}&#10;\pagestyle{empty}&#10;\begin{document}&#10;&#10;&#10;$$&#10;0 \leq u \leq 2 \pi \text { and } 0 \leq v \leq h&#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99.325"/>
  <p:tag name="LATEXADDIN" val="\documentclass{article}&#10;\usepackage{amsmath}&#10;\usepackage{mathpazo}&#10;\pagestyle{empty}&#10;\begin{document}&#10;&#10;&#10;$$&#10;G(\theta, t)=(t \cos \theta, t \sin \theta, t)&#10;$$&#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37.42"/>
  <p:tag name="LATEXADDIN" val="\documentclass{article}&#10;\usepackage{amsmath}&#10;\usepackage{mathpazo}&#10;\pagestyle{empty}&#10;\begin{document}&#10;&#10;&#10;Find parametric descriptions for the paraboloid.&#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421.072"/>
  <p:tag name="LATEXADDIN" val="\documentclass{article}&#10;\usepackage{amsmath}&#10;\usepackage{mathpazo}&#10;\pagestyle{empty}&#10;\begin{document}&#10;&#10;&#10;$$&#10;z=x^{2}+y^{2}, \text { for } 0 \leq z \leq 9&#10;$$&#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37.42"/>
  <p:tag name="LATEXADDIN" val="\documentclass{article}&#10;\usepackage{amsmath}&#10;\usepackage{mathpazo}&#10;\pagestyle{empty}&#10;\begin{document}&#10;&#10;&#10;Find parametric descriptions for the paraboloid.&#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421.072"/>
  <p:tag name="LATEXADDIN" val="\documentclass{article}&#10;\usepackage{amsmath}&#10;\usepackage{mathpazo}&#10;\pagestyle{empty}&#10;\begin{document}&#10;&#10;&#10;$$&#10;z=x^{2}+y^{2}, \text { for } 0 \leq z \leq 9&#10;$$&#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95.838"/>
  <p:tag name="LATEXADDIN" val="\documentclass{article}&#10;\usepackage{amsmath}&#10;\usepackage{mathpazo}&#10;\pagestyle{empty}&#10;\begin{document}&#10;&#10;&#10;Think in terms of polar!&#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81.327"/>
  <p:tag name="LATEXADDIN" val="\documentclass{article}&#10;\usepackage{amsmath}&#10;\usepackage{mathpazo}&#10;\pagestyle{empty}&#10;\begin{document}&#10;&#10;&#10;$$&#10;u=\theta \text { and } v=\sqrt{z} \text { so that }&#10;$$&#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95.051"/>
  <p:tag name="LATEXADDIN" val="\documentclass{article}&#10;\usepackage{amsmath}&#10;\usepackage{mathpazo}&#10;\pagestyle{empty}&#10;\begin{document}&#10;&#10;&#10;$$&#10;x= a+ r \cos \theta, y= b+ r \sin \theta&#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40.4574"/>
  <p:tag name="LATEXADDIN" val="\documentclass{article}&#10;\usepackage{amsmath}&#10;\usepackage{mathpazo}&#10;\pagestyle{empty}&#10;\begin{document}&#10;&#10;&#10;$$&#10;z=v^{2}&#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21.972"/>
  <p:tag name="LATEXADDIN" val="\documentclass{article}&#10;\usepackage{amsmath}&#10;\usepackage{mathpazo}&#10;\pagestyle{empty}&#10;\begin{document}&#10;&#10;&#10;$v$ plays the role of the polar coordinate $r$.&#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59.693"/>
  <p:tag name="LATEXADDIN" val="\documentclass{article}&#10;\usepackage{amsmath}&#10;\usepackage{mathpazo}&#10;\pagestyle{empty}&#10;\begin{document}&#10;&#10;&#10;$$&#10;x=v \cos \theta=v \cos u \text { and } y=v \sin \theta=v \sin u&#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3.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77.803"/>
  <p:tag name="LATEXADDIN" val="\documentclass{article}&#10;\usepackage{amsmath}&#10;\usepackage{mathpazo}&#10;\pagestyle{empty}&#10;\begin{document}&#10;&#10;&#10;$$&#10;\mathbf{r}(u, v)=\left\langle v \cos u, v \sin u, v^{2}\right\rangle&#10;$$&#10;&#10;\end{document}"/>
  <p:tag name="IGUANATEXSIZE" val="10"/>
  <p:tag name="IGUANATEXCURSOR" val="1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35.321"/>
  <p:tag name="LATEXADDIN" val="\documentclass{article}&#10;\usepackage{amsmath}&#10;\usepackage{mathpazo}&#10;\pagestyle{empty}&#10;\begin{document}&#10;&#10;&#10;$$&#10;0 \leq u \leq 2 \pi \text { and } 0 \leq v \leq 3&#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39.67"/>
  <p:tag name="LATEXADDIN" val="\documentclass{article}&#10;\usepackage{amsmath}&#10;\usepackage{mathpazo}&#10;\pagestyle{empty}&#10;\begin{document}&#10;&#10;&#10;$$&#10;\text { Altematively, we could choose } u=\theta \text { and } v=z \text { . }&#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6.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1695.538"/>
  <p:tag name="LATEXADDIN" val="\documentclass{article}&#10;\usepackage{amsmath}&#10;\usepackage{mathpazo}&#10;\pagestyle{empty}&#10;\begin{document}&#10;&#10;&#10;$$&#10;\mathbf{r}(u, v)=\langle\sqrt{v} \cos u, \sqrt{v} \sin u, v\rangle&#10;$$&#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34.571"/>
  <p:tag name="LATEXADDIN" val="\documentclass{article}&#10;\usepackage{amsmath}&#10;\usepackage{mathpazo}&#10;\pagestyle{empty}&#10;\begin{document}&#10;&#10;&#10;$$&#10;0 \leq u \leq 2 \pi \text { and } 0 \leq v \leq 9&#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632.171"/>
  <p:tag name="LATEXADDIN" val="\documentclass{article}&#10;\usepackage{amsmath}&#10;\usepackage{mathpazo}&#10;\pagestyle{empty}&#10;\begin{document}&#10;&#10;&#10;$$&#10;\iint_{\mathcal{S}} f(x, y, z) d S=\iint_{\mathcal{D}} f(G(u, v))\|\mathbf{N}(u, v)\| d u d v&#10;$$&#10;&#10;\end{document}"/>
  <p:tag name="IGUANATEXSIZE" val="7"/>
  <p:tag name="IGUANATEXCURSOR" val="2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9.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603.3"/>
  <p:tag name="LATEXADDIN" val="\documentclass{article}&#10;\usepackage{amsmath}&#10;\usepackage{mathpazo}&#10;\pagestyle{empty}&#10;\begin{document}&#10;&#10;&#10;$$&#10;\int_{C} \mathbf{F} \cdot d \mathbf{r}=\int_{a}^{b} \mathbf{F}(\mathbf{r}(t)) \cdot \mathbf{r}^{\prime}(t) d t&#10;$$&#10;&#10;\end{document}"/>
  <p:tag name="IGUANATEXSIZE" val="8"/>
  <p:tag name="IGUANATEXCURSOR" val="2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084.739"/>
  <p:tag name="LATEXADDIN" val="\documentclass{article}&#10;\usepackage{amsmath}&#10;\usepackage{mathpazo}&#10;\pagestyle{empty}&#10;\begin{document}&#10;&#10;&#10;$$&#10;\implies x= -3 + r \cos \theta, y=  -2+ r \sin \theta&#10;$$&#10;&#10;\end{document}"/>
  <p:tag name="IGUANATEXSIZE" val="10"/>
  <p:tag name="IGUANATEXCURSOR" val="116"/>
  <p:tag name="TRANSPARENCY" val="True"/>
  <p:tag name="FILENAME" val=""/>
  <p:tag name="LATEXENGINEID" val="0"/>
  <p:tag name="TEMPFOLDER" val="C:\Users\dohkl\Desktop\AEW Folder\"/>
  <p:tag name="LATEXFORMHEIGHT" val="366.75"/>
  <p:tag name="LATEXFORMWIDTH" val="384"/>
  <p:tag name="LATEXFORMWRAP" val="True"/>
  <p:tag name="BITMAPVECTOR" val="0"/>
</p:tagLst>
</file>

<file path=ppt/tags/tag118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395.575"/>
  <p:tag name="LATEXADDIN" val="\documentclass{article}&#10;\usepackage{amsmath}&#10;\usepackage{mathpazo}&#10;\pagestyle{empty}&#10;\begin{document}&#10;&#10;&#10;$$&#10;\iint_{\mathcal{S}} \mathbf{F} \cdot d \mathbf{S}=\iint_{\mathcal{S}}(\mathbf{F} \cdot \mathbf{n}) d S&#10;$$&#10;&#10;\end{document}"/>
  <p:tag name="IGUANATEXSIZE" val="8"/>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13.348"/>
  <p:tag name="LATEXADDIN" val="\documentclass{article}&#10;\usepackage{amsmath}&#10;\usepackage{mathpazo}&#10;\pagestyle{empty}&#10;\begin{document}&#10;&#10;&#10;$$&#10;\mathbf{r}(t)=\langle x(t), y(t), z(t)\rangle&#10;$$&#10;&#10;\end{document}"/>
  <p:tag name="IGUANATEXSIZE" val="8"/>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2.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20.1349"/>
  <p:tag name="LATEXADDIN" val="\documentclass{article}&#10;\usepackage{amsmath}&#10;\usepackage{mathpazo}&#10;\pagestyle{empty}&#10;\begin{document}&#10;&#10;&#10;$$&#10;s=\int_{a}^{b}\left\|\mathbf{r}^{\prime}(t)\right\| d t&#10;$$&#10;&#10;\end{document}"/>
  <p:tag name="IGUANATEXSIZE" val="8"/>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685.789"/>
  <p:tag name="LATEXADDIN" val="\documentclass{article}&#10;\usepackage{amsmath}&#10;\usepackage{mathpazo}&#10;\pagestyle{empty}&#10;\begin{document}&#10;&#10;&#10;$$&#10;\operatorname{Area}(\mathcal{S})=\iint_{\mathcal{D}}\|\mathbf{N}(u, v)\| d u d v&#10;$$&#10;&#10;\end{document}"/>
  <p:tag name="IGUANATEXSIZE" val="8"/>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793.026"/>
  <p:tag name="LATEXADDIN" val="\documentclass{article}&#10;\usepackage{amsmath}&#10;\usepackage{mathpazo}&#10;\pagestyle{empty}&#10;\begin{document}&#10;&#10;&#10;$$&#10;\mathbf{r}(u, v)=\langle x(u, v), y(u, v), z(u, v)\rangle&#10;$$&#10;&#10;\end{document}"/>
  <p:tag name="IGUANATEXSIZE" val="8"/>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usepackage{mathpazo}&#10;\pagestyle{empty}&#10;\begin{document}&#10;&#10;&#10;$\Delta t$&#10;&#10;\end{document}"/>
  <p:tag name="IGUANATEXSIZE" val="6"/>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6.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982.3771"/>
  <p:tag name="LATEXADDIN" val="\documentclass{article}&#10;\usepackage{amsmath}&#10;\usepackage{mathpazo}&#10;\pagestyle{empty}&#10;\begin{document}&#10;&#10;&#10;$$&#10;\frac{\Delta V_{i j}}{\Delta t}=(\mathbf{F} \cdot \mathbf{n}) \Delta S_{i j}&#10;$$&#10;&#10;\end{document}"/>
  <p:tag name="IGUANATEXSIZE" val="5"/>
  <p:tag name="IGUANATEXCURSOR" val="1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7.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1504.312"/>
  <p:tag name="LATEXADDIN" val="\documentclass{article}&#10;\usepackage{amsmath}&#10;\usepackage{mathpazo}&#10;\pagestyle{empty}&#10;\begin{document}&#10;&#10;&#10;$$&#10;\frac{\Delta V}{\Delta t}=\lim _{h \rightarrow 0} \sum_{j=1}^{n} \sum_{k=1}^{m}(\mathbf{F} \cdot \mathbf{n}) \Delta S_{i j}&#10;$$&#10;&#10;\end{document}"/>
  <p:tag name="IGUANATEXSIZE" val="5"/>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61.4173"/>
  <p:tag name="LATEXADDIN" val="\documentclass{article}&#10;\usepackage{amsmath}&#10;\usepackage{mathpazo}&#10;\pagestyle{empty}&#10;\begin{document}&#10;&#10;&#10;$$ = \iint_{\mathcal{S}} \mathbf{F} \cdot d \mathbf{S} $$&#10;&#10;\end{document}"/>
  <p:tag name="IGUANATEXSIZE" val="5"/>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9.xml><?xml version="1.0" encoding="utf-8"?>
<p:tagLst xmlns:a="http://schemas.openxmlformats.org/drawingml/2006/main" xmlns:r="http://schemas.openxmlformats.org/officeDocument/2006/relationships" xmlns:p="http://schemas.openxmlformats.org/presentationml/2006/main">
  <p:tag name="OUTPUTDPI" val="1200"/>
  <p:tag name="ORIGINALHEIGHT" val="394.4507"/>
  <p:tag name="ORIGINALWIDTH" val="1503.562"/>
  <p:tag name="LATEXADDIN" val="\documentclass{article}&#10;\usepackage{amsmath}&#10;\usepackage{mathpazo}&#10;\pagestyle{empty}&#10;\begin{document}&#10;&#10;&#10;$$&#10; \iint_{\mathcal{S}} \underbrace{ \mathbf{F} \cdot d \mathbf{S} }_ { \text{2 vectors} } =\iint_{\mathcal{S}} \underbrace{ (\mathbf{F} \cdot \mathbf{n}) d S }_ { \text{dot product} }&#10;$$&#10;&#10;\end{document}"/>
  <p:tag name="IGUANATEXSIZE" val="12"/>
  <p:tag name="IGUANATEXCURSOR" val="2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4143.982"/>
  <p:tag name="LATEXADDIN" val="\documentclass{article}&#10;\usepackage{amsmath}&#10;\usepackage{mathpazo}&#10;\pagestyle{empty}&#10;\begin{document}&#10;&#10;$$&#10;\lim _{r\to 0}\left(\left(-3+r \cos\left(\theta \right)\right)^2\left(-2+r\sin\left(\theta \right)\right)^3+4\left(-3+r \cos\left(\theta \right)\right)\left(-2+r \sin\left(\theta \right)\right)\right)&#10;$$&#10;&#10;\end{document}"/>
  <p:tag name="IGUANATEXSIZE" val="10"/>
  <p:tag name="IGUANATEXCURSOR" val="2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11.061"/>
  <p:tag name="LATEXADDIN" val="\documentclass{article}&#10;\usepackage{amsmath}&#10;\usepackage{mathpazo}&#10;\pagestyle{empty}&#10;\begin{document}&#10;&#10;&#10;\textbf{Note:} Pay attention to the S &#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004.125"/>
  <p:tag name="LATEXADDIN" val="\documentclass{article}&#10;\usepackage{amsmath}&#10;\usepackage{mathpazo}&#10;\pagestyle{empty}&#10;\begin{document}&#10;&#10;&#10;(bold vs italicized)&#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82.3771"/>
  <p:tag name="LATEXADDIN" val="\documentclass{article}&#10;\usepackage{amsmath}&#10;\usepackage{mathpazo}&#10;\pagestyle{empty}&#10;\begin{document}&#10;&#10;&#10;$$&#10;d \mathbf{S}=\mathbf{N}(u, v) d u d v&#10;$$&#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343.082"/>
  <p:tag name="LATEXADDIN" val="\documentclass{article}&#10;\usepackage{amsmath}&#10;\usepackage{mathpazo}&#10;\pagestyle{empty}&#10;\begin{document}&#10;&#10;&#10;\textbf{Vector Surface Element:}&#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4.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2776.903"/>
  <p:tag name="LATEXADDIN" val="\documentclass{article}&#10;\usepackage{amsmath}&#10;\usepackage{mathpazo}&#10;\pagestyle{empty}&#10;\begin{document}&#10;&#10;&#10;$$&#10;\text { Flow rate through } \mathcal{S}_{0} \approx \mathbf{v}\left(u_{0}, v_{0}\right) \cdot \mathbf{N}\left(u_{0}, v_{0}\right) \Delta u \Delta v&#10;$$&#10;&#10;\end{document}"/>
  <p:tag name="IGUANATEXSIZE" val="6"/>
  <p:tag name="IGUANATEXCURSOR" val="2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2.3997"/>
  <p:tag name="LATEXADDIN" val="\documentclass{article}&#10;\usepackage{amsmath}&#10;\usepackage{mathpazo}&#10;\pagestyle{empty}&#10;\begin{document}&#10;&#10;&#10;$$&#10;\mathbf{n}=\frac{\mathbf{N}(u, v)}{\|\mathbf{N}(u, v)\|}&#10;$$&#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45.4069"/>
  <p:tag name="LATEXADDIN" val="\documentclass{article}&#10;\usepackage{amsmath}&#10;\usepackage{mathpazo}&#10;\pagestyle{empty}&#10;\begin{document}&#10;&#10;&#10;\textbf{Unit Normal:}&#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32.358"/>
  <p:tag name="LATEXADDIN" val="\documentclass{article}&#10;\usepackage{amsmath}&#10;\usepackage{mathpazo}&#10;\pagestyle{empty}&#10;\begin{document}&#10;&#10;&#10;$$d S=\|\mathbf{N}(u,v)\| d u \,d v $$&#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51.106"/>
  <p:tag name="LATEXADDIN" val="\documentclass{article}&#10;\usepackage{amsmath}&#10;\usepackage{mathpazo}&#10;\pagestyle{empty}&#10;\begin{document}&#10;&#10;&#10;\textbf{Orientable Surfaces:}&#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442.82"/>
  <p:tag name="LATEXADDIN" val="\documentclass{article}&#10;\usepackage{amsmath}&#10;\usepackage{mathpazo}&#10;\pagestyle{empty}&#10;\begin{document}&#10;&#10;&#10;\textbf{Non-Orientable Surfaces:}&#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60.105"/>
  <p:tag name="LATEXADDIN" val="\documentclass{article}&#10;\usepackage{amsmath}&#10;\usepackage{mathpazo}&#10;\pagestyle{empty}&#10;\begin{document}&#10;&#10;The parallelogram spanned by $\mathrm{v}$ and $\mathrm{w}$ has area $\|\mathrm{v} \times \mathrm{w}\| .$ &#10;&#10;&#10;\end{document}"/>
  <p:tag name="IGUANATEXSIZE" val="10"/>
  <p:tag name="IGUANATEXCURSOR" val="2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4233.221"/>
  <p:tag name="LATEXADDIN" val="\documentclass{article}&#10;\usepackage{amsmath}&#10;\usepackage{mathpazo}&#10;\pagestyle{empty}&#10;\begin{document}&#10;&#10;$$&#10;=\left(-3+0\cdot \cos \left(\theta \right)\right)^2\left(-2+0\cdot \sin \left(\theta \right)\right)^3+4\left(-3+0\cdot \cos \left(\theta \right)\right)\left(-2+0\cdot \sin \left(\theta \right)\right)&#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300.712"/>
  <p:tag name="LATEXADDIN" val="\documentclass{article}&#10;\usepackage{amsmath}&#10;\usepackage{mathpazo}&#10;\pagestyle{empty}&#10;\begin{document}&#10;&#10;&#10;$$&#10;\iint_{\mathcal{S}} \boldsymbol{F} \cdot d \mathbf{S}=\iint_{\mathcal{D}} \boldsymbol{F}(G(u, v)) \cdot \boldsymbol{N}(u, v) d u d v&#10;$$&#10;&#10;\end{document}"/>
  <p:tag name="IGUANATEXSIZE" val="8"/>
  <p:tag name="IGUANATEXCURSOR" val="2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322.085"/>
  <p:tag name="LATEXADDIN" val="\documentclass{article}&#10;\usepackage{amsmath}&#10;\usepackage{mathpazo}&#10;\pagestyle{empty}&#10;\begin{document}&#10;&#10;&#10;$$&#10;\text{ e.g } dr \, d \theta, \text { and not } r \, d r \, d \theta&#10;$$&#10;&#10;\end{document}"/>
  <p:tag name="IGUANATEXSIZE" val="8"/>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4361.455"/>
  <p:tag name="LATEXADDIN" val="\documentclass{article}&#10;\usepackage{amsmath}&#10;\usepackage{mathpazo}&#10;\pagestyle{empty}&#10;\begin{document}&#10;&#10;&#10;Let  $v(x,y,z)= \langle 2x,2y,z \rangle $  represent a velocity field (with units of meters/second)&#10;\end{document}"/>
  <p:tag name="IGUANATEXSIZE" val="10"/>
  <p:tag name="IGUANATEXCURSOR" val="2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446.569"/>
  <p:tag name="LATEXADDIN" val="\documentclass{article}&#10;\usepackage{amsmath}&#10;\usepackage{mathpazo}&#10;\pagestyle{empty}&#10;\begin{document}&#10;&#10;&#10;of a fluid with constant density $80$ kg/$m^3$. Let  $S$  be hemisphere &#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4.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883.3895"/>
  <p:tag name="LATEXADDIN" val="\documentclass{article}&#10;\usepackage{amsmath}&#10;\usepackage{mathpazo}&#10;\pagestyle{empty}&#10;\begin{document}&#10;&#10;&#10;$x^2+y^2+z^2=9$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2354.706"/>
  <p:tag name="LATEXADDIN" val="\documentclass{article}&#10;\usepackage{amsmath}&#10;\usepackage{mathpazo}&#10;\pagestyle{empty}&#10;\begin{document}&#10;&#10;&#10;with  $z \le 0$  such that  $S$  is oriented outward. &#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387.701"/>
  <p:tag name="LATEXADDIN" val="\documentclass{article}&#10;\usepackage{amsmath}&#10;\usepackage{mathpazo}&#10;\pagestyle{empty}&#10;\begin{document}&#10;&#10;&#10;Find the mass flow rate of the fluid across  S &#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719.91"/>
  <p:tag name="LATEXADDIN" val="\documentclass{article}&#10;\usepackage{amsmath}&#10;\usepackage{mathpazo}&#10;\pagestyle{empty}&#10;\begin{document}&#10;&#10;&#10;$x=R\cos \theta \sin \phi, \quad y=R\sin \theta \sin \phi, \quad z=R\cos \phi$&#10;&#10;\end{document}"/>
  <p:tag name="IGUANATEXSIZE" val="10"/>
  <p:tag name="IGUANATEXCURSOR" val="17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63.292"/>
  <p:tag name="LATEXADDIN" val="\documentclass{article}&#10;\usepackage{amsmath}&#10;\usepackage{mathpazo}&#10;\pagestyle{empty}&#10;\begin{document}&#10;&#10;&#10;\textbf{We use spherical coordinates:}&#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044.994"/>
  <p:tag name="LATEXADDIN" val="\documentclass{article}&#10;\usepackage{amsmath}&#10;\usepackage{mathpazo}&#10;\pagestyle{empty}&#10;\begin{document}&#10;&#10;\textbf{For a sphere, we have the following:}&#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354.7057"/>
  <p:tag name="LATEXADDIN" val="\documentclass{article}&#10;\usepackage{amsmath}&#10;\usepackage{mathpazo}&#10;\pagestyle{empty}&#10;\begin{document}&#10;&#10;&#10;$$= -48$$&#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857.143"/>
  <p:tag name="LATEXADDIN" val="\documentclass{article}&#10;\usepackage{amsmath}&#10;\usepackage{mathpazo}&#10;\pagestyle{empty}&#10;\begin{document}&#10;&#10;&#10;$$&#10;\text { Unit radial vector: } \mathbf{e}_{r}=\langle\cos \theta \sin \phi, \sin \theta \sin \phi, \cos \phi\rangle&#10;$$&#10;&#10;\end{document}"/>
  <p:tag name="IGUANATEXSIZE" val="10"/>
  <p:tag name="IGUANATEXCURSOR" val="2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718.41"/>
  <p:tag name="LATEXADDIN" val="\documentclass{article}&#10;\usepackage{amsmath}&#10;\usepackage{mathpazo}&#10;\pagestyle{empty}&#10;\begin{document}&#10;&#10;&#10;$$&#10;\text { Outward normal: } \quad \mathbf{N}=\mathbf{T}_{\phi} \times \mathbf{T}_{\theta}=\left(R^{2} \sin \phi\right) \mathbf{e}_{r}&#10;$$&#10;&#10;\end{document}"/>
  <p:tag name="IGUANATEXSIZE" val="10"/>
  <p:tag name="IGUANATEXCURSOR" val="2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2.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607.424"/>
  <p:tag name="LATEXADDIN" val="\documentclass{article}&#10;\usepackage{amsmath}&#10;\usepackage{mathpazo}&#10;\pagestyle{empty}&#10;\begin{document}&#10;&#10;$$&#10;\vec N = \langle 9 \, \cos \theta \, \sin^2 \phi, \, 9 \, \sin \theta \, \sin^2 \phi, \, 9 \, \sin \phi \, \cos \phi \rangle &#10;$$&#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612.298"/>
  <p:tag name="LATEXADDIN" val="\documentclass{article}&#10;\usepackage{amsmath}&#10;\usepackage{mathpazo}&#10;\pagestyle{empty}&#10;\begin{document}&#10;&#10;&#10;$$&#10;x^{2}+y^{2}+z^{2}=9 \implies R^2 = 9&#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250.844"/>
  <p:tag name="LATEXADDIN" val="\documentclass{article}&#10;\usepackage{amsmath}&#10;\usepackage{mathpazo}&#10;\pagestyle{empty}&#10;\begin{document}&#10;&#10;&#10;\textbf{However, direct computation provides us the same result:}&#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978.253"/>
  <p:tag name="LATEXADDIN" val="\documentclass{article}&#10;\usepackage{amsmath}&#10;\usepackage{mathpazo}&#10;\pagestyle{empty}&#10;\begin{document}&#10;&#10;$$&#10;\vec G(\phi, \theta) = \langle 3 \, \cos \theta \, \sin \phi, \, 3 \, \sin \theta \, \sin \phi, \, 3 \, \cos \phi \rangle, \, 0 \leq \theta \leq 2\pi, \, 0 \leq \phi \leq \pi/2&#10;$$&#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023.997"/>
  <p:tag name="LATEXADDIN" val="\documentclass{article}&#10;\usepackage{amsmath}&#10;\usepackage{mathpazo}&#10;\pagestyle{empty}&#10;\begin{document}&#10;&#10;$$&#10;\mathbf{T}_{\theta} = \langle -3 \, \sin \theta \, \sin \phi, \, 3 \, \cos \theta \, \sin \phi, \, 0 \rangle&#10;$$&#10;\end{document}"/>
  <p:tag name="IGUANATEXSIZE" val="10"/>
  <p:tag name="IGUANATEXCURSOR" val="1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2363.705"/>
  <p:tag name="LATEXADDIN" val="\documentclass{article}&#10;\usepackage{amsmath}&#10;\usepackage{mathpazo}&#10;\pagestyle{empty}&#10;\begin{document}&#10;&#10;$$&#10;\mathbf{T}_{\phi} = \langle 3 \, \cos \theta \, \cos \phi, \, 3 \, \sin \theta \, \cos \phi, \, -3 \, \sin \phi \rangle&#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8.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3221.597"/>
  <p:tag name="LATEXADDIN" val="\documentclass{article}&#10;\usepackage{amsmath}&#10;\usepackage{mathpazo}&#10;\pagestyle{empty}&#10;\begin{document}&#10;&#10;$$&#10;\mathbf{N}=\mathbf{T}_{\phi} \times \mathbf{T}_{\theta} = \langle 9 \, \cos \theta \, \sin^2 \phi, \, 9 \, \sin \theta \, \sin^2 \phi, \, 9 \, \sin \phi \, \cos \phi \rangle&#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9.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322.085"/>
  <p:tag name="LATEXADDIN" val="\documentclass{article}&#10;\usepackage{amsmath}&#10;\usepackage{mathpazo}&#10;\pagestyle{empty}&#10;\begin{document}&#10;&#10;$$&#10;v(x,y,z) \implies v (r(\phi, \theta))&#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17.9602"/>
  <p:tag name="LATEXADDIN" val="\documentclass{article}&#10;\usepackage{amsmath}&#10;\usepackage{mathpazo}&#10;\pagestyle{empty}&#10;\begin{document}&#10;&#10;&#10;\textbf{Polar:}&#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50.356"/>
  <p:tag name="LATEXADDIN" val="\documentclass{article}&#10;\usepackage{amsmath}&#10;\usepackage{mathpazo}&#10;\pagestyle{empty}&#10;\begin{document}&#10;&#10;&#10;$$&#10;v(x, y, z)=\langle 2 x, 2 y, z\rangle&#10;$$&#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614.923"/>
  <p:tag name="LATEXADDIN" val="\documentclass{article}&#10;\usepackage{amsmath}&#10;\usepackage{mathpazo}&#10;\pagestyle{empty}&#10;\begin{document}&#10;&#10;$$&#10;v (r(\phi, \theta)) = \langle 6 \, \cos \theta \, \sin \phi, \, 6 \, \sin \theta \, \sin \phi, \, 3 \, \cos \phi \rangle&#10;$$&#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304.462"/>
  <p:tag name="LATEXADDIN" val="\documentclass{article}&#10;\usepackage{amsmath}&#10;\usepackage{mathpazo}&#10;\pagestyle{empty}&#10;\begin{document}&#10;&#10;&#10;$$&#10;v(r(\phi, \theta)) \cdot \mathbf{N}= 54 \, \sin^3 \phi + 27 \, \cos^2 \phi \, \sin \phi&#10;$$&#10;&#10;\end{document}"/>
  <p:tag name="IGUANATEXSIZE" val="10"/>
  <p:tag name="IGUANATEXCURSOR" val="19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97.6753"/>
  <p:tag name="LATEXADDIN" val="\documentclass{article}&#10;\usepackage{amsmath}&#10;\usepackage{mathpazo}&#10;\pagestyle{empty}&#10;\begin{document}&#10;&#10;&#10;$$&#10;\iint_{S} \rho v \cdot d S ,&#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908.136"/>
  <p:tag name="LATEXADDIN" val="\documentclass{article}&#10;\usepackage{amsmath}&#10;\usepackage{mathpazo}&#10;\pagestyle{empty}&#10;\begin{document}&#10;&#10;&#10;Since we want the mass flowrate then $\iint_{\mathcal{S}} \mathbf{v} \cdot d \mathbf{S} \implies$&#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5.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713.1609"/>
  <p:tag name="LATEXADDIN" val="\documentclass{article}&#10;\usepackage{amsmath}&#10;\usepackage{mathpazo}&#10;\pagestyle{empty}&#10;\begin{document}&#10;&#10;&#10;$\rho = 80 kg/m^3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6.xml><?xml version="1.0" encoding="utf-8"?>
<p:tagLst xmlns:a="http://schemas.openxmlformats.org/drawingml/2006/main" xmlns:r="http://schemas.openxmlformats.org/officeDocument/2006/relationships" xmlns:p="http://schemas.openxmlformats.org/presentationml/2006/main">
  <p:tag name="OUTPUTDPI" val="1200"/>
  <p:tag name="ORIGINALHEIGHT" val="2477.69"/>
  <p:tag name="ORIGINALWIDTH" val="6143.232"/>
  <p:tag name="LATEXADDIN" val="\documentclass{article}&#10;\usepackage{amsmath}&#10;\usepackage{mathpazo}&#10;\pagestyle{empty}&#10;\begin{document}&#10;&#10;&#10;\begin{align*} \iint_S \rho v \cdot \,dS &amp;= 80 \int_0^{2\pi} \int_0^{\pi/2} v (r(\phi, \theta)) \cdot (t_{\phi} \times t_{\theta}) \, d\phi \, d\theta \\ &#10;&amp;= 80 \int_0^{2\pi} \int_0^{\pi/2} \langle 6 \, \cos \theta \, \sin \phi, \, 6 \, \sin \theta \, \sin \phi, \, 3 \, \cos \phi \rangle \cdot \langle 9 \, \cos \theta \, \sin^2 \phi, \, 9 \, \sin \theta \, \sin^2 \phi, \, 9 \, \sin \phi \, \cos \phi \rangle \, d\phi \, d\theta \\ &#10;&amp;= 80 \int_0^{2\pi} \int_0^{\pi/2} 54 \, \sin^3 \phi + 27 \, \cos^2 \phi \, \sin \phi \, d\phi \, d\theta \\ &#10;&amp;= 80 \int_0^{2\pi} \int_0^{\pi/2} 54 (1 - \cos^2\phi) \, \sin \phi + 27 \cos^2\phi \, \sin \phi \, d\phi \, d\theta \\ &#10;&amp;= 80 \int_0^{2\pi} \int_0^{\pi/2} 54\, \sin \phi - 27 \, \cos^2 \phi \, \sin \phi \, d\phi \,d\theta \\ &#10;&amp;= 80 \int_0^{2\pi} \Big[-54 \, \cos \phi + 9 \, \cos^3 \phi \Big]_{\phi=0}^{\phi=2\pi} \, d\theta \\ &#10;&amp;=80 \int_0^{2\pi} 45 \, d\theta \\ &#10;&amp;= 7200\pi.\end{align*}&#10;&#10;\end{document}"/>
  <p:tag name="IGUANATEXSIZE" val="7.2"/>
  <p:tag name="IGUANATEXCURSOR" val="10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58.1552"/>
  <p:tag name="LATEXADDIN" val="\documentclass{article}&#10;\usepackage{amsmath}&#10;\usepackage{mathpazo}&#10;\pagestyle{empty}&#10;\begin{document}&#10;&#10;&#10;Computation:&#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8.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2166.479"/>
  <p:tag name="LATEXADDIN" val="\documentclass{article}&#10;\usepackage{amsmath}&#10;\usepackage{mathpazo}&#10;\pagestyle{empty}&#10;\begin{document}&#10;&#10;$$&#10;\text { The mass flow rate is } 7200 \pi \, \mathrm{kg} / \mathrm{sec} / \mathrm{m}^{2} &#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9.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866.517"/>
  <p:tag name="LATEXADDIN" val="\documentclass{article}&#10;\usepackage{amsmath}&#10;\usepackage{mathpazo}&#10;\pagestyle{empty}&#10;\begin{document}&#10;&#10;&#10;Find the flux of $\mathbf{F}= \langle y z, x, -z^{2} \rangle$ through the parabolic cylinder $y=x^{2},$&#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9.4301"/>
  <p:tag name="LATEXADDIN" val="\documentclass{article}&#10;\usepackage{amsmath}&#10;\usepackage{mathpazo}&#10;\pagestyle{empty}&#10;\begin{document}&#10;&#10;&#10;\textbf{Cartesian:}&#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68.579"/>
  <p:tag name="LATEXADDIN" val="\documentclass{article}&#10;\usepackage{amsmath}&#10;\usepackage{mathpazo}&#10;\pagestyle{empty}&#10;\begin{document}&#10;&#10;&#10;$0 \leq x \leq 1, 0 \leq z \leq 4$ in the direction $\mathrm{n}$ indicated in the image.&#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866.517"/>
  <p:tag name="LATEXADDIN" val="\documentclass{article}&#10;\usepackage{amsmath}&#10;\usepackage{mathpazo}&#10;\pagestyle{empty}&#10;\begin{document}&#10;&#10;&#10;Find the flux of $\mathbf{F}= \langle y z, x, -z^{2} \rangle$ through the parabolic cylinder $y=x^{2},$&#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68.579"/>
  <p:tag name="LATEXADDIN" val="\documentclass{article}&#10;\usepackage{amsmath}&#10;\usepackage{mathpazo}&#10;\pagestyle{empty}&#10;\begin{document}&#10;&#10;&#10;$0 \leq x \leq 1, 0 \leq z \leq 4$ in the direction $\mathrm{n}$ indicated in the image.&#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512.561"/>
  <p:tag name="LATEXADDIN" val="\documentclass{article}&#10;\usepackage{amsmath}&#10;\usepackage{mathpazo}&#10;\pagestyle{empty}&#10;\begin{document}&#10;&#10;&#10;$$&#10;\mathbf{n}=\frac{\mathbf{N}(x, y)}{\|\mathbf{N}(x, y)\|} = \frac{2 x \mathbf{i}-\mathbf{j}}{\sqrt{4 x^{2}+1}}&#10;$$&#10;&#10;\end{document}"/>
  <p:tag name="IGUANATEXSIZE" val="10"/>
  <p:tag name="IGUANATEXCURSOR" val="2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741.282"/>
  <p:tag name="LATEXADDIN" val="\documentclass{article}&#10;\usepackage{amsmath}&#10;\usepackage{mathpazo}&#10;\pagestyle{empty}&#10;\begin{document}&#10;&#10;$$&#10;r(x, z) = G(x, z)=(x, f(x, z), z )&#10;$$&#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28.084"/>
  <p:tag name="LATEXADDIN" val="\documentclass{article}&#10;\usepackage{amsmath}&#10;\usepackage{mathpazo}&#10;\pagestyle{empty}&#10;\begin{document}&#10;&#10;&#10;$$&#10;x=x, y=x^{2}, \text { and } z=z&#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6.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991.376"/>
  <p:tag name="LATEXADDIN" val="\documentclass{article}&#10;\usepackage{amsmath}&#10;\usepackage{mathpazo}&#10;\pagestyle{empty}&#10;\begin{document}&#10;&#10;&#10;$$&#10;G(x, z)=(x, x^{2}, z )&#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7.xml><?xml version="1.0" encoding="utf-8"?>
<p:tagLst xmlns:a="http://schemas.openxmlformats.org/drawingml/2006/main" xmlns:r="http://schemas.openxmlformats.org/officeDocument/2006/relationships" xmlns:p="http://schemas.openxmlformats.org/presentationml/2006/main">
  <p:tag name="OUTPUTDPI" val="1200"/>
  <p:tag name="ORIGINALHEIGHT" val="453.6933"/>
  <p:tag name="ORIGINALWIDTH" val="2148.481"/>
  <p:tag name="LATEXADDIN" val="\documentclass{article}&#10;\usepackage{amsmath}&#10;\usepackage{mathpazo}&#10;\pagestyle{empty}&#10;\begin{document}&#10;&#10;&#10;$$&#10;\mathbf{N} =\mathbf{T}_{x} \times \mathbf{T}_{z}=\left|\begin{array}{ccc}&#10;\mathbf{i} &amp; \mathbf{j} &amp; \mathbf{k} \\&#10;1 &amp; 2 x &amp; 0 \\&#10;0 &amp; 0 &amp; 1&#10;\end{array}\right|=2 x \mathbf{i}-\mathbf{j}&#10;$$&#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023.247"/>
  <p:tag name="LATEXADDIN" val="\documentclass{article}&#10;\usepackage{amsmath}&#10;\usepackage{mathpazo}&#10;\pagestyle{empty}&#10;\begin{document}&#10;&#10;&#10;$$&#10;\mathbf{F}=y z \mathbf{i}+x \mathbf{j}-z^{2} \mathbf{k}=x^{2} z \mathbf{i}+x \mathbf{j}-z^{2} \mathbf{k}&#10;$$&#10;&#10;\end{document}"/>
  <p:tag name="IGUANATEXSIZE" val="10"/>
  <p:tag name="IGUANATEXCURSOR" val="2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026.247"/>
  <p:tag name="LATEXADDIN" val="\documentclass{article}&#10;\usepackage{amsmath}&#10;\usepackage{mathpazo}&#10;\pagestyle{empty}&#10;\begin{document}&#10;&#10;&#10;Since $y = x^2$ on the surface, we have:&#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736.783"/>
  <p:tag name="LATEXADDIN" val="\documentclass{article}&#10;\usepackage{amsmath}&#10;\usepackage{mathpazo}&#10;\pagestyle{empty}&#10;\begin{document}&#10;&#10;&#10;$$&#10;= \left(\left(-3\right)^2\left(-2\right)^3+4\left(-3\right)\left(-2\right)\right)&#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0.xml><?xml version="1.0" encoding="utf-8"?>
<p:tagLst xmlns:a="http://schemas.openxmlformats.org/drawingml/2006/main" xmlns:r="http://schemas.openxmlformats.org/officeDocument/2006/relationships" xmlns:p="http://schemas.openxmlformats.org/presentationml/2006/main">
  <p:tag name="OUTPUTDPI" val="1200"/>
  <p:tag name="ORIGINALHEIGHT" val="656.9178"/>
  <p:tag name="ORIGINALWIDTH" val="3006.374"/>
  <p:tag name="LATEXADDIN" val="\documentclass{article}&#10;\usepackage{amsmath}&#10;\usepackage{mathpazo}&#10;\pagestyle{empty}&#10;\begin{document}&#10;&#10;&#10;$$&#10;\begin{aligned}&#10;\mathbf{F} \cdot \mathbf{n} &amp;=\frac{1}{\sqrt{4 x^{2}+1}}\left(\left(x^{2} z\right)(2 x)+(x)(-1)+\left(-z^{2}\right)(0)\right) \\&#10;&amp;=\frac{2 x^{3} z-x}{\sqrt{4 x^{2}+1}}&#10;\end{aligned}&#10;$$&#10;&#10;\end{document}"/>
  <p:tag name="IGUANATEXSIZE" val="10"/>
  <p:tag name="IGUANATEXCURSOR" val="3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25.534"/>
  <p:tag name="LATEXADDIN" val="\documentclass{article}&#10;\usepackage{amsmath}&#10;\usepackage{mathpazo}&#10;\pagestyle{empty}&#10;\begin{document}&#10;&#10;&#10;\textbf{Note:} From the image the unit normal vectors are pointing outward&#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2.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866.517"/>
  <p:tag name="LATEXADDIN" val="\documentclass{article}&#10;\usepackage{amsmath}&#10;\usepackage{mathpazo}&#10;\pagestyle{empty}&#10;\begin{document}&#10;&#10;&#10;Find the flux of $\mathbf{F}= \langle y z, x, -z^{2} \rangle$ through the parabolic cylinder $y=x^{2},$&#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68.579"/>
  <p:tag name="LATEXADDIN" val="\documentclass{article}&#10;\usepackage{amsmath}&#10;\usepackage{mathpazo}&#10;\pagestyle{empty}&#10;\begin{document}&#10;&#10;&#10;$0 \leq x \leq 1, 0 \leq z \leq 4$ in the direction $\mathrm{n}$ indicated in the image.&#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9.88"/>
  <p:tag name="LATEXADDIN" val="\documentclass{article}&#10;\usepackage{amsmath}&#10;\usepackage{mathpazo}&#10;\pagestyle{empty}&#10;\begin{document}&#10;&#10;&#10;$$&#10;d \mathbf{S}=\mathbf{N}(x, z) d x d z&#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3977.503"/>
  <p:tag name="LATEXADDIN" val="\documentclass{article}&#10;\usepackage{amsmath}&#10;\usepackage{mathpazo}&#10;\pagestyle{empty}&#10;\begin{document}&#10;&#10;&#10;$$&#10;\iint_{\mathcal{S}} \mathbf{F} \cdot d \mathbf{S}  =\iint_{R} \mathbf{F} \cdot \frac{\mathbf{T}_{\mathrm{x}} \times \mathbf{T}_{z}}{\left| \left|\mathbf{T}_{\mathrm{x}} \times \mathbf{T}_{z}\right| \right|}\left| \left|\mathbf{T}_{\mathrm{x}} \times \mathbf{T}_{z}\right| \right| d x d z =\iint_{R} \mathbf{F} \cdot\left(\mathbf{T}_{\mathrm{x}} \times \mathbf{T}_{z}\right) d x d z&#10;$$&#10;&#10;\end{document}"/>
  <p:tag name="IGUANATEXSIZE" val="10"/>
  <p:tag name="IGUANATEXCURSOR" val="3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505.812"/>
  <p:tag name="LATEXADDIN" val="\documentclass{article}&#10;\usepackage{amsmath}&#10;\usepackage{mathpazo}&#10;\pagestyle{empty}&#10;\begin{document}&#10;&#10;&#10;$$&#10;\mathbf{n}=\frac{\mathbf{N}(x, z)}{\|\mathbf{N}(x, z)\|} = \frac{2 x \mathbf{i}-\mathbf{j}}{\sqrt{4 x^{2}+1}}&#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7.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932.8834"/>
  <p:tag name="LATEXADDIN" val="\documentclass{article}&#10;\usepackage{amsmath}&#10;\usepackage{mathpazo}&#10;\pagestyle{empty}&#10;\begin{document}&#10;&#10;&#10;$$&#10;\mathbf{F} \cdot \mathbf{n} =\frac{2 x^{3} z-x}{\sqrt{4 x^{2}+1}}&#10;$$&#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2639.67"/>
  <p:tag name="LATEXADDIN" val="\documentclass{article}&#10;\usepackage{amsmath}&#10;\usepackage{mathpazo}&#10;\pagestyle{empty}&#10;\begin{document}&#10;&#10;&#10;$$&#10;\iint_{\mathcal{S}} \mathbf{F} \cdot d \mathbf{S} =\int_{0}^{4} \int_{0}^{1} \frac{2 x^{3} z-x}{\sqrt{4 x^{2}+1}} \sqrt{4 x^{2}+1} d x d z = 2&#10;$$&#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292.089"/>
  <p:tag name="LATEXADDIN" val="\documentclass{article}&#10;\usepackage{amsmath}&#10;\usepackage{mathpazo}&#10;\pagestyle{empty}&#10;\begin{document}&#10;&#10;&#10;\textbf{However, with the simpler method we get the same result:}&#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83.764"/>
  <p:tag name="LATEXADDIN" val="\documentclass{article}&#10;\usepackage{amsmath}&#10;\usepackage{mathpazo}&#10;\pagestyle{empty}&#10;\begin{document}&#10;&#10;&#10;in polar and cartesian coordinates.&#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696.663"/>
  <p:tag name="LATEXADDIN" val="\documentclass{article}&#10;\usepackage{amsmath}&#10;\usepackage{mathpazo}&#10;\pagestyle{empty}&#10;\begin{document}&#10;&#10;&#10;$$&#10;\mathbf{F} \cdot\left(\mathbf{T}_{x} \times \mathbf{T}_{z}\right)=\left(x^{2} z\right)(2 x)+(x)(-1)=2 x^{3} z-x&#10;$$&#10;&#10;\end{document}"/>
  <p:tag name="IGUANATEXSIZE" val="9"/>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241.095"/>
  <p:tag name="LATEXADDIN" val="\documentclass{article}&#10;\usepackage{amsmath}&#10;\usepackage{mathpazo}&#10;\pagestyle{empty}&#10;\begin{document}&#10;&#10;&#10;$$&#10;\mathbf{N}=\mathbf{T}_{x} \times \mathbf{T}_{z} = 2 x \mathbf{i}-\mathbf{j}&#10;$$&#10;&#10;\end{document}"/>
  <p:tag name="IGUANATEXSIZE" val="10"/>
  <p:tag name="IGUANATEXCURSOR" val="1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2212.973"/>
  <p:tag name="LATEXADDIN" val="\documentclass{article}&#10;\usepackage{amsmath}&#10;\usepackage{mathpazo}&#10;\pagestyle{empty}&#10;\begin{document}&#10;&#10;$$&#10;\iint_{\mathcal{S}} \mathbf{F} \cdot d \mathbf{S} = \int_{0}^{4} \int_{0}^{1}\left(2 x^{3} z-x\right) d x d z=2&#10;$$&#10;&#10;\end{document}"/>
  <p:tag name="IGUANATEXSIZE" val="9"/>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3.xml><?xml version="1.0" encoding="utf-8"?>
<p:tagLst xmlns:a="http://schemas.openxmlformats.org/drawingml/2006/main" xmlns:r="http://schemas.openxmlformats.org/officeDocument/2006/relationships" xmlns:p="http://schemas.openxmlformats.org/presentationml/2006/main">
  <p:tag name="OUTPUTDPI" val="1200"/>
  <p:tag name="ORIGINALHEIGHT" val="394.4507"/>
  <p:tag name="ORIGINALWIDTH" val="1503.562"/>
  <p:tag name="LATEXADDIN" val="\documentclass{article}&#10;\usepackage{amsmath}&#10;\usepackage{mathpazo}&#10;\pagestyle{empty}&#10;\begin{document}&#10;&#10;&#10;$$&#10; \iint_{\mathcal{S}} \underbrace{ \mathbf{F} \cdot d \mathbf{S} }_ { \text{2 vectors} } =\iint_{\mathcal{S}} \underbrace{ (\mathbf{F} \cdot \mathbf{n}) d S }_ { \text{dot product} }&#10;$$&#10;&#10;\end{document}"/>
  <p:tag name="IGUANATEXSIZE" val="6"/>
  <p:tag name="IGUANATEXCURSOR" val="2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245.219"/>
  <p:tag name="LATEXADDIN" val="\documentclass{article}&#10;\usepackage{amsmath}&#10;\usepackage{mathpazo}&#10;\pagestyle{empty}&#10;\begin{document}&#10;&#10;&#10;$$&#10;\iint_{\mathcal{S}} \mathbf{F} \cdot d \mathbf{S}=\iint_{\mathcal{D}} \mathbf{F}(G(x, z)) \cdot \mathbf{N}(x, z) d x d z&#10;$$&#10;&#10;\end{document}"/>
  <p:tag name="IGUANATEXSIZE" val="10"/>
  <p:tag name="IGUANATEXCURSOR" val="2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5.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3422.572"/>
  <p:tag name="LATEXADDIN" val="\documentclass{article}&#10;\usepackage{amsmath}&#10;\usepackage{mathpazo}&#10;\pagestyle{empty}&#10;\begin{document}&#10;&#10;&#10;$$&#10;\oint_{\partial D} F_1 d x+ F_2 d y=\iint_{D}\left|\begin{array}{ll}&#10;\frac{\partial}{\partial x} &amp; \frac{\partial}{\partial y} \\&#10;F_1 &amp; F_2&#10;\end{array}\right| d A = \iint_{\mathcal{D}}\left(\frac{\partial F_{2}}{\partial x}-\frac{\partial F_{1}}{\partial y}\right) d A&#10;$$&#10;&#10;\end{document}"/>
  <p:tag name="IGUANATEXSIZE" val="10"/>
  <p:tag name="IGUANATEXCURSOR" val="3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5"/>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7.xml><?xml version="1.0" encoding="utf-8"?>
<p:tagLst xmlns:a="http://schemas.openxmlformats.org/drawingml/2006/main" xmlns:r="http://schemas.openxmlformats.org/officeDocument/2006/relationships" xmlns:p="http://schemas.openxmlformats.org/presentationml/2006/main">
  <p:tag name="OUTPUTDPI" val="1200"/>
  <p:tag name="ORIGINALHEIGHT" val="29.99622"/>
  <p:tag name="ORIGINALWIDTH" val="86.98914"/>
  <p:tag name="LATEXADDIN" val="\documentclass{article}&#10;\usepackage{amsmath}&#10;\usepackage{mathpazo}&#10;\pagestyle{empty}&#10;\begin{document}&#10;&#10;&#10;$=$&#10;&#10;\end{document}"/>
  <p:tag name="IGUANATEXSIZE" val="15"/>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8.xml><?xml version="1.0" encoding="utf-8"?>
<p:tagLst xmlns:a="http://schemas.openxmlformats.org/drawingml/2006/main" xmlns:r="http://schemas.openxmlformats.org/officeDocument/2006/relationships" xmlns:p="http://schemas.openxmlformats.org/presentationml/2006/main">
  <p:tag name="OUTPUTDPI" val="1200"/>
  <p:tag name="ORIGINALHEIGHT" val="269.9662"/>
  <p:tag name="ORIGINALWIDTH" val="2634.421"/>
  <p:tag name="LATEXADDIN" val="\documentclass{article}&#10;\usepackage{amsmath}&#10;\usepackage{mathpazo}&#10;\pagestyle{empty}&#10;\begin{document}&#10;&#10;&#10;$$&#10;\operatorname{Area}(\mathcal{D})=\oint_{C} x d y=\oint_{C}-y d x=\frac{1}{2} \oint_{C} x d y-y d x&#10;$$&#10;&#10;\end{document}"/>
  <p:tag name="IGUANATEXSIZE" val="10"/>
  <p:tag name="IGUANATEXCURSOR" val="2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669.6663"/>
  <p:tag name="LATEXADDIN" val="\documentclass{article}&#10;\usepackage{amsmath}&#10;\usepackage{mathpazo}&#10;\pagestyle{empty}&#10;\begin{document}&#10;&#10;&#10;$$&#10;A=\iint_{D} d A&#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15.785"/>
  <p:tag name="LATEXADDIN" val="\documentclass{article}&#10;\usepackage{amsmath}&#10;\usepackage{mathpazo}&#10;\pagestyle{empty}&#10;\begin{document}&#10;&#10;&#10;Determine the points at which the following&#10;function is continuous.&#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063.367"/>
  <p:tag name="LATEXADDIN" val="\documentclass{article}&#10;\usepackage{amsmath}&#10;\usepackage{mathpazo}&#10;\pagestyle{empty}&#10;\begin{document}&#10;&#10;$$&#10;{\partial _x( F_2) } - {\partial _y(F_1) } = 1&#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1.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520.06"/>
  <p:tag name="LATEXADDIN" val="\documentclass{article}&#10;\usepackage{amsmath}&#10;\usepackage{mathpazo}&#10;\pagestyle{empty}&#10;\begin{document}&#10;$$&#10;\begin{array}{lll}&#10;F_1=0 &amp; F_1=-y &amp; F_1=-\frac{y}{2} \\&#10;F_2=x &amp; F_2=0 &amp; F_2=\frac{x}{2}&#10;\end{array}&#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2.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3422.572"/>
  <p:tag name="LATEXADDIN" val="\documentclass{article}&#10;\usepackage{amsmath}&#10;\usepackage{mathpazo}&#10;\pagestyle{empty}&#10;\begin{document}&#10;&#10;&#10;$$&#10;\oint_{\partial D} F_1 d x+ F_2 d y=\iint_{D}\left|\begin{array}{ll}&#10;\frac{\partial}{\partial x} &amp; \frac{\partial}{\partial y} \\&#10;F_1 &amp; F_2&#10;\end{array}\right| d A = \iint_{\mathcal{D}}\left(\frac{\partial F_{2}}{\partial x}-\frac{\partial F_{1}}{\partial y}\right) d A&#10;$$&#10;&#10;\end{document}"/>
  <p:tag name="IGUANATEXSIZE" val="10"/>
  <p:tag name="IGUANATEXCURSOR" val="3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059.618"/>
  <p:tag name="LATEXADDIN" val="\documentclass{article}&#10;\usepackage{amsmath}&#10;\usepackage{mathpazo}&#10;\pagestyle{empty}&#10;\begin{document}&#10;&#10;&#10;$\partial \mathcal{D}_{2}=\mathcal{C}_{3}+\mathcal{C}_{4}-\mathcal{C}_{5}$&#10;&#10;\end{document}"/>
  <p:tag name="IGUANATEXSIZE" val="10"/>
  <p:tag name="IGUANATEXCURSOR" val="1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332.583"/>
  <p:tag name="LATEXADDIN" val="\documentclass{article}&#10;\usepackage{amsmath}&#10;\usepackage{mathpazo}&#10;\pagestyle{empty}&#10;\begin{document}&#10;&#10;&#10;$$&#10;\oint_{\partial \mathcal{D}_{1}} \mathbf{F} \cdot d \mathbf{r}+\oint_{\partial \mathcal{D}_{2}} \mathbf{F} \cdot d \mathbf{r}=\int_{\mathcal{C}_{\text {top }}} \mathbf{F} \cdot d \mathbf{r}+\int_{\mathcal{C}_{\text {bot }}} \mathbf{F} \cdot d \mathbf{r}=\oint_{\partial \mathcal{D}} \mathbf{F} \cdot d \mathbf{r}&#10;$$&#10;&#10;\end{document}"/>
  <p:tag name="IGUANATEXSIZE" val="6"/>
  <p:tag name="IGUANATEXCURSOR" val="2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5.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2417.698"/>
  <p:tag name="LATEXADDIN" val="\documentclass{article}&#10;\usepackage{amsmath}&#10;\usepackage{mathpazo}&#10;\pagestyle{empty}&#10;\begin{document}&#10;&#10;&#10;$$&#10;\begin{aligned}&#10;\oint_{\mathcal{C}} \mathbf{F} \cdot \mathbf{n} d s &amp;=\int_{a}^{b}(\mathbf{F} \cdot \mathbf{n})(t)\left\|\mathbf{r}^{\prime}(t)\right\| d t \\&#10;&amp;=\int_{a}^{b}\left[\frac{F_{1} y^{\prime}(t)}{\|\mathbf{r}(t)\|}-\frac{F_{2} x^{\prime}(t)}{\|\mathbf{r}(t)\|}\right]\|\mathbf{r}(t)\| d t \\&#10;&amp;=\int_{a}^{b} F_{1} y^{\prime}(t) d t-F_{2} x^{\prime}(t) d t \\&#10;&amp;=\int_{a}^{b} F_{1} d y-F_{2} d x&#10;\end{aligned}&#10;$$&#10;&#10;\end{document}"/>
  <p:tag name="IGUANATEXSIZE" val="10"/>
  <p:tag name="IGUANATEXCURSOR" val="5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860.1425"/>
  <p:tag name="LATEXADDIN" val="\documentclass{article}&#10;\usepackage{amsmath}&#10;\usepackage{mathpazo}&#10;\pagestyle{empty}&#10;\begin{document}&#10;&#10;&#10;$$&#10;\int_{\partial \mathcal{D}} F_{1} d y-F_{2} d x&#10;$$&#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317.585"/>
  <p:tag name="LATEXADDIN" val="\documentclass{article}&#10;\usepackage{amsmath}&#10;\usepackage{mathpazo}&#10;\pagestyle{empty}&#10;\begin{document}&#10;&#10;$$&#10;=\iint_{\mathcal{D}}\left(\frac{\partial F_{1}}{\partial x}+\frac{\partial F_{2}}{\partial y}\right) d A&#10;$$&#10;\end{document}"/>
  <p:tag name="IGUANATEXSIZE" val="10"/>
  <p:tag name="IGUANATEXCURSOR" val="2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8.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896.8879"/>
  <p:tag name="LATEXADDIN" val="\documentclass{article}&#10;\usepackage{amsmath}&#10;\usepackage{mathpazo}&#10;\pagestyle{empty}&#10;\begin{document}&#10;&#10;&#10;$$&#10;=\iint_{\mathcal{D}} \operatorname{div}(\mathbf{F}) d A &#10;$$&#10;&#1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9.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465.317"/>
  <p:tag name="LATEXADDIN" val="\documentclass{article}&#10;\usepackage{amsmath}&#10;\usepackage{mathpazo}&#10;\pagestyle{empty}&#10;\begin{document}&#10;&#10;&#10;$$&#10;\vec{F}(x, y)=\langle -y+x^{8}, x-y^{9}\rangle&#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7.9528"/>
  <p:tag name="ORIGINALWIDTH" val="2005.249"/>
  <p:tag name="LATEXADDIN" val="\documentclass{article}&#10;\usepackage{amsmath}&#10;\usepackage{mathpazo}&#10;\pagestyle{empty}&#10;\begin{document}&#10;&#10;&#10;$$&#10;f(x, y)=\left\{\begin{array}{ll}&#10;\frac{3 x y^{2}}{x^{2}+y^{4}} &amp; \text { if }(x, y) \neq(0,0) \\&#10;0 &amp; \text { if }(x, y)=(0,0)&#10;\end{array}\right.&#10;$$&#10;&#10;\end{document}"/>
  <p:tag name="IGUANATEXSIZE" val="10"/>
  <p:tag name="IGUANATEXCURSOR" val="2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41.245"/>
  <p:tag name="LATEXADDIN" val="\documentclass{article}&#10;\usepackage{amsmath}&#10;\usepackage{mathpazo}&#10;\pagestyle{empty}&#10;\begin{document}&#10;&#10;&#10;Pythagoras tree theorem states that the generation $n$ Pythagorean tree has &#10;&#10;\end{document}"/>
  <p:tag name="IGUANATEXSIZE" val="8"/>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86.014"/>
  <p:tag name="LATEXADDIN" val="\documentclass{article}&#10;\usepackage{amsmath}&#10;\usepackage{mathpazo}&#10;\pagestyle{empty}&#10;\begin{document}&#10;&#10;&#10;In each generation, new squares are added along a right angle triangle. &#10;&#10;\end{document}"/>
  <p:tag name="IGUANATEXSIZE" val="8"/>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104.987"/>
  <p:tag name="LATEXADDIN" val="\documentclass{article}&#10;\usepackage{amsmath}&#10;\usepackage{mathpazo}&#10;\pagestyle{empty}&#10;\begin{document}&#10;&#10;&#10;If a curve $\mathcal{C}$ traces each of the $\alpha$ square boundaries counter clockwise, what &#10;&#10;\end{document}"/>
  <p:tag name="IGUANATEXSIZE" val="8"/>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557.555"/>
  <p:tag name="LATEXADDIN" val="\documentclass{article}&#10;\usepackage{amsmath}&#10;\usepackage{mathpazo}&#10;\pagestyle{empty}&#10;\begin{document}&#10;&#10;&#10; line integral, given a vector field below and a $(k-n)!$ generation &#10;&#10;\end{document}"/>
  <p:tag name="IGUANATEXSIZE" val="8"/>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66.6292"/>
  <p:tag name="LATEXADDIN" val="\documentclass{article}&#10;\usepackage{amsmath}&#10;\usepackage{mathpazo}&#10;\pagestyle{empty}&#10;\begin{document}&#10;&#10;&#10;is the value of the&#10;&#10;\end{document}"/>
  <p:tag name="IGUANATEXSIZE" val="8"/>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881.1398"/>
  <p:tag name="LATEXADDIN" val="\documentclass{article}&#10;\usepackage{amsmath}&#10;\usepackage{mathpazo}&#10;\pagestyle{empty}&#10;\begin{document}&#10;&#10;&#10;Pythagoras tree:&#10;&#10;\end{document}"/>
  <p:tag name="IGUANATEXSIZE" val="8"/>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6.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568.429"/>
  <p:tag name="LATEXADDIN" val="\documentclass{article}&#10;\usepackage{amsmath}&#10;\usepackage{mathpazo}&#10;\pagestyle{empty}&#10;\begin{document}&#10;&#10;&#10;area $n+1$.&#10;&#10;\end{document}"/>
  <p:tag name="IGUANATEXSIZE" val="8"/>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110.611"/>
  <p:tag name="LATEXADDIN" val="\documentclass{article}&#10;\usepackage{amsmath}&#10;\usepackage{mathpazo}&#10;\pagestyle{empty}&#10;\begin{document}&#10;&#10;&#10;$\alpha$ square boundaries&#10;&#10;\end{document}"/>
  <p:tag name="IGUANATEXSIZE" val="6"/>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8.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465.317"/>
  <p:tag name="LATEXADDIN" val="\documentclass{article}&#10;\usepackage{amsmath}&#10;\usepackage{mathpazo}&#10;\pagestyle{empty}&#10;\begin{document}&#10;&#10;&#10;$$&#10;\vec{F}(x, y)=\langle -y+x^{8}, x-y^{9}\rangle&#10;$$&#10;&#10;\end{document}"/>
  <p:tag name="IGUANATEXSIZE" val="8"/>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41.245"/>
  <p:tag name="LATEXADDIN" val="\documentclass{article}&#10;\usepackage{amsmath}&#10;\usepackage{mathpazo}&#10;\pagestyle{empty}&#10;\begin{document}&#10;&#10;&#10;Pythagoras tree theorem states that the generation $n$ Pythagorean tree has &#10;&#10;\end{document}"/>
  <p:tag name="IGUANATEXSIZE" val="8"/>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15.785"/>
  <p:tag name="LATEXADDIN" val="\documentclass{article}&#10;\usepackage{amsmath}&#10;\usepackage{mathpazo}&#10;\pagestyle{empty}&#10;\begin{document}&#10;&#10;&#10;Determine the points at which the following&#10;function is continuous.&#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0.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568.429"/>
  <p:tag name="LATEXADDIN" val="\documentclass{article}&#10;\usepackage{amsmath}&#10;\usepackage{mathpazo}&#10;\pagestyle{empty}&#10;\begin{document}&#10;&#10;&#10;area $n+1$.&#10;&#10;\end{document}"/>
  <p:tag name="IGUANATEXSIZE" val="8"/>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86.014"/>
  <p:tag name="LATEXADDIN" val="\documentclass{article}&#10;\usepackage{amsmath}&#10;\usepackage{mathpazo}&#10;\pagestyle{empty}&#10;\begin{document}&#10;&#10;&#10;In each generation, new squares are added along a right angle triangle. &#10;&#10;\end{document}"/>
  <p:tag name="IGUANATEXSIZE" val="8"/>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222.722"/>
  <p:tag name="LATEXADDIN" val="\documentclass{article}&#10;\usepackage{amsmath}&#10;\usepackage{mathpazo}&#10;\pagestyle{empty}&#10;\begin{document}&#10;&#10;$$&#10;\oint_{\partial D} F_1 d x+ F_2 d y&#10; = \iint_{\mathcal{D}}\left(\frac{\partial F_{2}}{\partial x}-\frac{\partial F_{1}}{\partial y}\right) d A&#10;$$&#10;&#10;\end{document}"/>
  <p:tag name="IGUANATEXSIZE" val="8"/>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92.576"/>
  <p:tag name="LATEXADDIN" val="\documentclass{article}&#10;\usepackage{amsmath}&#10;\usepackage{mathpazo}&#10;\pagestyle{empty}&#10;\begin{document}&#10;&#10;&#10;$$&#10;curl_z(\vec F) =\left(\frac{\partial F_{2}}{\partial x}-\frac{\partial F_{1}}{\partial y}\right) = \frac{\partial}{\partial x}\left(x-y^{9}\right)-\frac{\partial}{\partial y}\left(-y+x^{8}\right)=2&#10;$$&#10;&#10;\end{document}"/>
  <p:tag name="IGUANATEXSIZE" val="8"/>
  <p:tag name="IGUANATEXCURSOR" val="2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502.062"/>
  <p:tag name="LATEXADDIN" val="\documentclass{article}&#10;\usepackage{amsmath}&#10;\usepackage{mathpazo}&#10;\pagestyle{empty}&#10;\begin{document}&#10;&#10;$$&#10;\oint_{\partial D} F_1 d x+ F_2 d y&#10; = \iint_{\mathcal{D}} 2 d A&#10;$$&#10;&#10;\end{document}"/>
  <p:tag name="IGUANATEXSIZE" val="8"/>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66.6292"/>
  <p:tag name="LATEXADDIN" val="\documentclass{article}&#10;\usepackage{amsmath}&#10;\usepackage{mathpazo}&#10;\pagestyle{empty}&#10;\begin{document}&#10;&#10;&#10;is the value of the&#10;&#10;\end{document}"/>
  <p:tag name="IGUANATEXSIZE" val="8"/>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65.317"/>
  <p:tag name="LATEXADDIN" val="\documentclass{article}&#10;\usepackage{amsmath}&#10;\usepackage{mathpazo}&#10;\pagestyle{empty}&#10;\begin{document}&#10;&#10;&#10;$$&#10;\text { The curl of } \vec{F} \text { is constant } 2 \text { . }&#10;$$&#10;&#10;\end{document}"/>
  <p:tag name="IGUANATEXSIZE" val="6"/>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7.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638.17"/>
  <p:tag name="LATEXADDIN" val="\documentclass{article}&#10;\usepackage{amsmath}&#10;\usepackage{mathpazo}&#10;\pagestyle{empty}&#10;\begin{document}&#10;&#10;$$&#10; = 2\cdot \iint_{\mathcal{D}} d A = 2 \cdot ((k-n)! + 1) = 2 (k-n)! + 2 &#10;$$&#10;&#10;\end{document}"/>
  <p:tag name="IGUANATEXSIZE" val="8"/>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8.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104.987"/>
  <p:tag name="LATEXADDIN" val="\documentclass{article}&#10;\usepackage{amsmath}&#10;\usepackage{mathpazo}&#10;\pagestyle{empty}&#10;\begin{document}&#10;&#10;&#10;If a curve $\mathcal{C}$ traces each of the $\alpha$ square boundaries counter clockwise, what &#10;&#10;\end{document}"/>
  <p:tag name="IGUANATEXSIZE" val="8"/>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485.564"/>
  <p:tag name="LATEXADDIN" val="\documentclass{article}&#10;\usepackage{amsmath}&#10;\usepackage{mathpazo}&#10;\pagestyle{empty}&#10;\begin{document}&#10;&#10;$$&#10;A = \iint_{\mathcal{D}} d A = (k-n)! + 1&#10;$$&#10;&#10;\end{document}"/>
  <p:tag name="IGUANATEXSIZE" val="8"/>
  <p:tag name="IGUANATEXCURSOR" val="105"/>
  <p:tag name="TRANSPARENCY" val="True"/>
  <p:tag name="FILENAME" val=""/>
  <p:tag name="LATEXENGINEID" val="0"/>
  <p:tag name="TEMPFOLDER" val="C:\Users\dohkl\Desktop\AEW Folder\"/>
  <p:tag name="LATEXFORMHEIGHT" val="308.25"/>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77.9528"/>
  <p:tag name="ORIGINALWIDTH" val="2005.249"/>
  <p:tag name="LATEXADDIN" val="\documentclass{article}&#10;\usepackage{amsmath}&#10;\usepackage{mathpazo}&#10;\pagestyle{empty}&#10;\begin{document}&#10;&#10;&#10;$$&#10;f(x, y)=\left\{\begin{array}{ll}&#10;\frac{3 x y^{2}}{x^{2}+y^{4}} &amp; \text { if }(x, y) \neq(0,0) \\&#10;0 &amp; \text { if }(x, y)=(0,0)&#10;\end{array}\right.&#10;$$&#10;&#10;\end{document}"/>
  <p:tag name="IGUANATEXSIZE" val="10"/>
  <p:tag name="IGUANATEXCURSOR" val="2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545.1818"/>
  <p:tag name="LATEXADDIN" val="\documentclass{article}&#10;\usepackage{amsmath}&#10;\usepackage{mathpazo}&#10;\pagestyle{empty}&#10;\begin{document}&#10;&#10;$$&#10;A = n+1&#10;$$&#10;&#10;\end{document}"/>
  <p:tag name="IGUANATEXSIZE" val="8"/>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881.1398"/>
  <p:tag name="LATEXADDIN" val="\documentclass{article}&#10;\usepackage{amsmath}&#10;\usepackage{mathpazo}&#10;\pagestyle{empty}&#10;\begin{document}&#10;&#10;&#10;Pythagoras tree:&#10;&#10;\end{document}"/>
  <p:tag name="IGUANATEXSIZE" val="8"/>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557.555"/>
  <p:tag name="LATEXADDIN" val="\documentclass{article}&#10;\usepackage{amsmath}&#10;\usepackage{mathpazo}&#10;\pagestyle{empty}&#10;\begin{document}&#10;&#10;&#10; line integral, given a vector field below and a $(k-n)!$ generation &#10;&#10;\end{document}"/>
  <p:tag name="IGUANATEXSIZE" val="8"/>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01.912"/>
  <p:tag name="LATEXADDIN" val="\documentclass{article}&#10;\usepackage{amsmath}&#10;\usepackage{mathpazo}&#10;\pagestyle{empty}&#10;\begin{document}&#10;&#10;&#10;$$&#10;\text { Use Green's Theorem to evaluate } \int_{C} x^{2} y^{2} d x+\left(y x^{3}+y^{2}\right) d y \text { where } C \text { is shown below. }&#10;$$&#10;&#10;\end{document}"/>
  <p:tag name="IGUANATEXSIZE" val="8"/>
  <p:tag name="IGUANATEXCURSOR" val="2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01.912"/>
  <p:tag name="LATEXADDIN" val="\documentclass{article}&#10;\usepackage{amsmath}&#10;\usepackage{mathpazo}&#10;\pagestyle{empty}&#10;\begin{document}&#10;&#10;&#10;$$&#10;\text { Use Green's Theorem to evaluate } \int_{C} x^{2} y^{2} d x+\left(y x^{3}+y^{2}\right) d y \text { where } C \text { is shown below. }&#10;$$&#10;&#10;\end{document}"/>
  <p:tag name="IGUANATEXSIZE" val="8"/>
  <p:tag name="IGUANATEXCURSOR" val="2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104.237"/>
  <p:tag name="LATEXADDIN" val="\documentclass{article}&#10;\usepackage{amsmath}&#10;\usepackage{mathpazo}&#10;\pagestyle{empty}&#10;\begin{document}&#10;&#10;&#10;Since the curve has a clockwise direction (-), we can’t use Green’s Theorem &#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26.547"/>
  <p:tag name="LATEXADDIN" val="\documentclass{article}&#10;\usepackage{amsmath}&#10;\usepackage{mathpazo}&#10;\pagestyle{empty}&#10;\begin{document}&#10;&#10;&#10;to evaluate the given integral.&#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55.23"/>
  <p:tag name="LATEXADDIN" val="\documentclass{article}&#10;\usepackage{amsmath}&#10;\usepackage{mathpazo}&#10;\pagestyle{empty}&#10;\begin{document}&#10;&#10;&#10;$$&#10;\text { If } C \text { has the negative orientation then }-C \text { will have the positive orientation }&#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8.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3261.342"/>
  <p:tag name="LATEXADDIN" val="\documentclass{article}&#10;\usepackage{amsmath}&#10;\usepackage{mathpazo}&#10;\pagestyle{empty}&#10;\begin{document}&#10;&#10;$$&#10;\int\limits_{C}{{{x^2}{y^2}\,dx + \left( {y{x^3} + {y^2}} \right)\,dy}} =  - \int\limits_{{ - C}}{{{x^2}{y^2}\,dx + \left( {y{x^3} + {y^2}} \right)\,dy}}&#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20.098"/>
  <p:tag name="LATEXADDIN" val="\documentclass{article}&#10;\usepackage{amsmath}&#10;\usepackage{mathpazo}&#10;\pagestyle{empty}&#10;\begin{document}&#10;&#10;&#10;Thus we can use Green’s Theorem to compute the value of &#10;&#10;\end{document}"/>
  <p:tag name="IGUANATEXSIZE" val="10"/>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663.667"/>
  <p:tag name="LATEXADDIN" val="\documentclass{article}&#10;\usepackage{amsmath}&#10;\usepackage{mathpazo}&#10;\pagestyle{empty}&#10;\begin{document}&#10;&#10;The triangle spanned by $\mathbf{v}$ and $\mathbf{w}$ has area $\frac{\|\mathbf{v} \times \mathbf{w}\|}{2}$&#10;&#10;&#10;\end{document}"/>
  <p:tag name="IGUANATEXSIZE" val="10"/>
  <p:tag name="IGUANATEXCURSOR" val="2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85.264"/>
  <p:tag name="LATEXADDIN" val="\documentclass{article}&#10;\usepackage{amsmath}&#10;\usepackage{mathpazo}&#10;\pagestyle{empty}&#10;\begin{document}&#10;&#10;&#10;The function above is a rational function, so it is continous everywhere&#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13.348"/>
  <p:tag name="LATEXADDIN" val="\documentclass{article}&#10;\usepackage{amsmath}&#10;\usepackage{mathpazo}&#10;\pagestyle{empty}&#10;\begin{document}&#10;&#10;&#10;the following integral:&#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1.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1514.061"/>
  <p:tag name="LATEXADDIN" val="\documentclass{article}&#10;\usepackage{amsmath}&#10;\usepackage{mathpazo}&#10;\pagestyle{empty}&#10;\begin{document}&#10;&#10;$$&#10;\int\limits_{{ - C}}{{{x^2}{y^2}\,dx + \left( {y{x^3} + {y^2}} \right)\,dy}}&#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15.036"/>
  <p:tag name="LATEXADDIN" val="\documentclass{article}&#10;\usepackage{amsmath}&#10;\usepackage{mathpazo}&#10;\pagestyle{empty}&#10;\begin{document}&#10;&#10;$$&#10;F_1 = {x^2}{y^2}\hspace{0.25in}\hspace{0.25in} F_2 = y{x^3} + {y^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3.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3484.814"/>
  <p:tag name="LATEXADDIN" val="\documentclass{article}&#10;\usepackage{amsmath}&#10;\usepackage{mathpazo}&#10;\pagestyle{empty}&#10;\begin{document}&#10;&#10;$$&#10;\int\limits_{{ - C}}{{{x^2}{y^2}\,dx + \left( {y{x^3} + {y^2}} \right)\,dy}} = \iint\limits_{D}{{3y{x^2} - 2y{x^2}\,dA}} = \iint\limits_{D}{{y{x^2}\,dA}}&#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50.581"/>
  <p:tag name="LATEXADDIN" val="\documentclass{article}&#10;\usepackage{amsmath}&#10;\usepackage{mathpazo}&#10;\pagestyle{empty}&#10;\begin{document}&#10;&#10;&#10;Apply Green's Theorem:&#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5.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2784.402"/>
  <p:tag name="LATEXADDIN" val="\documentclass{article}&#10;\usepackage{amsmath}&#10;\usepackage{mathpazo}&#10;\pagestyle{empty}&#10;\begin{document}&#10;&#10;&#10;Using the point slope formula: $y-y_{0}=m\left(x-x_{0}\right)$&#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6.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791.1511"/>
  <p:tag name="LATEXADDIN" val="\documentclass{article}&#10;\usepackage{amsmath}&#10;\usepackage{mathpazo}&#10;\pagestyle{empty}&#10;\begin{document}&#10;&#10;$$&#10;\begin{array}{c}0 \le x \le 4\\ \displaystyle   - 2x \le y \le \frac{1}{2}x\end{array}&#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01.912"/>
  <p:tag name="LATEXADDIN" val="\documentclass{article}&#10;\usepackage{amsmath}&#10;\usepackage{mathpazo}&#10;\pagestyle{empty}&#10;\begin{document}&#10;&#10;&#10;$$&#10;\text { Use Green's Theorem to evaluate } \int_{C} x^{2} y^{2} d x+\left(y x^{3}+y^{2}\right) d y \text { where } C \text { is shown below. }&#10;$$&#10;&#10;\end{document}"/>
  <p:tag name="IGUANATEXSIZE" val="8"/>
  <p:tag name="IGUANATEXCURSOR" val="2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8.xml><?xml version="1.0" encoding="utf-8"?>
<p:tagLst xmlns:a="http://schemas.openxmlformats.org/drawingml/2006/main" xmlns:r="http://schemas.openxmlformats.org/officeDocument/2006/relationships" xmlns:p="http://schemas.openxmlformats.org/presentationml/2006/main">
  <p:tag name="OUTPUTDPI" val="1200"/>
  <p:tag name="ORIGINALHEIGHT" val="1869.516"/>
  <p:tag name="ORIGINALWIDTH" val="2639.67"/>
  <p:tag name="LATEXADDIN" val="\documentclass{article}&#10;\usepackage{amsmath}&#10;\usepackage{mathpazo}&#10;\pagestyle{empty}&#10;\begin{document}&#10;&#10;&#10;\begin{align*}\int\limits_{{ - C}}{{{x^2}{y^2}\,dx + \left( {y{x^3} + {y^2}} \right)\,dy}} &amp; = \iint\limits_{D}{{y{x^2}\,dA}}\\ &amp;  = \int_{0}^{4}{{\int_{{ - 2x}}^{{\frac{1}{2}x}}{{y{x^2}\,dy}}\,dx}}\\ &amp;  = \int_{0}^{4}{{\left. {\frac{1}{2}{y^2}{x^2}} \right|_{ - 2x}^{\frac{1}{2}x}\,dx}}\\ &amp;  = \int_{0}^{4}{{ - \frac{{15}}{8}{x^4}\,dx}}\\ &amp;  = \left. { - \frac{{3{x^5}}}{8}} \right|_0^4 =  -384\end{align*}&#10;&#10;\end{document}"/>
  <p:tag name="IGUANATEXSIZE" val="10"/>
  <p:tag name="IGUANATEXCURSOR" val="49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9.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3619.797"/>
  <p:tag name="LATEXADDIN" val="\documentclass{article}&#10;\usepackage{amsmath}&#10;\usepackage{mathpazo}&#10;\pagestyle{empty}&#10;\begin{document}&#10;&#10;$$&#10;\int\limits_{C}{{{x^2}{y^2}\,dx + \left( {y{x^3} + {y^2}} \right)\,dy}} =  - \int\limits_{{ - C}}{{{x^2}{y^2}\,dx + \left( {y{x^3} + {y^2}} \right)\,dy}} =384&#10;$$&#10;&#10;\end{document}"/>
  <p:tag name="IGUANATEXSIZE" val="10"/>
  <p:tag name="IGUANATEXCURSOR" val="2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952.756"/>
  <p:tag name="LATEXADDIN" val="\documentclass{article}&#10;\usepackage{amsmath}&#10;\usepackage{mathpazo}&#10;\pagestyle{empty}&#10;\begin{document}&#10;&#10;the origin by defintion. We must check the origin so that $f(0,0) = 0$ and&#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97.075"/>
  <p:tag name="LATEXADDIN" val="\documentclass{article}&#10;\usepackage{amsmath}&#10;\usepackage{mathpazo}&#10;\pagestyle{empty}&#10;\begin{document}&#10;&#10;&#10;$$&#10;\text { Using the relationship between the integrals over } C \text { and }-C:&#10;$$&#10;&#10;\end{document}"/>
  <p:tag name="IGUANATEXSIZE" val="10"/>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3602.55"/>
  <p:tag name="LATEXADDIN" val="\documentclass{article}&#10;\usepackage{amsmath}&#10;\usepackage{mathpazo}&#10;\pagestyle{empty}&#10;\begin{document}&#10;&#10;&#10;$$&#10;\text { Calculate the outward flux of the vector field } \mathbf{F}(x, y)=2 e^{x y} \mathbf{i}+y^{3} \mathbf{j}&#10;$$&#10;&#10;\end{document}"/>
  <p:tag name="IGUANATEXSIZE" val="10"/>
  <p:tag name="IGUANATEXCURSOR" val="2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31.346"/>
  <p:tag name="LATEXADDIN" val="\documentclass{article}&#10;\usepackage{amsmath}&#10;\usepackage{mathpazo}&#10;\pagestyle{empty}&#10;\begin{document}&#10;&#10;&#10;$$&#10;\text { across the square bounded by the lines } x=\pm 1 \text { and } y=\pm 1&#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3602.55"/>
  <p:tag name="LATEXADDIN" val="\documentclass{article}&#10;\usepackage{amsmath}&#10;\usepackage{mathpazo}&#10;\pagestyle{empty}&#10;\begin{document}&#10;&#10;&#10;$$&#10;\text { Calculate the outward flux of the vector field } \mathbf{F}(x, y)=2 e^{x y} \mathbf{i}+y^{3} \mathbf{j}&#10;$$&#10;&#10;\end{document}"/>
  <p:tag name="IGUANATEXSIZE" val="10"/>
  <p:tag name="IGUANATEXCURSOR" val="2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31.346"/>
  <p:tag name="LATEXADDIN" val="\documentclass{article}&#10;\usepackage{amsmath}&#10;\usepackage{mathpazo}&#10;\pagestyle{empty}&#10;\begin{document}&#10;&#10;&#10;$$&#10;\text { across the square bounded by the lines } x=\pm 1 \text { and } y=\pm 1&#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31.121"/>
  <p:tag name="LATEXADDIN" val="\documentclass{article}&#10;\usepackage{amsmath}&#10;\usepackage{mathpazo}&#10;\pagestyle{empty}&#10;\begin{document}&#10;&#10;&#10;$$&#10;F_1 =2 e^{x y} \quad F_2 =y^{3}&#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6.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802.025"/>
  <p:tag name="LATEXADDIN" val="\documentclass{article}&#10;\usepackage{amsmath}&#10;\usepackage{mathpazo}&#10;\pagestyle{empty}&#10;\begin{document}&#10;&#10;&#10;$$&#10;\operatorname{div} \mathbf{F}=\frac{\partial F_{1}}{\partial x}+\frac{\partial F_{2}}{\partial y}= 2 y e^{x y}+3 y^{2}&#10;$$&#10;&#10;\end{document}"/>
  <p:tag name="IGUANATEXSIZE" val="10"/>
  <p:tag name="IGUANATEXCURSOR" val="2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7.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3185.602"/>
  <p:tag name="LATEXADDIN" val="\documentclass{article}&#10;\usepackage{amsmath}&#10;\usepackage{mathpazo}&#10;\pagestyle{empty}&#10;\begin{document}&#10;&#10;&#10;$$&#10;\oint_{\partial \mathcal{D}} \mathbf{F} \cdot \mathbf{n} d s=\iint_{\mathcal{D}} \operatorname{div}(\mathbf{F}) d A =\int_{-1}^{1} \int_{-1}^{1}\left(2 y e^{x y}+3 y^{2}\right) d x d y&#10;$$&#10;&#10;\end{document}"/>
  <p:tag name="IGUANATEXSIZE" val="10"/>
  <p:tag name="IGUANATEXCURSOR" val="2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8.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031.121"/>
  <p:tag name="LATEXADDIN" val="\documentclass{article}&#10;\usepackage{amsmath}&#10;\usepackage{mathpazo}&#10;\pagestyle{empty}&#10;\begin{document}&#10;&#10;Closed curve! $\implies$&#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9.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3125.609"/>
  <p:tag name="LATEXADDIN" val="\documentclass{article}&#10;\usepackage{amsmath}&#10;\usepackage{mathpazo}&#10;\pagestyle{empty}&#10;\begin{document}&#10;&#10;&#10;$$&#10;=\int_{-1}^{1}\left(2 e^{y}+6 y^{2}-2 e^{-y}\right) d y=\left[2 e^{y}+2 y^{3}+2 e^{-y}\right]_{-1}^{1}=4&#10;$$&#10;&#10;\end{document}"/>
  <p:tag name="IGUANATEXSIZE" val="10"/>
  <p:tag name="IGUANATEXCURSOR" val="2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50.9561"/>
  <p:tag name="LATEXADDIN" val="\documentclass{article}&#10;\usepackage{amsmath}&#10;\usepackage{mathpazo}&#10;\pagestyle{empty}&#10;\begin{document}&#10;&#10;&#10; except &#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64.492"/>
  <p:tag name="LATEXADDIN" val="\documentclass{article}&#10;\usepackage{amsmath}&#10;\usepackage{mathpazo}&#10;\pagestyle{empty}&#10;\begin{document}&#10;&#10;&#10;We teach an AI to recognize objects and ask to match the pictures with the&#10;&#10;\end{document}"/>
  <p:tag name="IGUANATEXSIZE" val="10"/>
  <p:tag name="IGUANATEXCURSOR" val="1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9.119"/>
  <p:tag name="LATEXADDIN" val="\documentclass{article}&#10;\usepackage{amsmath}&#10;\usepackage{mathpazo}&#10;\pagestyle{empty}&#10;\begin{document}&#10;&#10;&#10;parametric surface. &#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83.09"/>
  <p:tag name="LATEXADDIN" val="\documentclass{article}&#10;\usepackage{amsmath}&#10;\usepackage{mathpazo}&#10;\pagestyle{empty}&#10;\begin{document}&#10;&#10;Do the job for the AI and match the parametrizations which &#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03.337"/>
  <p:tag name="LATEXADDIN" val="\documentclass{article}&#10;\usepackage{amsmath}&#10;\usepackage{mathpazo}&#10;\pagestyle{empty}&#10;\begin{document}&#10;&#10;&#10;In each case, the parameters (u, v) range over some region R &#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66.854"/>
  <p:tag name="LATEXADDIN" val="\documentclass{article}&#10;\usepackage{amsmath}&#10;\usepackage{mathpazo}&#10;\pagestyle{empty}&#10;\begin{document}&#10;&#10;&#10;best suit the surfaces. &#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22.31"/>
  <p:tag name="LATEXADDIN" val="\documentclass{article}&#10;\usepackage{amsmath}&#10;\usepackage{mathpazo}&#10;\pagestyle{empty}&#10;\begin{document}&#10;&#10;which are not given as it is irrelevant for the matching task here.&#10;&#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6.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2648.669"/>
  <p:tag name="LATEXADDIN" val="\documentclass{article}&#10;\usepackage{amsmath}&#10;\usepackage{mathpazo}&#10;\pagestyle{empty}&#10;\begin{document}&#10;&#10;\begin{flushleft}&#10;1) $\vec{G}(u, v)=(\sin (v) \cos (u), \sin (v) \sin (u), \cos (v))$ \\&#10;2) $\vec{G}(u, v)=\left(u, v, \sin \left(u^{2}+v^{2}\right)\right)$ \\&#10;3) $\vec{G}(u, v)=((1-u) \cos (v),(1-u) \sin (v), u)$ \\&#10;4) $\vec{G}(u, v)=(\cos (v), \sin (v),(1-u))$ \\&#10;5) $\vec{G}(u, v)=((1-u), v, 1)$ \\&#10;\end{flushleft}&#10;\end{document}"/>
  <p:tag name="IGUANATEXSIZE" val="8"/>
  <p:tag name="IGUANATEXCURSOR" val="3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64.492"/>
  <p:tag name="LATEXADDIN" val="\documentclass{article}&#10;\usepackage{amsmath}&#10;\usepackage{mathpazo}&#10;\pagestyle{empty}&#10;\begin{document}&#10;&#10;&#10;We teach an AI to recognize objects and ask to match the pictures with the&#10;&#10;\end{document}"/>
  <p:tag name="IGUANATEXSIZE" val="10"/>
  <p:tag name="IGUANATEXCURSOR" val="1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9.119"/>
  <p:tag name="LATEXADDIN" val="\documentclass{article}&#10;\usepackage{amsmath}&#10;\usepackage{mathpazo}&#10;\pagestyle{empty}&#10;\begin{document}&#10;&#10;&#10;parametric surface. &#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83.09"/>
  <p:tag name="LATEXADDIN" val="\documentclass{article}&#10;\usepackage{amsmath}&#10;\usepackage{mathpazo}&#10;\pagestyle{empty}&#10;\begin{document}&#10;&#10;Do the job for the AI and match the parametrizations which &#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17.1729"/>
  <p:tag name="LATEXADDIN" val="\documentclass{article}&#10;\usepackage{amsmath}&#10;\usepackage{mathpazo}&#10;\pagestyle{empty}&#10;\begin{document}&#10;&#10;&#10;limit exists.&#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03.337"/>
  <p:tag name="LATEXADDIN" val="\documentclass{article}&#10;\usepackage{amsmath}&#10;\usepackage{mathpazo}&#10;\pagestyle{empty}&#10;\begin{document}&#10;&#10;&#10;In each case, the parameters (u, v) range over some region R &#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66.854"/>
  <p:tag name="LATEXADDIN" val="\documentclass{article}&#10;\usepackage{amsmath}&#10;\usepackage{mathpazo}&#10;\pagestyle{empty}&#10;\begin{document}&#10;&#10;&#10;best suit the surfaces. &#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22.31"/>
  <p:tag name="LATEXADDIN" val="\documentclass{article}&#10;\usepackage{amsmath}&#10;\usepackage{mathpazo}&#10;\pagestyle{empty}&#10;\begin{document}&#10;&#10;which are not given as it is irrelevant for the matching task here.&#10;&#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2648.669"/>
  <p:tag name="LATEXADDIN" val="\documentclass{article}&#10;\usepackage{amsmath}&#10;\usepackage{mathpazo}&#10;\pagestyle{empty}&#10;\begin{document}&#10;&#10;\begin{flushleft}&#10;1) $\vec{G}(u, v)=(\sin (v) \cos (u), \sin (v) \sin (u), \cos (v))$ \\&#10;2) $\vec{G}(u, v)=\left(u, v, \sin \left(u^{2}+v^{2}\right)\right)$ \\&#10;3) $\vec{G}(u, v)=((1-u) \cos (v),(1-u) \sin (v), u)$ \\&#10;4) $\vec{G}(u, v)=(\cos (v), \sin (v),(1-u))$ \\&#10;5) $\vec{G}(u, v)=((1-u), v, 1)$ \\&#10;\end{flushleft}&#10;\end{document}"/>
  <p:tag name="IGUANATEXSIZE" val="8"/>
  <p:tag name="IGUANATEXCURSOR" val="3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4.xml><?xml version="1.0" encoding="utf-8"?>
<p:tagLst xmlns:a="http://schemas.openxmlformats.org/drawingml/2006/main" xmlns:r="http://schemas.openxmlformats.org/officeDocument/2006/relationships" xmlns:p="http://schemas.openxmlformats.org/presentationml/2006/main">
  <p:tag name="OUTPUTDPI" val="1200"/>
  <p:tag name="ORIGINALHEIGHT" val="982.3771"/>
  <p:tag name="ORIGINALWIDTH" val="3001.875"/>
  <p:tag name="LATEXADDIN" val="\documentclass{article}&#10;\usepackage{amsmath}&#10;\usepackage{mathpazo}&#10;\pagestyle{empty}&#10;\begin{document}&#10;&#10;\begin{flushleft}&#10;1) $\vec{G}(u, v)= u \cos v \mathbf{i}+u \sin v \mathbf{j}+v \mathbf{k} $ \\&#10;2) $\vec{G}(u, v)= u \cos v \mathbf{i}+u \sin v \mathbf{j}+\sin u \mathbf{k}, \quad-\pi \le u \leq \pi $ \\&#10;3) $\vec{G}(u, v)=\sin v \mathbf{i}+\cos u \sin 2 v \mathbf{j}+\sin u \sin 2 v \mathbf{k}$ \\&#10;4) $\vec{G}(u, v)= $ \\&#10;5) $\vec{G}(u, v)= \cos ^{3} u \cos ^{3} v \mathbf{i}+ \sin ^{3} u \cos ^{3} v \mathbf{j}+ \sin ^{3} v \mathbf{k}$ \\&#10;6) $\vec{G}(u, v)= (1-|u|) \cos v \mathbf{i}+ (1-|u|) \sin v \mathbf{j}+ u \mathbf{k}$ \\&#10;&#10;\end{flushleft}&#10;\end{document}"/>
  <p:tag name="IGUANATEXSIZE" val="8"/>
  <p:tag name="IGUANATEXCURSOR" val="4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00.038"/>
  <p:tag name="LATEXADDIN" val="\documentclass{article}&#10;\usepackage{amsmath}&#10;\usepackage{mathpazo}&#10;\pagestyle{empty}&#10;\begin{document}&#10;&#10;&#10;After reinforcement learning, the AI can successfully match a range &#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00.337"/>
  <p:tag name="LATEXADDIN" val="\documentclass{article}&#10;\usepackage{amsmath}&#10;\usepackage{mathpazo}&#10;\pagestyle{empty}&#10;\begin{document}&#10;&#10;&#10;However, the AI has difficulty matching complex equations.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97.4128"/>
  <p:tag name="LATEXADDIN" val="\documentclass{article}&#10;\usepackage{amsmath}&#10;\usepackage{mathpazo}&#10;\pagestyle{empty}&#10;\begin{document}&#10;&#10;&#10;of equations.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40.457"/>
  <p:tag name="LATEXADDIN" val="\documentclass{article}&#10;\usepackage{amsmath}&#10;\usepackage{mathpazo}&#10;\pagestyle{empty}&#10;\begin{document}&#10;&#10;&#10;for the AI and match the parametrizations.&#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38.1328"/>
  <p:tag name="LATEXADDIN" val="\documentclass{article}&#10;\usepackage{amsmath}&#10;\usepackage{mathpazo}&#10;\pagestyle{empty}&#10;\begin{document}&#10;&#10;&#10;Again, do the job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17.2103"/>
  <p:tag name="ORIGINALWIDTH" val="925.3843"/>
  <p:tag name="LATEXADDIN" val="\documentclass{article}&#10;\usepackage{amsmath}&#10;\usepackage{mathpazo}&#10;\pagestyle{empty}&#10;\begin{document}&#10;&#10;&#10;$$&#10;\lim _{(x, y) \rightarrow(0,0)} \frac{3 x y^{2}}{x^{2}+y^{4}}&#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226.472"/>
  <p:tag name="LATEXADDIN" val="\documentclass{article}&#10;\usepackage{amsmath}&#10;\usepackage{mathpazo}&#10;\pagestyle{empty}&#10;\begin{document}&#10;&#10;&#10;$(1-u)(3+\cos v) \cos 4 \pi u \mathbf{i}+ (1-u)(3+\cos v) \sin 4 \pi u \mathbf{j}+ (3 u+(1-u) \sin v ) \mathbf{k}$&#10;&#10;\end{document}"/>
  <p:tag name="IGUANATEXSIZE" val="8"/>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00.337"/>
  <p:tag name="LATEXADDIN" val="\documentclass{article}&#10;\usepackage{amsmath}&#10;\usepackage{mathpazo}&#10;\pagestyle{empty}&#10;\begin{document}&#10;&#10;&#10;However, the AI has difficulty matching complex equations.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38.1328"/>
  <p:tag name="LATEXADDIN" val="\documentclass{article}&#10;\usepackage{amsmath}&#10;\usepackage{mathpazo}&#10;\pagestyle{empty}&#10;\begin{document}&#10;&#10;&#10;Again, do the job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3.xml><?xml version="1.0" encoding="utf-8"?>
<p:tagLst xmlns:a="http://schemas.openxmlformats.org/drawingml/2006/main" xmlns:r="http://schemas.openxmlformats.org/officeDocument/2006/relationships" xmlns:p="http://schemas.openxmlformats.org/presentationml/2006/main">
  <p:tag name="OUTPUTDPI" val="1200"/>
  <p:tag name="ORIGINALHEIGHT" val="982.3771"/>
  <p:tag name="ORIGINALWIDTH" val="3001.875"/>
  <p:tag name="LATEXADDIN" val="\documentclass{article}&#10;\usepackage{amsmath}&#10;\usepackage{mathpazo}&#10;\pagestyle{empty}&#10;\begin{document}&#10;&#10;\begin{flushleft}&#10;1) $\vec{G}(u, v)= u \cos v \mathbf{i}+u \sin v \mathbf{j}+v \mathbf{k} $ \\&#10;2) $\vec{G}(u, v)= u \cos v \mathbf{i}+u \sin v \mathbf{j}+\sin u \mathbf{k}, \quad-\pi \le u \leq \pi $ \\&#10;3) $\vec{G}(u, v)=\sin v \mathbf{i}+\cos u \sin 2 v \mathbf{j}+\sin u \sin 2 v \mathbf{k}$ \\&#10;4) $\vec{G}(u, v)= $ \\&#10;5) $\vec{G}(u, v)= \cos ^{3} u \cos ^{3} v \mathbf{i}+ \sin ^{3} u \cos ^{3} v \mathbf{j}+ \sin ^{3} v \mathbf{k}$ \\&#10;6) $\vec{G}(u, v)= (1-|u|) \cos v \mathbf{i}+ (1-|u|) \sin v \mathbf{j}+ u \mathbf{k}$ \\&#10;&#10;\end{flushleft}&#10;\end{document}"/>
  <p:tag name="IGUANATEXSIZE" val="8"/>
  <p:tag name="IGUANATEXCURSOR" val="4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226.472"/>
  <p:tag name="LATEXADDIN" val="\documentclass{article}&#10;\usepackage{amsmath}&#10;\usepackage{mathpazo}&#10;\pagestyle{empty}&#10;\begin{document}&#10;&#10;&#10;$(1-u)(3+\cos v) \cos 4 \pi u \mathbf{i}+ (1-u)(3+\cos v) \sin 4 \pi u \mathbf{j}+ (3 u+(1-u) \sin v ) \mathbf{k}$&#10;&#10;\end{document}"/>
  <p:tag name="IGUANATEXSIZE" val="8"/>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00.038"/>
  <p:tag name="LATEXADDIN" val="\documentclass{article}&#10;\usepackage{amsmath}&#10;\usepackage{mathpazo}&#10;\pagestyle{empty}&#10;\begin{document}&#10;&#10;&#10;After reinforcement learning, the AI can successfully match a range &#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97.4128"/>
  <p:tag name="LATEXADDIN" val="\documentclass{article}&#10;\usepackage{amsmath}&#10;\usepackage{mathpazo}&#10;\pagestyle{empty}&#10;\begin{document}&#10;&#10;&#10;of equations.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40.457"/>
  <p:tag name="LATEXADDIN" val="\documentclass{article}&#10;\usepackage{amsmath}&#10;\usepackage{mathpazo}&#10;\pagestyle{empty}&#10;\begin{document}&#10;&#10;&#10;for the AI and match the parametrizations.&#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8.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787.776"/>
  <p:tag name="LATEXADDIN" val="\documentclass{article}&#10;\usepackage{amsmath}&#10;\usepackage{mathpazo}&#10;\pagestyle{empty}&#10;\begin{document}&#10;&#10;$$&#10;\vec G(u, v)=u \cos v \mathbf{i}+u \sin v \mathbf{j}+v \mathbf{k}&#10;$$&#10;&#10;\end{document}"/>
  <p:tag name="IGUANATEXSIZE" val="5"/>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9.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857.893"/>
  <p:tag name="LATEXADDIN" val="\documentclass{article}&#10;\usepackage{amsmath}&#10;\usepackage{mathpazo}&#10;\pagestyle{empty}&#10;\begin{document}&#10;&#10;&#10; $\vec{G}(u, v)= u \cos v \mathbf{i}+u \sin v \mathbf{j}+\sin u \mathbf{k}, \quad-\pi \le u \leq \pi $&#10;&#10;\end{document}"/>
  <p:tag name="IGUANATEXSIZE" val="5"/>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7.2291"/>
  <p:tag name="LATEXADDIN" val="\documentclass{article}&#10;\usepackage{amsmath}&#10;\usepackage{mathpazo}&#10;\pagestyle{empty}&#10;\begin{document}&#10;&#10;&#10;the&#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0.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458.943"/>
  <p:tag name="LATEXADDIN" val="\documentclass{article}&#10;\usepackage{amsmath}&#10;\usepackage{mathpazo}&#10;\pagestyle{empty}&#10;\begin{document}&#10;&#10;$$&#10;\vec{G}(u, v)=\sin v \mathbf{i}+\cos u \sin 2 v \mathbf{j}+\sin u \sin 2 v \mathbf{k}&#10;$$&#10;&#10;\end{document}"/>
  <p:tag name="IGUANATEXSIZE" val="5"/>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226.472"/>
  <p:tag name="LATEXADDIN" val="\documentclass{article}&#10;\usepackage{amsmath}&#10;\usepackage{mathpazo}&#10;\pagestyle{empty}&#10;\begin{document}&#10;&#10;&#10;$(1-u)(3+\cos v) \cos 4 \pi u \mathbf{i}+ (1-u)(3+\cos v) \sin 4 \pi u \mathbf{j}+ (3 u+(1-u) \sin v ) \mathbf{k}$&#10;&#10;\end{document}"/>
  <p:tag name="IGUANATEXSIZE" val="5"/>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2.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512.9359"/>
  <p:tag name="LATEXADDIN" val="\documentclass{article}&#10;\usepackage{amsmath}&#10;\usepackage{mathpazo}&#10;\pagestyle{empty}&#10;\begin{document}&#10;&#10;&#10;$$&#10;\vec G(u,v) =&#10;$$&#10;&#10;\end{document}"/>
  <p:tag name="IGUANATEXSIZE" val="5"/>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630.671"/>
  <p:tag name="LATEXADDIN" val="\documentclass{article}&#10;\usepackage{amsmath}&#10;\usepackage{mathpazo}&#10;\pagestyle{empty}&#10;\begin{document}&#10;&#10;&#10;$\vec{G}(u, v)= \cos ^{3} u \cos ^{3} v \mathbf{i}+ \sin ^{3} u \cos ^{3} v \mathbf{j}+ \sin ^{3} v \mathbf{k}$&#10;&#10;\end{document}"/>
  <p:tag name="IGUANATEXSIZE" val="5"/>
  <p:tag name="IGUANATEXCURSOR" val="2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593.926"/>
  <p:tag name="LATEXADDIN" val="\documentclass{article}&#10;\usepackage{amsmath}&#10;\usepackage{mathpazo}&#10;\pagestyle{empty}&#10;\begin{document}&#10;&#10;&#10;$\vec{G}(u, v)= (1-|u|) \cos v \mathbf{i}+ (1-|u|) \sin v \mathbf{j}+ u \mathbf{k}$&#10;&#10;\end{document}"/>
  <p:tag name="IGUANATEXSIZE" val="5"/>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491.563"/>
  <p:tag name="LATEXADDIN" val="\documentclass{article}&#10;\usepackage{amsmath}&#10;\usepackage{mathpazo}&#10;\pagestyle{empty}&#10;\begin{document}&#10;&#10;&#10;$$&#10;\oint_{\partial S} \mathbf{F} \cdot d \mathbf{r}=\iint_{\mathcal{S}} \operatorname{curl}(\mathbf{F}) \cdot d \mathbf{S}&#10;$$&#10;&#10;\end{document}"/>
  <p:tag name="IGUANATEXSIZE" val="10"/>
  <p:tag name="IGUANATEXCURSOR" val="2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943.757"/>
  <p:tag name="LATEXADDIN" val="\documentclass{article}&#10;\usepackage{amsmath}&#10;\usepackage{mathpazo}&#10;\pagestyle{empty}&#10;\begin{document}&#10;&#10;&#10;$$&#10;\iint_{S_{1}} \mathbf{F} \cdot d \mathbf{S}=\iint_{\mathcal{S}_{2}} \mathbf{F} \cdot d \mathbf{S}=\oint_{C} \mathbf{A} \cdot d \mathbf{r}&#10;$$&#10;&#10;\end{document}"/>
  <p:tag name="IGUANATEXSIZE" val="6"/>
  <p:tag name="IGUANATEXCURSOR" val="2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65.6542"/>
  <p:tag name="LATEXADDIN" val="\documentclass{article}&#10;\usepackage{amsmath}&#10;\usepackage{mathpazo}&#10;\pagestyle{empty}&#10;\begin{document}&#10;&#10;&#10;$$&#10;\text { If } \mathbf{F}=\operatorname{curl}(\mathbf{A})&#10;$$&#10;&#10;\end{document}"/>
  <p:tag name="IGUANATEXSIZE" val="6"/>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9.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037.87"/>
  <p:tag name="LATEXADDIN" val="\documentclass{article}&#10;\usepackage{amsmath}&#10;\usepackage{mathpazo}&#10;\pagestyle{empty}&#10;\begin{document}&#10;&#10;&#10;Along $y=mx$ the limit exists. However, along $x=my^2$&#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65.767"/>
  <p:tag name="LATEXADDIN" val="\documentclass{article}&#10;\usepackage{amsmath}&#10;\usepackage{mathpazo}&#10;\pagestyle{empty}&#10;\begin{document}&#10;&#10;&#10;$C$ has a clockwise rotation if you are looking down the $y$ -axis from the&#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74.99"/>
  <p:tag name="LATEXADDIN" val="\documentclass{article}&#10;\usepackage{amsmath}&#10;\usepackage{mathpazo}&#10;\pagestyle{empty}&#10;\begin{document}&#10;&#10;&#10;positive $y$ -axis to the negative $y$ -axis.&#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6.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7.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382.827"/>
  <p:tag name="ORIGINALWIDTH" val="1997.75"/>
  <p:tag name="LATEXADDIN" val="\documentclass{article}&#10;\usepackage{amsmath}&#10;\usepackage{mathpazo}&#10;\pagestyle{empty}&#10;\begin{document}&#10;&#10;&#10;$$&#10;\begin{aligned}&#10;\lim _{(x, y) \rightarrow(0,0)} \frac{3 x y^{2}}{x^{2}+y^{4}} &amp;=\lim _{y \rightarrow 0} \frac{3\left(m y^{2}\right) y^{2}}{\left(m y^{2}\right)^{2}+y^{4}} \\&#10;&amp;=\lim _{y \rightarrow 0} \frac{3 m y^{4}}{m^{2} y^{4}+y^{4}} \\&#10;&amp;=\lim _{y \rightarrow 0} \frac{3 m}{m^{2}+1} \\&#10;&amp;=\frac{3 m}{m^{2}+1}&#10;\end{aligned}&#10;$$&#10;&#10;\end{document}"/>
  <p:tag name="IGUANATEXSIZE" val="8"/>
  <p:tag name="IGUANATEXCURSOR" val="4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0.xml><?xml version="1.0" encoding="utf-8"?>
<p:tagLst xmlns:a="http://schemas.openxmlformats.org/drawingml/2006/main" xmlns:r="http://schemas.openxmlformats.org/officeDocument/2006/relationships" xmlns:p="http://schemas.openxmlformats.org/presentationml/2006/main">
  <p:tag name="OUTPUTDPI" val="1200"/>
  <p:tag name="ORIGINALHEIGHT" val="607.4241"/>
  <p:tag name="ORIGINALWIDTH" val="3586.802"/>
  <p:tag name="LATEXADDIN" val="\documentclass{article}&#10;\usepackage{amsmath}&#10;\usepackage{mathpazo}&#10;\pagestyle{empty}&#10;\begin{document}&#10;&#10;$$&#10;{\mathop{\rm curl}\nolimits} \vec F = \left| {\begin{array}{*{20}{c}}{\vec i}&amp;{\vec j}&amp;{\vec k}\\{\displaystyle \frac{\partial }{{\partial x}}}&amp;{\displaystyle \frac{\partial }{{\partial y}}}&amp;{\displaystyle \frac{\partial }{{\partial z}}}\\{ - yz}&amp;{4y + 1}&amp;{xy}\end{array}} \right| = x\vec i - y\vec j + z\vec k - y\vec j = x\vec i - 2y\vec j + z\vec k&#10;$$&#10;&#10;\end{document}"/>
  <p:tag name="IGUANATEXSIZE" val="10"/>
  <p:tag name="IGUANATEXCURSOR" val="4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1.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1318.335"/>
  <p:tag name="LATEXADDIN" val="\documentclass{article}&#10;\usepackage{amsmath}&#10;\usepackage{mathpazo}&#10;\pagestyle{empty}&#10;\begin{document}&#10;&#10;$$&#10;\int\limits_{C}{{\vec F \cdot d\vec r}} = \iint\limits_{S}{{{\mathop{\rm curl}\nolimits} \vec F \cdot d\vec S}}&#10;$$&#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3.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4.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8.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9.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3.487"/>
  <p:tag name="LATEXADDIN" val="\documentclass{article}&#10;\usepackage{amsmath}&#10;\usepackage{mathpazo}&#10;\pagestyle{empty}&#10;\begin{document}&#10;&#10;&#10;The limit depends on the approach path (i.e. slope $m$) so f is not continuous &#10;&#10;\end{document}"/>
  <p:tag name="IGUANATEXSIZE" val="9"/>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28.6464"/>
  <p:tag name="LATEXADDIN" val="\documentclass{article}&#10;\usepackage{amsmath}&#10;\usepackage{mathpazo}&#10;\pagestyle{empty}&#10;\begin{document}&#10;&#10;$$&#10;y = a - {x^2} - {z^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15.6731"/>
  <p:tag name="LATEXADDIN" val="\documentclass{article}&#10;\usepackage{amsmath}&#10;\usepackage{mathpazo}&#10;\pagestyle{empty}&#10;\begin{document}&#10;&#10;&#10;Since $y=4$&#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825.6468"/>
  <p:tag name="LATEXADDIN" val="\documentclass{article}&#10;\usepackage{amsmath}&#10;\usepackage{mathpazo}&#10;\pagestyle{empty}&#10;\begin{document}&#10;&#10;$$&#10;4 = a - {x^2} - {z^2}&#10;$$&#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5.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060.367"/>
  <p:tag name="LATEXADDIN" val="\documentclass{article}&#10;\usepackage{amsmath}&#10;\usepackage{mathpazo}&#10;\pagestyle{empty}&#10;\begin{document}&#10;&#10;$$&#10;{x^2} + {z^2} = a - 4 = 9&#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626.9216"/>
  <p:tag name="LATEXADDIN" val="\documentclass{article}&#10;\usepackage{amsmath}&#10;\usepackage{mathpazo}&#10;\pagestyle{empty}&#10;\begin{document}&#10;&#10;&#10;$$&#10;\implies a = 13&#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7.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10;\implies&#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8.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10;\implies&#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9.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93.1384"/>
  <p:tag name="LATEXADDIN" val="\documentclass{article}&#10;\usepackage{amsmath}&#10;\usepackage{mathpazo}&#10;\pagestyle{empty}&#10;\begin{document}&#10;&#10;$$&#10;y = 13 - {x^2} - {z^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428.1964"/>
  <p:tag name="LATEXADDIN" val="\documentclass{article}&#10;\usepackage{amsmath}&#10;\usepackage{mathpazo}&#10;\pagestyle{empty}&#10;\begin{document}&#10;&#10;&#10;@ $(0,0)$.&#10;&#10;\end{document}"/>
  <p:tag name="IGUANATEXSIZE" val="9"/>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0.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38.3952"/>
  <p:tag name="LATEXADDIN" val="\documentclass{article}&#10;\usepackage{amsmath}&#10;\usepackage{mathpazo}&#10;\pagestyle{empty}&#10;\begin{document}&#10;&#10;$$&#10;y = {x^2} + {y^2} + a&#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1.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15.6731"/>
  <p:tag name="LATEXADDIN" val="\documentclass{article}&#10;\usepackage{amsmath}&#10;\usepackage{mathpazo}&#10;\pagestyle{empty}&#10;\begin{document}&#10;&#10;&#10;Since $y=4$&#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2.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828.6464"/>
  <p:tag name="LATEXADDIN" val="\documentclass{article}&#10;\usepackage{amsmath}&#10;\usepackage{mathpazo}&#10;\pagestyle{empty}&#10;\begin{document}&#10;&#10;&#10;$$&#10;4=x^{2}+z^{2}+a&#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3.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060.367"/>
  <p:tag name="LATEXADDIN" val="\documentclass{article}&#10;\usepackage{amsmath}&#10;\usepackage{mathpazo}&#10;\pagestyle{empty}&#10;\begin{document}&#10;&#10;&#10;$$&#10;x^{2}+z^{2}=4-a=9&#10;$$&#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669.6663"/>
  <p:tag name="LATEXADDIN" val="\documentclass{article}&#10;\usepackage{amsmath}&#10;\usepackage{mathpazo}&#10;\pagestyle{empty}&#10;\begin{document}&#10;&#10;&#10;$$&#10;\implies a = -5&#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5.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10;\implies&#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10;\implies&#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34.6457"/>
  <p:tag name="LATEXADDIN" val="\documentclass{article}&#10;\usepackage{amsmath}&#10;\usepackage{mathpazo}&#10;\pagestyle{empty}&#10;\begin{document}&#10;&#10;&#10;$$&#10;y=x^{2}+z^{2}-5&#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9.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212.598"/>
  <p:tag name="LATEXADDIN" val="\documentclass{article}&#10;\usepackage{amsmath}&#10;\usepackage{mathpazo}&#10;\pagestyle{empty}&#10;\begin{document}&#10;&#10;$$\mathbf{v} \times \mathbf{w} = \|\mathbf{v}\|\|\mathbf{w}\| \sin \theta $$&#10;&#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26.472"/>
  <p:tag name="LATEXADDIN" val="\documentclass{article}&#10;\usepackage{amsmath}&#10;\usepackage{mathpazo}&#10;\pagestyle{empty}&#10;\begin{document}&#10;&#10;\textbf{Note:} \, Here, we can use polar! (simpler)&#10;&#10;\end{document}"/>
  <p:tag name="IGUANATEXSIZE" val="6"/>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3.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1318.335"/>
  <p:tag name="LATEXADDIN" val="\documentclass{article}&#10;\usepackage{amsmath}&#10;\usepackage{mathpazo}&#10;\pagestyle{empty}&#10;\begin{document}&#10;&#10;$$&#10;\int\limits_{C}{{\vec F \cdot d\vec r}} = \iint\limits_{S}{{{\mathop{\rm curl}\nolimits} \vec F \cdot d\vec S}}&#10;$$&#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82.527"/>
  <p:tag name="LATEXADDIN" val="\documentclass{article}&#10;\usepackage{amsmath}&#10;\usepackage{mathpazo}&#10;\pagestyle{empty}&#10;\begin{document}&#10;&#10;$$&#10;f\left( {x,y,z} \right) = 13 - {x^2} - {z^2} - y = 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14.548"/>
  <p:tag name="LATEXADDIN" val="\documentclass{article}&#10;\usepackage{amsmath}&#10;\usepackage{mathpazo}&#10;\pagestyle{empty}&#10;\begin{document}&#10;&#10;$$&#10;\vec n = \frac{{\nabla f}}{{\left\| {\nabla f} \right\|}} = \frac{{\left\langle { - 2x, - 1, - 2z} \right\rangle }}{{\left\| {\nabla f} \right\|}}&#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6.xml><?xml version="1.0" encoding="utf-8"?>
<p:tagLst xmlns:a="http://schemas.openxmlformats.org/drawingml/2006/main" xmlns:r="http://schemas.openxmlformats.org/officeDocument/2006/relationships" xmlns:p="http://schemas.openxmlformats.org/presentationml/2006/main">
  <p:tag name="OUTPUTDPI" val="1200"/>
  <p:tag name="ORIGINALHEIGHT" val="981.6273"/>
  <p:tag name="ORIGINALWIDTH" val="2977.128"/>
  <p:tag name="LATEXADDIN" val="\documentclass{article}&#10;\usepackage{amsmath}&#10;\usepackage{mathpazo}&#10;\pagestyle{empty}&#10;\begin{document}&#10;&#10;&#10;\begin{align*}{\mathop{\rm curl}\nolimits} \vec F\cdot \vec n &amp; = \left\langle {x, - 2\left( {13 - {x^2} - {z^2}} \right),z} \right\rangle \cdot \frac{{\left\langle { - 2x, - 1, - 2z} \right\rangle }}{{\left\| {\nabla f} \right\|}}\\ &amp;  = \frac{1}{{\left\| {\nabla f} \right\|}}\left( { - 2{x^2} + 2\left( {13 - {x^2} - {z^2}} \right) - 2{z^2}} \right)\\ &amp;  = \frac{1}{{\left\| {\nabla f} \right\|}}\left( {26 - 4{x^2} - 4{z^2}} \right)\end{align*}&#10;&#10;\end{document}"/>
  <p:tag name="IGUANATEXSIZE" val="10"/>
  <p:tag name="IGUANATEXCURSOR" val="2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7.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160.105"/>
  <p:tag name="LATEXADDIN" val="\documentclass{article}&#10;\usepackage{amsmath}&#10;\usepackage{mathpazo}&#10;\pagestyle{empty}&#10;\begin{document}&#10;&#10;$$&#10;{\mathop{\rm curl}\nolimits} \vec F = x\vec i - 2y\vec j + z\vec k&#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9.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39.595"/>
  <p:tag name="LATEXADDIN" val="\documentclass{article}&#10;\usepackage{amsmath}&#10;\usepackage{mathpazo}&#10;\pagestyle{empty}&#10;\begin{document}&#10;&#10;&#10;Below is the contour maps and graphs of several functions.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3.xml><?xml version="1.0" encoding="utf-8"?>
<p:tagLst xmlns:a="http://schemas.openxmlformats.org/drawingml/2006/main" xmlns:r="http://schemas.openxmlformats.org/officeDocument/2006/relationships" xmlns:p="http://schemas.openxmlformats.org/presentationml/2006/main">
  <p:tag name="OUTPUTDPI" val="1200"/>
  <p:tag name="ORIGINALHEIGHT" val="1565.054"/>
  <p:tag name="ORIGINALWIDTH" val="2623.172"/>
  <p:tag name="LATEXADDIN" val="\documentclass{article}&#10;\usepackage{amsmath}&#10;\usepackage{mathpazo}&#10;\pagestyle{empty}&#10;\begin{document}&#10;&#10;&#10;\begin{align*}\int\limits_{C}{{\vec F\cdot d\vec r}} &amp; = \iint\limits_{S}{{{\mathop{\rm curl}\nolimits} \vec F\cdot d\vec S}}\\ &amp;  = \iint\limits_{S}{{\frac{1}{{\left\| {\nabla f} \right\|}}\left( {26 - 4{x^2} - 4{z^2}} \right)dS}}\\ &amp;  = \iint\limits_{D}{{\frac{1}{{\left\| {\nabla f} \right\|}}\left( {26 - 4{x^2} - 4{z^2}} \right)\left\| {\nabla f} \right\|dA}}\\ &amp;  = \iint\limits_{D}{{26 - 4{x^2} - 4{z^2}dA}}\end{align*}&#10;&#10;\end{document}"/>
  <p:tag name="IGUANATEXSIZE" val="10"/>
  <p:tag name="IGUANATEXCURSOR" val="2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4.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2671.916"/>
  <p:tag name="LATEXADDIN" val="\documentclass{article}&#10;\usepackage{amsmath}&#10;\usepackage{mathpazo}&#10;\pagestyle{empty}&#10;\begin{document}&#10;&#10;$$&#10;x = r\cos \theta \hspace{0.25in}\hspace{0.25in}z = r\sin \theta \hspace{0.25in}\hspace{0.25in}{x^2} + {z^2} = {r^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619.4226"/>
  <p:tag name="LATEXADDIN" val="\documentclass{article}&#10;\usepackage{amsmath}&#10;\usepackage{mathpazo}&#10;\pagestyle{empty}&#10;\begin{document}&#10;&#10;$$&#10;\begin{array}{c}0 \le \theta  \le 2\pi \\  0 \le r \le 3\end{array}&#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2670.416"/>
  <p:tag name="LATEXADDIN" val="\documentclass{article}&#10;\usepackage{amsmath}&#10;\usepackage{mathpazo}&#10;\pagestyle{empty}&#10;\begin{document}&#10;&#10;&#10;$$&#10;\iint_{S} \operatorname{curl} \vec{F} \cdot d \vec{S} = \int_{0}^{2 \pi} \int_{0}^{3}\left(26-4 r^{2}\right) r d r d \theta = 72 \pi&#10;$$&#10;&#10;\end{document}"/>
  <p:tag name="IGUANATEXSIZE" val="10"/>
  <p:tag name="IGUANATEXCURSOR" val="2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442.445"/>
  <p:tag name="LATEXADDIN" val="\documentclass{article}&#10;\usepackage{amsmath}&#10;\usepackage{mathpazo}&#10;\pagestyle{empty}&#10;\begin{document}&#10;&#10;$$&#10;\iiint_{\mathcal{W}} \operatorname{div}(\mathbf{F}) d V=-\iint_{S_{1}} \mathbf{F} \cdot d \mathbf{S}+\iint_{S_{2}} \mathbf{F} \cdot d \mathbf{S}&#10;$$&#10;&#10;\end{document}"/>
  <p:tag name="IGUANATEXSIZE" val="6"/>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200.975"/>
  <p:tag name="LATEXADDIN" val="\documentclass{article}&#10;\usepackage{amsmath}&#10;\usepackage{mathpazo}&#10;\pagestyle{empty}&#10;\begin{document}&#10;&#10;&#10;$$&#10;\Phi\left(V_{1}\right)+\Phi\left(V_{2}\right)=\Phi_{1}+\Phi_{31}+\Phi_{2}+\Phi_{32}&#10;$$&#10;&#10;\end{document}"/>
  <p:tag name="IGUANATEXSIZE" val="6"/>
  <p:tag name="IGUANATEXCURSOR" val="19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9.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331.084"/>
  <p:tag name="LATEXADDIN" val="\documentclass{article}&#10;\usepackage{amsmath}&#10;\usepackage{mathpazo}&#10;\pagestyle{empty}&#10;\begin{document}&#10;&#10;&#10;$$&#10;\Phi\left(V_{1}\right)+\Phi\left(V_{2}\right)=\Phi(V)&#10;$$&#10;&#10;\end{document}"/>
  <p:tag name="IGUANATEXSIZE" val="6"/>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3107.611"/>
  <p:tag name="LATEXADDIN" val="\documentclass{article}&#10;\usepackage{amsmath}&#10;\usepackage{mathpazo}&#10;\pagestyle{empty}&#10;\begin{document}&#10;&#10;&#10;the limit does exist (Y), does not (N), or cannot tell (C) as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9.805"/>
  <p:tag name="LATEXADDIN" val="\documentclass{article}&#10;\usepackage{amsmath}&#10;\usepackage{mathpazo}&#10;\pagestyle{empty}&#10;\begin{document}&#10;&#10;&#10;$$&#10;\iint_{S} \mathbf{F} \cdot d \mathbf{S}=\iiint_{\mathcal{W}} \operatorname{div}(\mathbf{F}) d V&#10;$$&#10;&#10;\end{document}"/>
  <p:tag name="IGUANATEXSIZE" val="8"/>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68.616"/>
  <p:tag name="LATEXADDIN" val="\documentclass{article}&#10;\usepackage{amsmath}&#10;\usepackage{mathpazo}&#10;\pagestyle{empty}&#10;\begin{document}&#10;&#10;&#10;$$&#10;\text { Let } T \text { be the solid which consists of the points satisfying }&#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561.68"/>
  <p:tag name="LATEXADDIN" val="\documentclass{article}&#10;\usepackage{amsmath}&#10;\usepackage{mathpazo}&#10;\pagestyle{empty}&#10;\begin{document}&#10;&#10;&#10;$$&#10;z \ge 0, \quad x^{2}+y^{2} \ge 1, \quad \text { and } \quad x^{2}+y^{2}+z^{2} \le 4&#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80.353"/>
  <p:tag name="LATEXADDIN" val="\documentclass{article}&#10;\usepackage{amsmath}&#10;\usepackage{mathpazo}&#10;\pagestyle{empty}&#10;\begin{document}&#10;&#10;&#10;Find the following flux across the boundary of the solid T,&#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52.644"/>
  <p:tag name="LATEXADDIN" val="\documentclass{article}&#10;\usepackage{amsmath}&#10;\usepackage{mathpazo}&#10;\pagestyle{empty}&#10;\begin{document}&#10;&#10;&#10;(this is the top half of a sphere of radius 2 which has  &#10;&#10;\end{document}"/>
  <p:tag name="IGUANATEXSIZE" val="6"/>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5.767"/>
  <p:tag name="LATEXADDIN" val="\documentclass{article}&#10;\usepackage{amsmath}&#10;\usepackage{mathpazo}&#10;\pagestyle{empty}&#10;\begin{document}&#10;&#10;&#10;a hole drilled through the middle)&#10;&#10;\end{document}"/>
  <p:tag name="IGUANATEXSIZE" val="6"/>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3107.611"/>
  <p:tag name="LATEXADDIN" val="\documentclass{article}&#10;\usepackage{amsmath}&#10;\usepackage{mathpazo}&#10;\pagestyle{empty}&#10;\begin{document}&#10;&#10;&#10;$$&#10;I = \iint_{\partial T}\left\langle e^{-x}+x z, \arctan (x+z), z e^{-x}+\sin \left(y^{2}\right)\right\rangle \cdot \mathbf{n} d S&#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68.616"/>
  <p:tag name="LATEXADDIN" val="\documentclass{article}&#10;\usepackage{amsmath}&#10;\usepackage{mathpazo}&#10;\pagestyle{empty}&#10;\begin{document}&#10;&#10;&#10;$$&#10;\text { Let } T \text { be the solid which consists of the points satisfying }&#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561.68"/>
  <p:tag name="LATEXADDIN" val="\documentclass{article}&#10;\usepackage{amsmath}&#10;\usepackage{mathpazo}&#10;\pagestyle{empty}&#10;\begin{document}&#10;&#10;&#10;$$&#10;z \ge 0, \quad x^{2}+y^{2} \ge 1, \quad \text { and } \quad x^{2}+y^{2}+z^{2} \le 4&#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80.353"/>
  <p:tag name="LATEXADDIN" val="\documentclass{article}&#10;\usepackage{amsmath}&#10;\usepackage{mathpazo}&#10;\pagestyle{empty}&#10;\begin{document}&#10;&#10;&#10;Find the following flux across the boundary of the solid T,&#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866.1417"/>
  <p:tag name="LATEXADDIN" val="\documentclass{article}&#10;\usepackage{amsmath}&#10;\usepackage{mathpazo}&#10;\pagestyle{empty}&#10;\begin{document}&#10;&#10;&#10;$$\lim _{(x, y) \rightarrow(0,0)} f(x,y)$$&#10;&#10;\end{document}"/>
  <p:tag name="IGUANATEXSIZE" val="8"/>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52.644"/>
  <p:tag name="LATEXADDIN" val="\documentclass{article}&#10;\usepackage{amsmath}&#10;\usepackage{mathpazo}&#10;\pagestyle{empty}&#10;\begin{document}&#10;&#10;&#10;(this is the top half of a sphere of radius 2 which has  &#10;&#10;\end{document}"/>
  <p:tag name="IGUANATEXSIZE" val="6"/>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5.767"/>
  <p:tag name="LATEXADDIN" val="\documentclass{article}&#10;\usepackage{amsmath}&#10;\usepackage{mathpazo}&#10;\pagestyle{empty}&#10;\begin{document}&#10;&#10;&#10;a hole drilled through the middle)&#10;&#10;\end{document}"/>
  <p:tag name="IGUANATEXSIZE" val="6"/>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3107.611"/>
  <p:tag name="LATEXADDIN" val="\documentclass{article}&#10;\usepackage{amsmath}&#10;\usepackage{mathpazo}&#10;\pagestyle{empty}&#10;\begin{document}&#10;&#10;&#10;$$&#10;I = \iint_{\partial T}\left\langle e^{-x}+x z, \arctan (x+z), z e^{-x}+\sin \left(y^{2}\right)\right\rangle \cdot \mathbf{n} d S&#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3.xml><?xml version="1.0" encoding="utf-8"?>
<p:tagLst xmlns:a="http://schemas.openxmlformats.org/drawingml/2006/main" xmlns:r="http://schemas.openxmlformats.org/officeDocument/2006/relationships" xmlns:p="http://schemas.openxmlformats.org/presentationml/2006/main">
  <p:tag name="OUTPUTDPI" val="1200"/>
  <p:tag name="ORIGINALHEIGHT" val="374.9532"/>
  <p:tag name="ORIGINALWIDTH" val="3936.258"/>
  <p:tag name="LATEXADDIN" val="\documentclass{article}&#10;\usepackage{amsmath}&#10;\usepackage{mathpazo}&#10;\pagestyle{empty}&#10;\begin{document}&#10;&#10;&#10;$$&#10;\begin{array}{c}&#10;I = \iiint_{T}\left(\frac{\partial}{\partial x}\left(e^{-x}+x z\right)+\frac{\partial}{\partial y}(\arctan (x+z))+\frac{\partial}{\partial z}\left(z e^{-x}+\sin \left(y^{2}\right)\right)\right) \mathrm{d} V \\&#10;=\iiint_{T}\left(\left(-e^{-x}+z\right)+(0)+\left(e^{-x}+0\right)\right) \mathrm{d} V=\iiint_{T} z \mathrm{~d} V&#10;\end{array}&#10;$$&#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87.327"/>
  <p:tag name="LATEXADDIN" val="\documentclass{article}&#10;\usepackage{amsmath}&#10;\usepackage{mathpazo}&#10;\pagestyle{empty}&#10;\begin{document}&#10;&#10;&#10;Use cylindrical coordinates. This is symmetrical around the z!&#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896.1379"/>
  <p:tag name="LATEXADDIN" val="\documentclass{article}&#10;\usepackage{amsmath}&#10;\usepackage{mathpazo}&#10;\pagestyle{empty}&#10;\begin{document}&#10;&#10;&#10;$$&#10;\implies 0 \le \theta \le 2 \pi&#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791.901"/>
  <p:tag name="LATEXADDIN" val="\documentclass{article}&#10;\usepackage{amsmath}&#10;\usepackage{mathpazo}&#10;\pagestyle{empty}&#10;\begin{document}&#10;&#10;&#10;$$&#10;\implies 1 \le r \le 2&#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90.739"/>
  <p:tag name="LATEXADDIN" val="\documentclass{article}&#10;\usepackage{amsmath}&#10;\usepackage{mathpazo}&#10;\pagestyle{empty}&#10;\begin{document}&#10;&#10;&#10;(drilled hole to outer radius of sphere)&#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805.774"/>
  <p:tag name="LATEXADDIN" val="\documentclass{article}&#10;\usepackage{amsmath}&#10;\usepackage{mathpazo}&#10;\pagestyle{empty}&#10;\begin{document}&#10;&#10;&#10;$$&#10;\implies z^{2}=4-\left(x^{2}+y^{2}\right)=4-r^{2}&#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9.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188.601"/>
  <p:tag name="LATEXADDIN" val="\documentclass{article}&#10;\usepackage{amsmath}&#10;\usepackage{mathpazo}&#10;\pagestyle{empty}&#10;\begin{document}&#10;&#10;&#10;$$&#10;\implies 0 \le z \le \sqrt{4-r^{2}}&#10;$$&#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152.231"/>
  <p:tag name="LATEXADDIN" val="\documentclass{article}&#10;\usepackage{amsmath}&#10;\usepackage{mathpazo}&#10;\pagestyle{empty}&#10;\begin{document}&#10;&#10;(the blue ball shows the location $(0,0)$ -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9.805"/>
  <p:tag name="LATEXADDIN" val="\documentclass{article}&#10;\usepackage{amsmath}&#10;\usepackage{mathpazo}&#10;\pagestyle{empty}&#10;\begin{document}&#10;&#10;&#10;$$&#10;\iint_{S} \mathbf{F} \cdot d \mathbf{S}=\iiint_{\mathcal{W}} \operatorname{div}(\mathbf{F}) d V&#10;$$&#10;&#10;\end{document}"/>
  <p:tag name="IGUANATEXSIZE" val="8"/>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68.616"/>
  <p:tag name="LATEXADDIN" val="\documentclass{article}&#10;\usepackage{amsmath}&#10;\usepackage{mathpazo}&#10;\pagestyle{empty}&#10;\begin{document}&#10;&#10;&#10;$$&#10;\text { Let } T \text { be the solid which consists of the points satisfying }&#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561.68"/>
  <p:tag name="LATEXADDIN" val="\documentclass{article}&#10;\usepackage{amsmath}&#10;\usepackage{mathpazo}&#10;\pagestyle{empty}&#10;\begin{document}&#10;&#10;&#10;$$&#10;z \ge 0, \quad x^{2}+y^{2} \ge 1, \quad \text { and } \quad x^{2}+y^{2}+z^{2} \le 4&#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80.353"/>
  <p:tag name="LATEXADDIN" val="\documentclass{article}&#10;\usepackage{amsmath}&#10;\usepackage{mathpazo}&#10;\pagestyle{empty}&#10;\begin{document}&#10;&#10;&#10;Find the following flux across the boundary of the solid T,&#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52.644"/>
  <p:tag name="LATEXADDIN" val="\documentclass{article}&#10;\usepackage{amsmath}&#10;\usepackage{mathpazo}&#10;\pagestyle{empty}&#10;\begin{document}&#10;&#10;&#10;(this is the top half of a sphere of radius 2 which has  &#10;&#10;\end{document}"/>
  <p:tag name="IGUANATEXSIZE" val="6"/>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5.767"/>
  <p:tag name="LATEXADDIN" val="\documentclass{article}&#10;\usepackage{amsmath}&#10;\usepackage{mathpazo}&#10;\pagestyle{empty}&#10;\begin{document}&#10;&#10;&#10;a hole drilled through the middle)&#10;&#10;\end{document}"/>
  <p:tag name="IGUANATEXSIZE" val="6"/>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3107.611"/>
  <p:tag name="LATEXADDIN" val="\documentclass{article}&#10;\usepackage{amsmath}&#10;\usepackage{mathpazo}&#10;\pagestyle{empty}&#10;\begin{document}&#10;&#10;&#10;$$&#10;I = \iint_{\partial T}\left\langle e^{-x}+x z, \arctan (x+z), z e^{-x}+\sin \left(y^{2}\right)\right\rangle \cdot \mathbf{n} d S&#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7.xml><?xml version="1.0" encoding="utf-8"?>
<p:tagLst xmlns:a="http://schemas.openxmlformats.org/drawingml/2006/main" xmlns:r="http://schemas.openxmlformats.org/officeDocument/2006/relationships" xmlns:p="http://schemas.openxmlformats.org/presentationml/2006/main">
  <p:tag name="OUTPUTDPI" val="1200"/>
  <p:tag name="ORIGINALHEIGHT" val="3225.347"/>
  <p:tag name="ORIGINALWIDTH" val="2364.455"/>
  <p:tag name="LATEXADDIN" val="\documentclass{article}&#10;\usepackage{amsmath}&#10;\usepackage{mathpazo}&#10;\pagestyle{empty}&#10;\begin{document}&#10;&#10;&#10;$$&#10;\begin{aligned}&#10;\iiint_{T} z \mathrm{~d} V &amp;=\int_{0}^{2 \pi} \int_{1}^{2} \int_{0}^{\sqrt{4-\mathrm{r}^{2}}} \mathrm{zr} \mathrm{d} z \mathrm{dr} \mathrm{d} \theta \\&#10;&amp;=\left.\int_{0}^{2 \pi} \int_{1}^{2} \frac{1}{2} z^{2} \mathrm{r}\right|_{z=0} ^{z=\sqrt{4-\mathrm{r}^{2}}} \mathrm{dr} \mathrm{d} \theta \\&#10;&amp;=\int_{0}^{2 \pi} \int_{1}^{2} \frac{1}{2} \mathrm{r}\left(4-\mathrm{r}^{2}\right) \mathrm{dr} \mathrm{d} \theta \\&#10;&amp;=\int_{0}^{2 \pi} \int_{1}^{2}\left(2 \mathrm{r}-\frac{1}{2} \mathrm{r}^{3}\right) \mathrm{dr} \mathrm{d} \theta \\&#10;&amp;=\left.\int_{0}^{2 \pi}\left(\mathrm{r}^{2}-\frac{1}{8} \mathrm{r}^{4}\right)\right|_{\mathrm{r}=1} ^{\mathrm{r}=2} \mathrm{~d} \theta \\&#10;&amp;=\int_{0}^{2 \pi}\left((4-2)-\left(1-\frac{1}{8}\right)\right) \mathrm{d} \theta \\&#10;&amp;=\left.\frac{9}{8} \theta\right|_{\theta=0} ^{\theta=2 \pi} \\&#10;&amp;=\frac{9}{8}(2 \pi) \\&#10;&amp;=\boxed{ \frac{9}{4} \pi }&#10;\end{aligned}&#10;$$&#10;&#10;\end{document}"/>
  <p:tag name="IGUANATEXSIZE" val="6"/>
  <p:tag name="IGUANATEXCURSOR" val="9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90.739"/>
  <p:tag name="LATEXADDIN" val="\documentclass{article}&#10;\usepackage{amsmath}&#10;\usepackage{mathpazo}&#10;\pagestyle{empty}&#10;\begin{document}&#10;&#10;&#10;does not necessarily imply continuity)&#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3.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4.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403.075"/>
  <p:tag name="LATEXADDIN" val="\documentclass{article}&#10;\usepackage{amsmath}&#10;\usepackage{mathpazo}&#10;\pagestyle{empty}&#10;\begin{document}&#10;&#10;&#10;$$&#10;S \text { is not closed since the disc } x^{2}+y^{2} \leq 1, z=0 \text { is not part of } S \text {. }&#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185.977"/>
  <p:tag name="LATEXADDIN" val="\documentclass{article}&#10;\usepackage{amsmath}&#10;\usepackage{mathpazo}&#10;\pagestyle{empty}&#10;\begin{document}&#10;&#10;&#10;Let D be this disc, oriented downwards.&#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6.xml><?xml version="1.0" encoding="utf-8"?>
<p:tagLst xmlns:a="http://schemas.openxmlformats.org/drawingml/2006/main" xmlns:r="http://schemas.openxmlformats.org/officeDocument/2006/relationships" xmlns:p="http://schemas.openxmlformats.org/presentationml/2006/main">
  <p:tag name="OUTPUTDPI" val="1200"/>
  <p:tag name="ORIGINALHEIGHT" val="464.9419"/>
  <p:tag name="ORIGINALWIDTH" val="2059.242"/>
  <p:tag name="LATEXADDIN" val="\documentclass{article}&#10;\usepackage{amsmath}&#10;\usepackage{mathpazo}&#10;\pagestyle{empty}&#10;\begin{document}&#10;&#10;&#10;$$&#10;\iint_{S} \mathbf{F} \cdot d \mathbf{S}=\underbrace{\iint_{S \cup D} \mathbf{F} \cdot d \mathbf{S}}_{(1)}-\underbrace{\iint_{D} \mathbf{F} \cdot d \mathbf{S}}_{(2)}&#10;$$&#10;&#10;\end{document}"/>
  <p:tag name="IGUANATEXSIZE" val="10"/>
  <p:tag name="IGUANATEXCURSOR" val="2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719.16"/>
  <p:tag name="LATEXADDIN" val="\documentclass{article}&#10;\usepackage{amsmath}&#10;\usepackage{mathpazo}&#10;\pagestyle{empty}&#10;\begin{document}&#10;&#10;&#10;$$&#10;\text { In (1), the surface } S \cup D \text { is closed and hence a prime target for the divergence theorem. }&#10;$$&#10;&#10;\end{document}"/>
  <p:tag name="IGUANATEXSIZE" val="8"/>
  <p:tag name="IGUANATEXCURSOR" val="2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93.363"/>
  <p:tag name="LATEXADDIN" val="\documentclass{article}&#10;\usepackage{amsmath}&#10;\usepackage{mathpazo}&#10;\pagestyle{empty}&#10;\begin{document}&#10;&#10;&#10;$$&#10;\operatorname{div} \mathbf{F}=z^{2}+x^{2}+y^{2}&#10;$$&#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520.435"/>
  <p:tag name="LATEXADDIN" val="\documentclass{article}&#10;\usepackage{amsmath}&#10;\usepackage{mathpazo}&#10;\pagestyle{empty}&#10;\begin{document}&#10;&#10;&#10;$$&#10;\text { Let } E \text { be the half-ball enclosed by } S \cup D ; \text { then, }&#10;$$&#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2.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3.xml><?xml version="1.0" encoding="utf-8"?>
<p:tagLst xmlns:a="http://schemas.openxmlformats.org/drawingml/2006/main" xmlns:r="http://schemas.openxmlformats.org/officeDocument/2006/relationships" xmlns:p="http://schemas.openxmlformats.org/presentationml/2006/main">
  <p:tag name="OUTPUTDPI" val="1200"/>
  <p:tag name="ORIGINALHEIGHT" val="1541.057"/>
  <p:tag name="ORIGINALWIDTH" val="2602.925"/>
  <p:tag name="LATEXADDIN" val="\documentclass{article}&#10;\usepackage{amsmath}&#10;\usepackage{mathpazo}&#10;\pagestyle{empty}&#10;\begin{document}&#10;&#10;&#10;$$&#10;\begin{aligned}&#10;\iint_{S \cup D} \mathbf{F} \cdot d \mathbf{S} &amp;=\iiint_{E} \operatorname{div} \mathbf{F} d V \\&#10;&amp;=\iiint_{E} x^{2}+y^{2}+z^{2} d V \\&#10;&amp;=\int_{0}^{\pi / 2} \int_{0}^{2 \pi} \int_{0}^{1} \rho^{2} \rho^{2} \sin (\phi) d \rho d \theta d \phi \\&#10;&amp;=\int_{0}^{\pi / 2} \sin (\phi) d \phi \int_{0}^{2 \pi} d \theta \int_{0}^{1} \rho^{4} d \rho \\&#10;&amp;=(1)(2 \pi)(1 / 5)=\frac{2 \pi}{5}&#10;\end{aligned}&#10;$$&#10;&#10;\end{document}"/>
  <p:tag name="IGUANATEXSIZE" val="10"/>
  <p:tag name="IGUANATEXCURSOR" val="5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520.435"/>
  <p:tag name="LATEXADDIN" val="\documentclass{article}&#10;\usepackage{amsmath}&#10;\usepackage{mathpazo}&#10;\pagestyle{empty}&#10;\begin{document}&#10;&#10;&#10;$$&#10;\text { Let } E \text { be the half-ball enclosed by } S \cup D ; \text { then, }&#10;$$&#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7.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4363.705"/>
  <p:tag name="LATEXADDIN" val="\documentclass{article}&#10;\usepackage{amsmath}&#10;\usepackage{mathpazo}&#10;\pagestyle{empty}&#10;\begin{document}&#10;&#10;&#10;$$&#10;\text { We compute ( } 2 \text { ) explicitly. The normal vector pointing downwards is }\langle 0,0,-1\rangle&#10;$$&#10;&#10;\end{document}"/>
  <p:tag name="IGUANATEXSIZE" val="10"/>
  <p:tag name="IGUANATEXCURSOR" val="2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618.298"/>
  <p:tag name="LATEXADDIN" val="\documentclass{article}&#10;\usepackage{amsmath}&#10;\usepackage{mathpazo}&#10;\pagestyle{empty}&#10;\begin{document}&#10;&#10;&#10;$$&#10;\begin{array}{l}&#10;G(x, y)=(x, y, g(x, y)) \\&#10;\mathbf{N}=\mathbf{T}_{x} \times \mathbf{T}_{y}=\left\langle-g_{x},-g_{y}, 1\right\rangle&#10;\end{array}&#10;$$&#10;&#10;\end{document}"/>
  <p:tag name="IGUANATEXSIZE" val="10"/>
  <p:tag name="IGUANATEXCURSOR" val="2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403.075"/>
  <p:tag name="LATEXADDIN" val="\documentclass{article}&#10;\usepackage{amsmath}&#10;\usepackage{mathpazo}&#10;\pagestyle{empty}&#10;\begin{document}&#10;&#10;&#10;$$&#10;S \text { is not closed since the disc } x^{2}+y^{2} \leq 1, z=0 \text { is not part of } S \text {. }&#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018.748"/>
  <p:tag name="LATEXADDIN" val="\documentclass{article}&#10;\usepackage{amsmath}&#10;\usepackage{mathpazo}&#10;\pagestyle{empty}&#10;\begin{document}&#10;&#10;&#10;$$&#10;g(x,y) = z = 0 \implies \nabla g = \langle 0,0,-1 \rangle&#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175.103"/>
  <p:tag name="LATEXADDIN" val="\documentclass{article}&#10;\usepackage{amsmath}&#10;\usepackage{mathpazo}&#10;\pagestyle{empty}&#10;\begin{document}&#10;&#10;&#10;$$&#10;\text { Graph of } z=g(x, y):&#10;$$&#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44.094"/>
  <p:tag name="LATEXADDIN" val="\documentclass{article}&#10;\usepackage{amsmath}&#10;\usepackage{mathpazo}&#10;\pagestyle{empty}&#10;\begin{document}&#10;&#10;&#10;(two possible normals)&#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4.xml><?xml version="1.0" encoding="utf-8"?>
<p:tagLst xmlns:a="http://schemas.openxmlformats.org/drawingml/2006/main" xmlns:r="http://schemas.openxmlformats.org/officeDocument/2006/relationships" xmlns:p="http://schemas.openxmlformats.org/presentationml/2006/main">
  <p:tag name="OUTPUTDPI" val="1200"/>
  <p:tag name="ORIGINALHEIGHT" val="1173.603"/>
  <p:tag name="ORIGINALWIDTH" val="3552.306"/>
  <p:tag name="LATEXADDIN" val="\documentclass{article}&#10;\usepackage{amsmath}&#10;\usepackage{mathpazo}&#10;\pagestyle{empty}&#10;\begin{document}&#10;&#10;&#10;$$&#10;\begin{aligned}&#10;\iint_{D} \mathbf{F} \cdot d \mathbf{S} &amp;=\iint_{D}\left\langle e^{-y^{2}}, y^{3} / 3+x^{2} y+\sin \left(x^{2}\right), x^{2}\right\rangle \cdot\langle 0,0,-1\rangle d A \\&#10;&amp;=\iint_{D}-x^{2} d A \\&#10;&amp;=\int_{0}^{1} \int_{0}^{2 \pi}-r^{3} \cos ^{2}(\theta) d \theta d r \\&#10;&amp;=-\frac{\pi}{4}&#10;\end{aligned}&#10;$$&#10;&#10;\end{document}"/>
  <p:tag name="IGUANATEXSIZE" val="10"/>
  <p:tag name="IGUANATEXCURSOR" val="4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68.1664"/>
  <p:tag name="LATEXADDIN" val="\documentclass{article}&#10;\usepackage{amsmath}&#10;\usepackage{mathpazo}&#10;\pagestyle{empty}&#10;\begin{document}&#10;&#10;&#10;Since a disk:&#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6.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07.9865"/>
  <p:tag name="LATEXADDIN" val="\documentclass{article}&#10;\usepackage{amsmath}&#10;\usepackage{mathpazo}&#10;\pagestyle{empty}&#10;\begin{document}&#10;&#10;&#10;$\vec n_1$&#10;&#10;\end{document}"/>
  <p:tag name="IGUANATEXSIZE" val="6"/>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7.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12.4859"/>
  <p:tag name="LATEXADDIN" val="\documentclass{article}&#10;\usepackage{amsmath}&#10;\usepackage{mathpazo}&#10;\pagestyle{empty}&#10;\begin{document}&#10;&#10;&#10;$\vec n_2$&#10;&#10;\end{document}"/>
  <p:tag name="IGUANATEXSIZE" val="6"/>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8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81.xml><?xml version="1.0" encoding="utf-8"?>
<p:tagLst xmlns:a="http://schemas.openxmlformats.org/drawingml/2006/main" xmlns:r="http://schemas.openxmlformats.org/officeDocument/2006/relationships" xmlns:p="http://schemas.openxmlformats.org/presentationml/2006/main">
  <p:tag name="OUTPUTDPI" val="1200"/>
  <p:tag name="ORIGINALHEIGHT" val="464.9419"/>
  <p:tag name="ORIGINALWIDTH" val="2059.242"/>
  <p:tag name="LATEXADDIN" val="\documentclass{article}&#10;\usepackage{amsmath}&#10;\usepackage{mathpazo}&#10;\pagestyle{empty}&#10;\begin{document}&#10;&#10;&#10;$$&#10;\iint_{S} \mathbf{F} \cdot d \mathbf{S}=\underbrace{\iint_{S \cup D} \mathbf{F} \cdot d \mathbf{S}}_{(1)}-\underbrace{\iint_{D} \mathbf{F} \cdot d \mathbf{S}}_{(2)}&#10;$$&#10;&#10;\end{document}"/>
  <p:tag name="IGUANATEXSIZE" val="10"/>
  <p:tag name="IGUANATEXCURSOR" val="2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82.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649.794"/>
  <p:tag name="LATEXADDIN" val="\documentclass{article}&#10;\usepackage{amsmath}&#10;\usepackage{mathpazo}&#10;\pagestyle{empty}&#10;\begin{document}&#10;&#10;&#10;$$&#10;\iint_{S} \mathbf{F} \cdot d \mathbf{S}=\frac{2 \pi}{5}+\frac{\pi}{4}= \boxed{ \frac{13}{20} \pi }&#10;$$&#10;&#10;\end{document}"/>
  <p:tag name="IGUANATEXSIZE" val="10"/>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735.283"/>
  <p:tag name="LATEXADDIN" val="\documentclass{article}&#10;\usepackage{amsmath}&#10;\usepackage{mathpazo}&#10;\pagestyle{empty}&#10;\begin{document}&#10;&#10;$$\text { The parallelepiped spanned by u, } v \text { , and } w \text { has volume }|\mathbf{u} \cdot(\mathbf{v} \times \mathbf{w})|$$&#10;&#10;&#10;\end{document}"/>
  <p:tag name="IGUANATEXSIZE" val="10"/>
  <p:tag name="IGUANATEXCURSOR" val="2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91.4135"/>
  <p:tag name="LATEXADDIN" val="\documentclass{article}&#10;\usepackage{amsmath}&#10;\usepackage{mathpazo}&#10;\pagestyle{empty}&#10;\begin{document}&#10;&#10;&#10;Determine if &#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39.595"/>
  <p:tag name="LATEXADDIN" val="\documentclass{article}&#10;\usepackage{amsmath}&#10;\usepackage{mathpazo}&#10;\pagestyle{empty}&#10;\begin{document}&#10;&#10;&#10;Below is the contour maps and graphs of several functions.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91.4135"/>
  <p:tag name="LATEXADDIN" val="\documentclass{article}&#10;\usepackage{amsmath}&#10;\usepackage{mathpazo}&#10;\pagestyle{empty}&#10;\begin{document}&#10;&#10;&#10;Determine if &#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8.864"/>
  <p:tag name="ORIGINALWIDTH" val="2687.664"/>
  <p:tag name="LATEXADDIN" val="\documentclass{article}&#10;\usepackage{amsmath}&#10;\usepackage{mathpazo}&#10;\pagestyle{empty}&#10;\begin{document}&#10;&#10;\textbf{General Surfaces Steps:}&#10;\begin{enumerate}&#10;    \item Determine the type of surface&#10;    \item Determine direction axis&#10;    \item Find traces on coordinate planes&#10;    \item Find at-least two other traces on direction axis&#10;\end{enumerate}&#10;&#10;&#10;\end{document}"/>
  <p:tag name="IGUANATEXSIZE" val="10"/>
  <p:tag name="IGUANATEXCURSOR" val="2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1.73976"/>
  <p:tag name="LATEXADDIN" val="\documentclass{article}&#10;\usepackage{amsmath}&#10;\usepackage{mathpazo}&#10;\pagestyle{empty}&#10;\begin{document}&#10;&#10;&#10;C&#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152.231"/>
  <p:tag name="LATEXADDIN" val="\documentclass{article}&#10;\usepackage{amsmath}&#10;\usepackage{mathpazo}&#10;\pagestyle{empty}&#10;\begin{document}&#10;&#10;(the blue ball shows the location $(0,0)$ -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3107.611"/>
  <p:tag name="LATEXADDIN" val="\documentclass{article}&#10;\usepackage{amsmath}&#10;\usepackage{mathpazo}&#10;\pagestyle{empty}&#10;\begin{document}&#10;&#10;&#10;the limit does exist (Y), does not (N), or cannot tell (C) as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90.739"/>
  <p:tag name="LATEXADDIN" val="\documentclass{article}&#10;\usepackage{amsmath}&#10;\usepackage{mathpazo}&#10;\pagestyle{empty}&#10;\begin{document}&#10;&#10;&#10;does not necessarily imply continuity)&#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866.1417"/>
  <p:tag name="LATEXADDIN" val="\documentclass{article}&#10;\usepackage{amsmath}&#10;\usepackage{mathpazo}&#10;\pagestyle{empty}&#10;\begin{document}&#10;&#10;&#10;$$\lim _{(x, y) \rightarrow(0,0)} f(x,y)$$&#10;&#10;\end{document}"/>
  <p:tag name="IGUANATEXSIZE" val="8"/>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872.8909"/>
  <p:tag name="ORIGINALWIDTH" val="4141.732"/>
  <p:tag name="LATEXADDIN" val="\documentclass{article}&#10;\usepackage{amsmath}&#10;\usepackage{mathpazo}&#10;\pagestyle{empty}&#10;\begin{document}&#10;&#10;\textbf{General Surfaces}&#10;\begin{enumerate}&#10;    \item Have 3 variables&#10;    \item Traces occur on coordinate plates and/or on planes $||$ to coordinate planes&#10;    \item Still directed along an axis, but the trace changes along the axes&#10;\end{enumerate}&#10;&#10;&#10;\end{document}"/>
  <p:tag name="IGUANATEXSIZE" val="20"/>
  <p:tag name="IGUANATEXCURSOR" val="3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2104.237"/>
  <p:tag name="LATEXADDIN" val="\documentclass{article}&#10;\usepackage{amsmath}&#10;\usepackage{mathpazo}&#10;\pagestyle{empty}&#10;\begin{document}&#10;&#10;&#10;$$&#10;\lim _{r \rightarrow 0}\left(2 r^{2} \cos (\theta) \sin (\theta)\right)^{r^{2} \cos (\theta) \sin (\theta)}=1&#10;$$&#10;&#10;\end{document}"/>
  <p:tag name="IGUANATEXSIZE" val="8"/>
  <p:tag name="IGUANATEXCURSOR" val="2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609.6738"/>
  <p:tag name="ORIGINALWIDTH" val="3364.079"/>
  <p:tag name="LATEXADDIN" val="\documentclass{article}&#10;\usepackage{amsmath}&#10;\usepackage{mathpazo}&#10;\pagestyle{empty}&#10;\begin{document}&#10;&#10;&#10;$$&#10;\begin{array}{l}&#10;\lim _{\theta \rightarrow 0}\left(2 r^{2} \cos (\theta) \sin (\theta)\right)^{r^{2} \cos (\theta) \sin (\theta)}=1 \\&#10;\lim _{\theta \rightarrow-\infty}\left(2 r^{2} \cos (\theta) \sin (\theta)\right)^{r^{2} \cos (\theta) \sin (\theta)}=\left(r^{2}-1 \text { to } 1\right)^{r^{2}-1 \operatorname{to} 1} \\&#10;\lim _{\theta \rightarrow \infty}\left(2 r^{2} \cos (\theta) \sin (\theta)\right)^{r^{2} \cos (\theta) \sin (\theta)}=\left(r^{2}-1 \text { to } 1\right)^{r^{2}-1 \text { to } 1}&#10;\end{array}&#10;$$&#10;&#10;\end{document}"/>
  <p:tag name="IGUANATEXSIZE" val="8"/>
  <p:tag name="IGUANATEXCURSOR" val="4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1.73976"/>
  <p:tag name="LATEXADDIN" val="\documentclass{article}&#10;\usepackage{amsmath}&#10;\usepackage{mathpazo}&#10;\pagestyle{empty}&#10;\begin{document}&#10;&#10;&#10;C&#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37.683"/>
  <p:tag name="ORIGINALWIDTH" val="3272.591"/>
  <p:tag name="LATEXADDIN" val="\documentclass{article}&#10;\usepackage{amsmath}&#10;\usepackage{mathpazo}&#10;\pagestyle{empty}&#10;\begin{document}&#10;&#10;\begin{enumerate}&#10;     \item Equation? $$\frac{x^{2}}{a^{2}}+\frac{y^{2}}{b^{2}}-\frac{z^{2}}{c^{2}}=1$$&#10;     \item How do you tell? &#10;     \begin{enumerate}&#10;         \item one (-) &#10;         \item all power &quot;2&quot; $(SQ^2)$ &#10;         \item has a constant &#10;     \end{enumerate}&#10;     \item Notes &#10;     \begin{enumerate}&#10;         \item Always directed along axis with the minus (-) &#10;         \item Set (-) var = 0 and = $\pm \sqrt{ DENOM } $ to get three traces &#10;     \end{enumerate}&#10;     \item Visualize its shape&#10;     \begin{enumerate}&#10;         \item Circle or Ellipse&#10;     \end{enumerate}&#10;      &#10; \end{enumerate}&#10;&#10;&#10;\end{document}"/>
  <p:tag name="IGUANATEXSIZE" val="7"/>
  <p:tag name="IGUANATEXCURSOR" val="7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77.7278"/>
  <p:tag name="ORIGINALWIDTH" val="1136.858"/>
  <p:tag name="LATEXADDIN" val="\documentclass{article}&#10;\usepackage{amsmath}&#10;\usepackage{mathpazo}&#10;\pagestyle{empty}&#10;\begin{document}&#10;&#10;&#10;$$&#10;f(x,y) = e^{-1 /\left(x^{2}+y^{2}\right)}&#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942.6321"/>
  <p:tag name="LATEXADDIN" val="\documentclass{article}&#10;\usepackage{amsmath}&#10;\usepackage{mathpazo}&#10;\pagestyle{empty}&#10;\begin{document}&#10;&#10;&#10;$$&#10;f(x,y) = (2xy)^{xy}&#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51.7061"/>
  <p:tag name="LATEXADDIN" val="\documentclass{article}&#10;\usepackage{amsmath}&#10;\usepackage{mathpazo}&#10;\pagestyle{empty}&#10;\begin{document}&#10;&#10;$$ f(x,y) $$ &#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74.8781"/>
  <p:tag name="LATEXADDIN" val="\documentclass{article}&#10;\usepackage{amsmath}&#10;\usepackage{mathpazo}&#10;\pagestyle{empty}&#10;\begin{document}&#10;&#10;\text{is a surface in 3-D} &#1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978.253"/>
  <p:tag name="LATEXADDIN" val="\documentclass{article}&#10;\usepackage{amsmath}&#10;\usepackage{mathpazo}&#10;\pagestyle{empty}&#10;\begin{document}&#10;$${f_x}\left( {x,y} \right) = \mathop {\lim }\limits_{h \to 0} \frac{{f\left( {x + h,y} \right) - f\left( {x,y} \right)}}{h}\hspace{0.5in}$$&#10;&#10;&#10;&#10;\end{document}"/>
  <p:tag name="IGUANATEXSIZE" val="10"/>
  <p:tag name="IGUANATEXCURSOR" val="2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975.253"/>
  <p:tag name="LATEXADDIN" val="\documentclass{article}&#10;\usepackage{amsmath}&#10;\usepackage{mathpazo}&#10;\pagestyle{empty}&#10;\begin{document}&#10;$$&#10;{f_y}\left( {x,y} \right) = \mathop {\lim }\limits_{h \to 0} \frac{{f\left( {x,y + h} \right) - f\left( {x,y} \right)}}{h}$$&#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530.9336"/>
  <p:tag name="LATEXADDIN" val="\documentclass{article}&#10;\usepackage{amsmath}&#10;\usepackage{mathpazo}&#10;\pagestyle{empty}&#10;\begin{document}&#10;&#10;$$&#10;f(x) \quad \Rightarrow &#10;$$&#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51.7061"/>
  <p:tag name="LATEXADDIN" val="\documentclass{article}&#10;\usepackage{amsmath}&#10;\usepackage{mathpazo}&#10;\pagestyle{empty}&#10;\begin{document}&#10;&#10;$$ f(x,y) $$ &#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555.306"/>
  <p:tag name="LATEXADDIN" val="\documentclass{article}&#10;\usepackage{amsmath}&#10;\usepackage{mathpazo}&#10;\pagestyle{empty}&#10;\begin{document}&#10;&#10;$$&#10;f^{\prime}(x)=\lim _{h \rightarrow 0} \frac{f(x+h)-f(x)}{h}&#10;$$&#1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719.91"/>
  <p:tag name="ORIGINALWIDTH" val="3409.074"/>
  <p:tag name="LATEXADDIN" val="\documentclass{article}&#10;\usepackage{amsmath}&#10;\usepackage{mathpazo}&#10;\pagestyle{empty}&#10;\begin{document}&#10;&#10; \begin{enumerate}&#10;     \item Equation? $$\frac{x^{2}}{a^{2}}+\frac{y^{2}}{b^{2}}-\frac{z^{2}}{c^{2}}=0$$&#10;     \item How do you tell? &#10;     \begin{enumerate}&#10;         \item one (-) &#10;         \item all power &quot;2&quot; $(SQ^2)$ &#10;         \item no constant&#10;     \end{enumerate}&#10;     \item Notes &#10;     \begin{enumerate}&#10;         \item Always directed along axis with the minus (-)&#10;         \item Set (-) var = 0 and get nothing &#10;         \item Plug in values for (-) var that are divisible by DENOM&#10;     \end{enumerate}&#10;     \item Visualize its shape&#10;     \begin{enumerate}&#10;         \item Circle or Ellipse&#10;     \end{enumerate}&#10;&#10; \end{enumerate}&#10;&#10;\end{document}"/>
  <p:tag name="IGUANATEXSIZE" val="7"/>
  <p:tag name="IGUANATEXCURSOR" val="7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608.9238"/>
  <p:tag name="LATEXADDIN" val="\documentclass{article}&#10;\usepackage{amsmath}&#10;\usepackage{mathpazo}&#10;\pagestyle{empty}&#10;\begin{document}&#10;$$&#10;\quad f^{\prime}(x)=\frac{d f}{d x}&#10;$$&#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15.4856"/>
  <p:tag name="LATEXADDIN" val="\documentclass{article}&#10;\usepackage{amsmath}&#10;\usepackage{mathpazo}&#10;\pagestyle{empty}&#10;\begin{document}&#10;&#10;$$\Rightarrow$$&#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279.715"/>
  <p:tag name="LATEXADDIN" val="\documentclass{article}&#10;\usepackage{amsmath}&#10;\usepackage{mathpazo}&#10;\pagestyle{empty}&#10;\begin{document}&#10;&#10;&#10;$$ = &#10;\frac{\partial f}{\partial x}&#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279.715"/>
  <p:tag name="LATEXADDIN" val="\documentclass{article}&#10;\usepackage{amsmath}&#10;\usepackage{mathpazo}&#10;\pagestyle{empty}&#10;\begin{document}&#10;&#10;&#10;$$ = &#10;\frac{\partial f}{\partial y}&#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608.174"/>
  <p:tag name="ORIGINALWIDTH" val="2931.384"/>
  <p:tag name="LATEXADDIN" val="\documentclass{article}&#10;\usepackage{amsmath}&#10;\usepackage{mathpazo}&#10;\pagestyle{empty}&#10;\begin{document}&#10;&#10;\begin{align*}{f_x}\left( {x,y} \right) &amp; = {f_x} = \frac{{\partial f}}{{\partial x}} = \frac{\partial }{{\partial x}}\left( {f\left( {x,y} \right)} \right) = {z_x} = \frac{{\partial z}}{{\partial x}} = {D_x}f\\ {f_y}\left( {x,y} \right) &amp; = {f_y} = \frac{{\partial f}}{{\partial y}} = \frac{\partial }{{\partial y}}\left( {f\left( {x,y} \right)} \right) = {z_y} = \frac{{\partial z}}{{\partial y}} = {D_y}f\end{align*}&#1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1405.324"/>
  <p:tag name="ORIGINALWIDTH" val="1784.777"/>
  <p:tag name="LATEXADDIN" val="\documentclass{article}&#10;\usepackage{amsmath}&#10;\usepackage{mathpazo}&#10;\pagestyle{empty}&#10;\begin{document}&#10;&#10;\begin{align*}{\left( {{f_x}} \right)_x} &amp; = {f_{x\,x}} = \frac{\partial }{{\partial x}}\left( {\frac{{\partial f}}{{\partial x}}} \right) = \frac{{{\partial ^2}f}}{{\partial {x^2}}}\\ {\left( {{f_x}} \right)_y} &amp; = {f_{x\,y}} = \frac{\partial }{{\partial y}}\left( {\frac{{\partial f}}{{\partial x}}} \right) = \frac{{{\partial ^2}f}}{{\partial y\partial x}}\\ {\left( {{f_y}} \right)_x} &amp; = {f_{y\,x}} = \frac{\partial }{{\partial x}}\left( {\frac{{\partial f}}{{\partial y}}} \right) = \frac{{{\partial ^2}f}}{{\partial x\partial y}}\\ {\left( {{f_y}} \right)_y} &amp; = {f_{y\,y}} = \frac{\partial }{{\partial y}}\left( {\frac{{\partial f}}{{\partial y}}} \right) = \frac{{{\partial ^2}f}}{{\partial {y^2}}}\end{align*}&#10;&#10;&#10;&#10;\end{document}"/>
  <p:tag name="IGUANATEXSIZE" val="10"/>
  <p:tag name="IGUANATEXCURSOR" val="8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679.415"/>
  <p:tag name="ORIGINALWIDTH" val="2187.477"/>
  <p:tag name="LATEXADDIN" val="\documentclass{article}&#10;\usepackage{amsmath}&#10;\usepackage{mathpazo}&#10;\pagestyle{empty}&#10;\begin{document}&#10;&#10;\begin{align*}{f_{x\,y\,x}} &amp; = {\left( {{f_{xy}}} \right)_x} = \frac{\partial }{{\partial x}}\left( {\frac{{{\partial ^2}f}}{{\partial y\partial x}}} \right) = \frac{{{\partial ^3}f}}{{\partial x\partial y\partial x}}\\ {f_{y\,x\,x}} &amp; = {\left( {{f_{yx}}} \right)_x} = \frac{\partial }{{\partial x}}\left( {\frac{{{\partial ^2}f}}{{\partial x\partial y}}} \right) = \frac{{{\partial ^3}f}}{{\partial {x^2}\partial y}}\end{align*}&#10;&#10;&#10;\end{document}"/>
  <p:tag name="IGUANATEXSIZE" val="10"/>
  <p:tag name="IGUANATEXCURSOR" val="5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97.6378"/>
  <p:tag name="LATEXADDIN" val="\documentclass{article}&#10;\usepackage{amsmath}&#10;\usepackage{mathpazo}&#10;\pagestyle{empty}&#10;\begin{document}&#10;&#10;$$&#10;\nabla f=\left\langle f_{x}, f_{y}, f_{z}\right\rangle&#10;$$&#1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789.276"/>
  <p:tag name="LATEXADDIN" val="\documentclass{article}&#10;\usepackage{amsmath}&#10;\usepackage{mathpazo}&#10;\pagestyle{empty}&#10;\begin{document}&#10;&#10;the gradient vector $\nabla f\left(x_{0}, y_{0}\right)$ is &#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39.295"/>
  <p:tag name="LATEXADDIN" val="\documentclass{article}&#10;\usepackage{amsmath}&#10;\usepackage{mathpazo}&#10;\pagestyle{empty}&#10;\begin{document}&#10;&#10;orthogonal (or perpendicular) &#10;&#10;&#10;&#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130.484"/>
  <p:tag name="LATEXADDIN" val="\documentclass{article}&#10;\usepackage{amsmath}&#10;\usepackage{mathpazo}&#10;\pagestyle{empty}&#10;\begin{document}&#10;&#10;&#10;$$\text { Show that }|\mathbf{a} \times \mathbf{b}|^{2}=|\mathbf{a}|^{2}|\mathbf{b}|^{2}-(\mathbf{a} \cdot \mathbf{b})^{2}$$&#10;&#10;\end{document}"/>
  <p:tag name="IGUANATEXSIZE" val="10"/>
  <p:tag name="IGUANATEXCURSOR" val="2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4136.483"/>
  <p:tag name="LATEXADDIN" val="\documentclass{article}&#10;\usepackage{amsmath}&#10;\usepackage{mathpazo}&#10;\pagestyle{empty}&#10;\begin{document}&#10;\begin{enumerate}&#10;    \item Equations with cylinders have only two variables - these equations give a trace of the curve on whatever coordinate plane denoted by the given variables &#10;    $$\begin{array}{l}&#10;\frac{x^{2}}{a^{2}}+\frac{y^{2}}{b^{2}}=1 \\&#10;\\&#10;x^{2}+y^{2}=r^{2}&#10;\end{array}$$&#10;    \item Curve is directed along the axis of the missing variable&#10;    \item The curve/trace does not change along the direction axes *If $a=b$ we have a cylinder whose cross section is a circle&#10;&#10; \end{enumerate}&#10;&#10;\end{document}"/>
  <p:tag name="IGUANATEXSIZE" val="6"/>
  <p:tag name="IGUANATEXCURSOR" val="59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673.791"/>
  <p:tag name="LATEXADDIN" val="\documentclass{article}&#10;\usepackage{amsmath}&#10;\usepackage{mathpazo}&#10;\pagestyle{empty}&#10;\begin{document}&#10;&#10;$f(x, y)=k$ at the point $\left(x_{0}, y_{0}\right)$&#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41.1324"/>
  <p:tag name="LATEXADDIN" val="\documentclass{article}&#10;\usepackage{amsmath}&#10;\usepackage{mathpazo}&#10;\pagestyle{empty}&#10;\begin{document}&#10;&#10;to the level curve &#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23.022"/>
  <p:tag name="LATEXADDIN" val="\documentclass{article}&#10;\usepackage{amsmath}&#10;\usepackage{mathpazo}&#10;\pagestyle{empty}&#10;\begin{document}&#10;&#10;the gradient vector $\nabla f\left(x_{0}, y_{0}, z_{0}\right)$ &#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784.027"/>
  <p:tag name="LATEXADDIN" val="\documentclass{article}&#10;\usepackage{amsmath}&#10;\usepackage{mathpazo}&#10;\pagestyle{empty}&#10;\begin{document}&#10;is orthogonal to the level surface&#10;&#10;&#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48.256"/>
  <p:tag name="LATEXADDIN" val="\documentclass{article}&#10;\usepackage{amsmath}&#10;\usepackage{mathpazo}&#10;\pagestyle{empty}&#10;\begin{document}&#10;&#10;$f(x, y, z)=k$ at the point $\left(x_{0}, y_{0}, z_{0}\right)$&#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737.1579"/>
  <p:tag name="LATEXADDIN" val="\documentclass{article}&#10;\usepackage{amsmath}&#10;\usepackage{mathpazo}&#10;\pagestyle{empty}&#10;\begin{document}&#10;&#10;$$&#10;\nabla f=\left\langle f_{x}, f_{y} \right\rangle&#10;$$&#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61.49228"/>
  <p:tag name="ORIGINALWIDTH" val="111.7361"/>
  <p:tag name="LATEXADDIN" val="\documentclass{article}&#10;\usepackage{amsmath}&#10;\usepackage{mathpazo}&#10;\pagestyle{empty}&#10;\begin{document}&#10;&#10;&#10;or&#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362.955"/>
  <p:tag name="LATEXADDIN" val="\documentclass{article}&#10;\usepackage{amsmath}&#10;\usepackage{mathpazo}&#10;\pagestyle{empty}&#10;\begin{document}&#10;&#10;$$&#10;D_{u} f(x, y)=\lim _{h \rightarrow 0} \frac{f(x+a h, y+b h)-f(x, y)}{h}&#10;$$&#10;&#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37.608"/>
  <p:tag name="LATEXADDIN" val="\documentclass{article}&#10;\usepackage{amsmath}&#10;\usepackage{mathpazo}&#10;\pagestyle{empty}&#10;\begin{document}&#10;&#10;$$&#10;\text { unit vector } \vec{u}=\langle a, b\rangle&#10;$$&#10;&#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975.253"/>
  <p:tag name="LATEXADDIN" val="\documentclass{article}&#10;\usepackage{amsmath}&#10;\usepackage{mathpazo}&#10;\pagestyle{empty}&#10;\begin{document}&#10;$$&#10;{f_y}\left( {x,y} \right) = \mathop {\lim }\limits_{h \to 0} \frac{{f\left( {x,y + h} \right) - f\left( {x,y} \right)}}{h}$$&#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823.772"/>
  <p:tag name="ORIGINALWIDTH" val="2626.922"/>
  <p:tag name="LATEXADDIN" val="\documentclass{article}&#10;\usepackage{amsmath}&#10;\usepackage{mathpazo}&#10;\pagestyle{empty}&#10;\begin{document}&#10;&#10; \begin{enumerate}&#10;     \item Equation? $$\frac{x^{2}}{a^{2}}+\frac{y^{2}}{b^{2}}+\frac{z^{2}}{c^{2}}=1$$&#10;     \item How do you tell? &#10;     \begin{enumerate}&#10;         \item all (+) &#10;         \item all power &quot;2&quot; $(SQ^2)$ &#10;         \item has a constant&#10;     \end{enumerate}&#10;     \item Notes &#10;     \begin{enumerate}&#10;         \item Intercepts: $ x= \pm a , \, y= \pm b, \, z= \pm c $&#10;&#10;     \end{enumerate}&#10;      &#10;&#10; \end{enumerate}&#10;\end{document}"/>
  <p:tag name="IGUANATEXSIZE" val="8"/>
  <p:tag name="IGUANATEXCURSOR" val="5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978.253"/>
  <p:tag name="LATEXADDIN" val="\documentclass{article}&#10;\usepackage{amsmath}&#10;\usepackage{mathpazo}&#10;\pagestyle{empty}&#10;\begin{document}&#10;$${f_x}\left( {x,y} \right) = \mathop {\lim }\limits_{h \to 0} \frac{{f\left( {x + h,y} \right) - f\left( {x,y} \right)}}{h}\hspace{0.5in}$$&#10;&#10;&#10;&#10;\end{document}"/>
  <p:tag name="IGUANATEXSIZE" val="10"/>
  <p:tag name="IGUANATEXCURSOR" val="2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42.4072"/>
  <p:tag name="LATEXADDIN" val="\documentclass{article}&#10;\usepackage{amsmath}&#10;\usepackage{mathpazo}&#10;\pagestyle{empty}&#10;\begin{document}&#10;&#10;$$&#10;D_{\vec{u}} f=\nabla f \cdot \vec{u}&#10;$$&#10;&#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86.3892"/>
  <p:tag name="LATEXADDIN" val="\documentclass{article}&#10;\usepackage{amsmath}&#10;\usepackage{mathpazo}&#10;\pagestyle{empty}&#10;\begin{document}&#10;&#10;$$&#10;=\left\langle f_{x}, f_{y}\right\rangle \cdot\langle a, b\rangle&#10;$$&#1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702.6621"/>
  <p:tag name="LATEXADDIN" val="\documentclass{article}&#10;\usepackage{amsmath}&#10;\usepackage{mathpazo}&#10;\pagestyle{empty}&#10;\begin{document}&#10;&#10;\begin{enumerate}&#10;\item if $\nabla f= \vec 0$, &#10;\end{enumerate}&#1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42.2197"/>
  <p:tag name="LATEXADDIN" val="\documentclass{article}&#10;\usepackage{amsmath}&#10;\usepackage{mathpazo}&#10;\pagestyle{empty}&#10;\begin{document}&#10;&#10;then &#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6.6929"/>
  <p:tag name="LATEXADDIN" val="\documentclass{article}&#10;\usepackage{amsmath}&#10;\usepackage{mathpazo}&#10;\pagestyle{empty}&#10;\begin{document}&#10;&#10;$D_{\vec{u}} f= 0$&#10;&#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497.1879"/>
  <p:tag name="LATEXADDIN" val="\documentclass{article}&#10;\usepackage{amsmath}&#10;\usepackage{mathpazo}&#10;\pagestyle{empty}&#10;\begin{document}&#10;&#10;for any $ \vec u $&#10;&#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81.2149"/>
  <p:tag name="LATEXADDIN" val="\documentclass{article}&#10;\usepackage{amsmath}&#10;\usepackage{mathpazo}&#10;\pagestyle{empty}&#10;\begin{document}&#10;&#10;$\|\nabla f\|$&#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83.98952"/>
  <p:tag name="LATEXADDIN" val="\documentclass{article}&#10;\usepackage{amsmath}&#10;\usepackage{mathpazo}&#10;\pagestyle{empty}&#10;\begin{document}&#10;&#10;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3.98952"/>
  <p:tag name="LATEXADDIN" val="\documentclass{article}&#10;\usepackage{amsmath}&#10;\usepackage{mathpazo}&#10;\pagestyle{empty}&#10;\begin{document}&#10;&#10;3.&#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823.772"/>
  <p:tag name="ORIGINALWIDTH" val="2783.652"/>
  <p:tag name="LATEXADDIN" val="\documentclass{article}&#10;\usepackage{amsmath}&#10;\usepackage{mathpazo}&#10;\pagestyle{empty}&#10;\begin{document}&#10;&#10; \begin{enumerate}&#10;     \item Equation? $$\frac{x^{2}}{a^{2}}-\frac{y^{2}}{b^{2}}=\frac{z}{c}$$&#10;     \item How do you tell? &#10;     \begin{enumerate}&#10;         \item 3 variables with &quot;2&quot; $(SQ^2)$ &#10;         \item one $(SQ^2)$  has (-)&#10;     \end{enumerate}&#10;     \item Notes &#10;     \begin{enumerate}&#10;         \item Degree one var gives direction axis &#10;         \item plug in both (+) and (-) into degree one var &#10;     \end{enumerate}&#10;&#10;&#10; \end{enumerate}&#10;\end{document}"/>
  <p:tag name="IGUANATEXSIZE" val="8"/>
  <p:tag name="IGUANATEXCURSOR" val="5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85.48929"/>
  <p:tag name="LATEXADDIN" val="\documentclass{article}&#10;\usepackage{amsmath}&#10;\usepackage{mathpazo}&#10;\pagestyle{empty}&#10;\begin{document}&#10;&#10;4.&#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24.222"/>
  <p:tag name="LATEXADDIN" val="\documentclass{article}&#10;\usepackage{amsmath}&#10;\usepackage{mathpazo}&#10;\pagestyle{empty}&#10;\begin{document}&#10;&#10;$D_{\vec{u}} f$&#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423.322"/>
  <p:tag name="LATEXADDIN" val="\documentclass{article}&#10;\usepackage{amsmath}&#10;\usepackage{mathpazo}&#10;\pagestyle{empty}&#10;\begin{document}&#10;&#10;has its maximum value of &#10;&#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79.34"/>
  <p:tag name="LATEXADDIN" val="\documentclass{article}&#10;\usepackage{amsmath}&#10;\usepackage{mathpazo}&#10;\pagestyle{empty}&#10;\begin{document}&#10;&#10;&#10;and this happens when&#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483.689"/>
  <p:tag name="LATEXADDIN" val="\documentclass{article}&#10;\usepackage{amsmath}&#10;\usepackage{mathpazo}&#10;\pagestyle{empty}&#10;\begin{document}&#10;&#10;$D_{\vec{u}} f=\nabla f \cdot \vec{u}=\|\nabla f\|\|\vec{u}\| \cos \theta=\|\nabla f\| \cos \theta$&#10;&#10;&#10;\end{document}"/>
  <p:tag name="IGUANATEXSIZE" val="10"/>
  <p:tag name="IGUANATEXCURSOR" val="2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89.4638"/>
  <p:tag name="LATEXADDIN" val="\documentclass{article}&#10;\usepackage{amsmath}&#10;\usepackage{mathpazo}&#10;\pagestyle{empty}&#10;\begin{document}&#10;&#10;&#10;$\theta=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usepackage{mathpazo}&#10;\pagestyle{empty}&#10;\begin{document}&#10;&#10;&#10;sinc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08.961"/>
  <p:tag name="LATEXADDIN" val="\documentclass{article}&#10;\usepackage{amsmath}&#10;\usepackage{mathpazo}&#10;\pagestyle{empty}&#10;\begin{document}&#10;&#10;&#10;parallel vectors for some scalar multiple $\lambda$&#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499.4376"/>
  <p:tag name="LATEXADDIN" val="\documentclass{article}&#10;\usepackage{amsmath}&#10;\usepackage{mathpazo}&#10;\pagestyle{empty}&#10;\begin{document}&#10;&#10;&#10;$\vec u = \lambda \nabla f$&#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17.2103"/>
  <p:tag name="LATEXADDIN" val="\documentclass{article}&#10;\usepackage{amsmath}&#10;\usepackage{mathpazo}&#10;\pagestyle{empty}&#10;\begin{document}&#10;&#10;&#10;hence &#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17.848"/>
  <p:tag name="ORIGINALWIDTH" val="4134.983"/>
  <p:tag name="LATEXADDIN" val="\documentclass{article}&#10;\usepackage{amsmath}&#10;\usepackage{mathpazo}&#10;\pagestyle{empty}&#10;\begin{document}&#10;&#10; \begin{enumerate}&#10;     \item Equation? $$\frac{x^{2}}{a^{2}}+\frac{y^{2}}{b^{2}}=\frac{z}{c}$$&#10;     \item How do you tell? &#10;     \begin{enumerate}&#10;         \item 3 variables with &quot;2&quot; $(SQ^2)$ &#10;         \item variable with $(SQ^2)$ are (+) &#10;     \end{enumerate}&#10;     \item Notes &#10;     \begin{enumerate}&#10;         \item Opens along axis with degree one var &#10;         \item Coefficient of degree one var gives direction &#10;         \begin{enumerate}&#10;             \item (+) opens towards (+) axis&#10;             \item (-) opens towards (-) axis &#10;         \end{enumerate}&#10;         \item Set degree one var = 0 to get trace on coordinate plane (if parabola shifted) &#10;         \begin{enumerate}&#10;             \item Example: (z+4) means shift down 4 on z-axis \\ *If there are no shifts then plug in values into z to get good \#'s&#10;             \item Plug in $x = y = 0$ to test if it's opening downward or upward (if you have a shift)&#10;         \end{enumerate}&#10;     \end{enumerate}&#10;&#10; \end{enumerate}&#10;\end{document}"/>
  <p:tag name="IGUANATEXSIZE" val="7"/>
  <p:tag name="IGUANATEXCURSOR" val="10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336.333"/>
  <p:tag name="LATEXADDIN" val="\documentclass{article}&#10;\usepackage{amsmath}&#10;\usepackage{mathpazo}&#10;\pagestyle{empty}&#10;\begin{document}&#10;&#10;&#10;Any other $\theta$ takes a fraction of $\nabla f$ so $D_{\vec{u}} f$ becomes less steep&#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24.222"/>
  <p:tag name="LATEXADDIN" val="\documentclass{article}&#10;\usepackage{amsmath}&#10;\usepackage{mathpazo}&#10;\pagestyle{empty}&#10;\begin{document}&#10;&#10;$D_{\vec{u}} f$&#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406.074"/>
  <p:tag name="LATEXADDIN" val="\documentclass{article}&#10;\usepackage{amsmath}&#10;\usepackage{mathpazo}&#10;\pagestyle{empty}&#10;\begin{document}&#10;&#10;&#10;has its minimum value of &#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91.4511"/>
  <p:tag name="LATEXADDIN" val="\documentclass{article}&#10;\usepackage{amsmath}&#10;\usepackage{mathpazo}&#10;\pagestyle{empty}&#10;\begin{document}&#10;&#10;$- \|\nabla f\|$&#10;&#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320.21"/>
  <p:tag name="LATEXADDIN" val="\documentclass{article}&#10;\usepackage{amsmath}&#10;\usepackage{mathpazo}&#10;\pagestyle{empty}&#10;\begin{document}&#10;&#10;&#10;$\theta= \pi$&#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79.34"/>
  <p:tag name="LATEXADDIN" val="\documentclass{article}&#10;\usepackage{amsmath}&#10;\usepackage{mathpazo}&#10;\pagestyle{empty}&#10;\begin{document}&#10;&#10;&#10;and this happens when&#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73.2283"/>
  <p:tag name="LATEXADDIN" val="\documentclass{article}&#10;\usepackage{amsmath}&#10;\usepackage{mathpazo}&#10;\pagestyle{empty}&#10;\begin{document}&#10;&#10;$\nabla f$&#10;&#10;&#10;\end{document}"/>
  <p:tag name="IGUANATEXSIZE" val="10"/>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55.081"/>
  <p:tag name="LATEXADDIN" val="\documentclass{article}&#10;\usepackage{amsmath}&#10;\usepackage{mathpazo}&#10;\pagestyle{empty}&#10;\begin{document}&#10;&#10;gives the vector for the steepest 'grade' of a surface at a point&#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3.98952"/>
  <p:tag name="LATEXADDIN" val="\documentclass{article}&#10;\usepackage{amsmath}&#10;\usepackage{mathpazo}&#10;\pagestyle{empty}&#10;\begin{document}&#10;&#10;5.&#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2500.937"/>
  <p:tag name="LATEXADDIN" val="\documentclass{article}&#10;\usepackage{amsmath}&#10;\usepackage{mathpazo}&#10;\pagestyle{empty}&#10;\begin{document}&#10;&#10;&#10;if $ \vec u$ is not parallel to $\nabla f$, think of $\vec u$ as turning &#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1.987"/>
  <p:tag name="LATEXADDIN" val="\documentclass{article}&#10;\usepackage{amsmath}&#10;\usepackage{mathpazo}&#10;\pagestyle{empty}&#10;\begin{document}&#10;&#10;Shown below are “slices” of a quadric surface&#10;taken at a few different values &#10;&#10;\end{document}"/>
  <p:tag name="IGUANATEXSIZE" val="10"/>
  <p:tag name="IGUANATEXCURSOR" val="18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247.844"/>
  <p:tag name="LATEXADDIN" val="\documentclass{article}&#10;\usepackage{amsmath}&#10;\usepackage{mathpazo}&#10;\pagestyle{empty}&#10;\begin{document}&#10;&#10;&#10;$D_{\vec{u}} f$ from the direction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126.359"/>
  <p:tag name="LATEXADDIN" val="\documentclass{article}&#10;\usepackage{amsmath}&#10;\usepackage{mathpazo}&#10;\pagestyle{empty}&#10;\begin{document}&#10;&#10;&#10;of steepest climb $\nabla f$&#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702.6621"/>
  <p:tag name="LATEXADDIN" val="\documentclass{article}&#10;\usepackage{amsmath}&#10;\usepackage{mathpazo}&#10;\pagestyle{empty}&#10;\begin{document}&#10;&#10;\begin{enumerate}&#10;\item if $\nabla f= \vec 0$, &#10;\end{enumerate}&#1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42.2197"/>
  <p:tag name="LATEXADDIN" val="\documentclass{article}&#10;\usepackage{amsmath}&#10;\usepackage{mathpazo}&#10;\pagestyle{empty}&#10;\begin{document}&#10;&#10;then &#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6.6929"/>
  <p:tag name="LATEXADDIN" val="\documentclass{article}&#10;\usepackage{amsmath}&#10;\usepackage{mathpazo}&#10;\pagestyle{empty}&#10;\begin{document}&#10;&#10;$D_{\vec{u}} f= 0$&#10;&#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gt; 0&#10;$$&#10;&#10;\end{document}"/>
  <p:tag name="IGUANATEXSIZE" val="15"/>
  <p:tag name="IGUANATEXCURSOR" val="117"/>
  <p:tag name="TRANSPARENCY" val="True"/>
  <p:tag name="LATEXENGINEID" val="0"/>
  <p:tag name="TEMPFOLDER" val="D:\temp\"/>
  <p:tag name="LATEXFORMHEIGHT" val="320"/>
  <p:tag name="LATEXFORMWIDTH" val="385"/>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 0&#10;$$&#10;&#10;\end{document}"/>
  <p:tag name="IGUANATEXSIZE" val="15"/>
  <p:tag name="IGUANATEXCURSOR" val="115"/>
  <p:tag name="TRANSPARENCY" val="True"/>
  <p:tag name="LATEXENGINEID" val="0"/>
  <p:tag name="TEMPFOLDER" val="D:\temp\"/>
  <p:tag name="LATEXFORMHEIGHT" val="320"/>
  <p:tag name="LATEXFORMWIDTH" val="385"/>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lt; 0&#10;$$&#10;&#10;\end{document}"/>
  <p:tag name="IGUANATEXSIZE" val="15"/>
  <p:tag name="IGUANATEXCURSOR" val="115"/>
  <p:tag name="TRANSPARENCY" val="True"/>
  <p:tag name="LATEXENGINEID" val="0"/>
  <p:tag name="TEMPFOLDER" val="D:\temp\"/>
  <p:tag name="LATEXFORMHEIGHT" val="320"/>
  <p:tag name="LATEXFORMWIDTH" val="385"/>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gt; 0&#10;$$&#10;&#10;\end{document}"/>
  <p:tag name="IGUANATEXSIZE" val="15"/>
  <p:tag name="IGUANATEXCURSOR" val="117"/>
  <p:tag name="TRANSPARENCY" val="True"/>
  <p:tag name="LATEXENGINEID" val="0"/>
  <p:tag name="TEMPFOLDER" val="D:\temp\"/>
  <p:tag name="LATEXFORMHEIGHT" val="320"/>
  <p:tag name="LATEXFORMWIDTH" val="385"/>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 0&#10;$$&#10;&#10;\end{document}"/>
  <p:tag name="IGUANATEXSIZE" val="15"/>
  <p:tag name="IGUANATEXCURSOR" val="115"/>
  <p:tag name="TRANSPARENCY" val="True"/>
  <p:tag name="LATEXENGINEID" val="0"/>
  <p:tag name="TEMPFOLDER" val="D:\temp\"/>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29.771"/>
  <p:tag name="LATEXADDIN" val="\documentclass{article}&#10;\usepackage{amsmath}&#10;\usepackage{mathpazo}&#10;\pagestyle{empty}&#10;\begin{document}&#10;&#10;&#10;Use this to identify the type of quadric surface and circle your answer &#10;&#10;\end{document}"/>
  <p:tag name="IGUANATEXSIZE" val="10"/>
  <p:tag name="IGUANATEXCURSOR" val="1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lt; 0&#10;$$&#10;&#10;\end{document}"/>
  <p:tag name="IGUANATEXSIZE" val="15"/>
  <p:tag name="IGUANATEXCURSOR" val="115"/>
  <p:tag name="TRANSPARENCY" val="True"/>
  <p:tag name="LATEXENGINEID" val="0"/>
  <p:tag name="TEMPFOLDER" val="D:\temp\"/>
  <p:tag name="LATEXFORMHEIGHT" val="320"/>
  <p:tag name="LATEXFORMWIDTH" val="385"/>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4322.46"/>
  <p:tag name="LATEXADDIN" val="\documentclass{article}&#10;\usepackage{amsmath}&#10;\usepackage{mathpazo}&#10;\pagestyle{empty}&#10;\begin{document}&#10;&#10;&#10;$$&#10;D_{\vec{u}} f(x, y, z) \text { where } f(x, y, z)=x^{2} z+y^{3} z^{2}-x y z \text { in the direction of } \vec{v}=\langle-1,0,3\rangle&#10;$$&#10;&#10;\end{document}"/>
  <p:tag name="IGUANATEXSIZE" val="10"/>
  <p:tag name="IGUANATEXCURSOR" val="2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38.733"/>
  <p:tag name="LATEXADDIN" val="\documentclass{article}&#10;\usepackage{amsmath}&#10;\usepackage{mathpazo}&#10;\pagestyle{empty}&#10;\begin{document}&#10;&#10;&#10;Find each of the directional derivatives&#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4322.46"/>
  <p:tag name="LATEXADDIN" val="\documentclass{article}&#10;\usepackage{amsmath}&#10;\usepackage{mathpazo}&#10;\pagestyle{empty}&#10;\begin{document}&#10;&#10;&#10;$$&#10;D_{\vec{u}} f(x, y, z) \text { where } f(x, y, z)=x^{2} z+y^{3} z^{2}-x y z \text { in the direction of } \vec{v}=\langle-1,0,3\rangle&#10;$$&#10;&#10;\end{document}"/>
  <p:tag name="IGUANATEXSIZE" val="10"/>
  <p:tag name="IGUANATEXCURSOR" val="2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38.733"/>
  <p:tag name="LATEXADDIN" val="\documentclass{article}&#10;\usepackage{amsmath}&#10;\usepackage{mathpazo}&#10;\pagestyle{empty}&#10;\begin{document}&#10;&#10;&#10;Find each of the directional derivatives&#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96.55"/>
  <p:tag name="LATEXADDIN" val="\documentclass{article}&#10;\usepackage{amsmath}&#10;\usepackage{mathpazo}&#10;\pagestyle{empty}&#10;\begin{document}&#10;&#10;&#10;$$&#10;\|\vec{v}\|=\sqrt{1+0+9}=\sqrt{10} \neq 1&#10;$$&#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2156.73"/>
  <p:tag name="LATEXADDIN" val="\documentclass{article}&#10;\usepackage{amsmath}&#10;\usepackage{mathpazo}&#10;\pagestyle{empty}&#10;\begin{document}&#10;&#10;&#10;$$&#10;\vec{u}=\frac{1}{\sqrt{10}}\langle-1,0,3\rangle=\left\langle-\frac{1}{\sqrt{10}}, 0, \frac{3}{\sqrt{10}}\right\rangle&#10;$$&#10;&#10;\end{document}"/>
  <p:tag name="IGUANATEXSIZE" val="10"/>
  <p:tag name="IGUANATEXCURSOR" val="2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4540.682"/>
  <p:tag name="LATEXADDIN" val="\documentclass{article}&#10;\usepackage{amsmath}&#10;\usepackage{mathpazo}&#10;\pagestyle{empty}&#10;\begin{document}&#10;&#10;&#10;$$&#10;D_{\vec{u}} f(x, y, z)=\left(-\frac{1}{\sqrt{10}}\right)(2 x z-y z)+(0)\left(3 y^{2} z^{2}-x z\right)+\left(\frac{3}{\sqrt{10}}\right)\left(x^{2}+2 y^{3} z-x y\right)&#10;$$&#10;&#10;\end{document}"/>
  <p:tag name="IGUANATEXSIZE" val="9"/>
  <p:tag name="IGUANATEXCURSOR" val="2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2089.989"/>
  <p:tag name="LATEXADDIN" val="\documentclass{article}&#10;\usepackage{amsmath}&#10;\usepackage{mathpazo}&#10;\pagestyle{empty}&#10;\begin{document}&#10;&#10;$$&#10;=\frac{1}{\sqrt{10}}\left(3 x^{2}+6 y^{3} z-3 x y-2 x z+y z\right)&#10;$$&#10;&#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04.462"/>
  <p:tag name="LATEXADDIN" val="\documentclass{article}&#10;\usepackage{amsmath}&#10;\usepackage{mathpazo}&#10;\pagestyle{empty}&#10;\begin{document}&#10;&#10;&#10;$$&#10;\nabla f =&#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5.2231"/>
  <p:tag name="LATEXADDIN" val="\documentclass{article}&#10;\usepackage{amsmath}&#10;\usepackage{mathpazo}&#10;\pagestyle{empty}&#10;\begin{document}&#10;&#10;&#10;of y. &#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530.9336"/>
  <p:tag name="LATEXADDIN" val="\documentclass{article}&#10;\usepackage{amsmath}&#10;\usepackage{mathpazo}&#10;\pagestyle{empty}&#10;\begin{document}&#10;&#10;&#10;$$&#10;\langle 2 x z-y z,&#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99.1751"/>
  <p:tag name="LATEXADDIN" val="\documentclass{article}&#10;\usepackage{amsmath}&#10;\usepackage{mathpazo}&#10;\pagestyle{empty}&#10;\begin{document}&#10;&#10;&#10;$$&#10; 3 y^{2} z^{2}-x z ,&#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34.6457"/>
  <p:tag name="LATEXADDIN" val="\documentclass{article}&#10;\usepackage{amsmath}&#10;\usepackage{mathpazo}&#10;\pagestyle{empty}&#10;\begin{document}&#10;&#10;&#10;$$&#10;x^{2}+2 y^{3} z-x y \rangle&#10;$$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38.733"/>
  <p:tag name="LATEXADDIN" val="\documentclass{article}&#10;\usepackage{amsmath}&#10;\usepackage{mathpazo}&#10;\pagestyle{empty}&#10;\begin{document}&#10;&#10;&#10;Find each of the directional derivatives&#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4635.17"/>
  <p:tag name="LATEXADDIN" val="\documentclass{article}&#10;\usepackage{amsmath}&#10;\usepackage{mathpazo}&#10;\pagestyle{empty}&#10;\begin{document}&#10;&#10;&#10;$$&#10;D_{\vec{u}} f(2,0) \text { where } f(x, y)=x \mathbf{e}^{x y}+y \text { and } \vec{u} \text { is the unit vector in the direction of } \theta=\frac{2 \pi}{3}&#10;$$&#10;&#10;\end{document}"/>
  <p:tag name="IGUANATEXSIZE" val="9"/>
  <p:tag name="IGUANATEXCURSOR" val="2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38.733"/>
  <p:tag name="LATEXADDIN" val="\documentclass{article}&#10;\usepackage{amsmath}&#10;\usepackage{mathpazo}&#10;\pagestyle{empty}&#10;\begin{document}&#10;&#10;&#10;Find each of the directional derivatives&#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4635.17"/>
  <p:tag name="LATEXADDIN" val="\documentclass{article}&#10;\usepackage{amsmath}&#10;\usepackage{mathpazo}&#10;\pagestyle{empty}&#10;\begin{document}&#10;&#10;&#10;$$&#10;D_{\vec{u}} f(2,0) \text { where } f(x, y)=x \mathbf{e}^{x y}+y \text { and } \vec{u} \text { is the unit vector in the direction of } \theta=\frac{2 \pi}{3}&#10;$$&#10;&#10;\end{document}"/>
  <p:tag name="IGUANATEXSIZE" val="9"/>
  <p:tag name="IGUANATEXCURSOR" val="2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441.695"/>
  <p:tag name="LATEXADDIN" val="\documentclass{article}&#10;\usepackage{amsmath}&#10;\usepackage{mathpazo}&#10;\pagestyle{empty}&#10;\begin{document}&#10;&#10;&#10;$$&#10;\vec{u}=\left\langle\cos \left(\frac{2 \pi}{3}\right), \sin \left(\frac{2 \pi}{3}\right)\right\rangle=\left\langle-\frac{1}{2}, \frac{\sqrt{3}}{2}\right\rangle&#10;$$&#10;&#10;\end{document}"/>
  <p:tag name="IGUANATEXSIZE" val="10"/>
  <p:tag name="IGUANATEXCURSOR" val="2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886.3892"/>
  <p:tag name="LATEXADDIN" val="\documentclass{article}&#10;\usepackage{amsmath}&#10;\usepackage{mathpazo}&#10;\pagestyle{empty}&#10;\begin{document}&#10;&#10;&#10;$$&#10;\vec{u}=\langle\cos \theta, \sin \theta\rangle&#10;$$&#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058.118"/>
  <p:tag name="LATEXADDIN" val="\documentclass{article}&#10;\usepackage{amsmath}&#10;\usepackage{mathpazo}&#10;\pagestyle{empty}&#10;\begin{document}&#10;&#10;&#10;$$&#10;D_{\vec{u}} f(x, y)=\left(-\frac{1}{2}\right)\left(\mathbf{e}^{x y}+x y \mathbf{e}^{x y}\right)+\left(\frac{\sqrt{3}}{2}\right)\left(x^{2} \mathbf{e}^{x y}+1\right)&#10;$$&#10;&#10;\end{document}"/>
  <p:tag name="IGUANATEXSIZE" val="10"/>
  <p:tag name="IGUANATEXCURSOR" val="2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63.2171"/>
  <p:tag name="LATEXADDIN" val="\documentclass{article}&#10;\usepackage{amsmath}&#10;\usepackage{mathpazo}&#10;\pagestyle{empty}&#10;\begin{document}&#10;&#10;&#10;from &#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644.169"/>
  <p:tag name="LATEXADDIN" val="\documentclass{article}&#10;\usepackage{amsmath}&#10;\usepackage{mathpazo}&#10;\pagestyle{empty}&#10;\begin{document}&#10;&#10;&#10;$$&#10;D_{\vec{u}} f(2,0)=\left(-\frac{1}{2}\right)(1)+\left(\frac{\sqrt{3}}{2}\right)(5)=\frac{5 \sqrt{3}-1}{2}&#10;$$&#10;&#10;\end{document}"/>
  <p:tag name="IGUANATEXSIZE" val="10"/>
  <p:tag name="IGUANATEXCURSOR" val="2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04.462"/>
  <p:tag name="LATEXADDIN" val="\documentclass{article}&#10;\usepackage{amsmath}&#10;\usepackage{mathpazo}&#10;\pagestyle{empty}&#10;\begin{document}&#10;&#10;&#10;$$&#10;\nabla f =&#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662.9172"/>
  <p:tag name="LATEXADDIN" val="\documentclass{article}&#10;\usepackage{amsmath}&#10;\usepackage{mathpazo}&#10;\pagestyle{empty}&#10;\begin{document}&#10;&#10;$$&#10;\langle \mathbf{e}^{x y}+x y \mathbf{e}^{x y}&#10;$$&#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585.6768"/>
  <p:tag name="LATEXADDIN" val="\documentclass{article}&#10;\usepackage{amsmath}&#10;\usepackage{mathpazo}&#10;\pagestyle{empty}&#10;\begin{document}&#10;&#10;&#10;$$&#10;, x^{2} e^{x y}+1 \rangle&#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453.6933"/>
  <p:tag name="ORIGINALWIDTH" val="3047.619"/>
  <p:tag name="LATEXADDIN" val="\documentclass{article}&#10;\usepackage{amsmath}&#10;\usepackage{mathpazo}&#10;\pagestyle{empty}&#10;\begin{document}&#10;&#10;&#10;$$&#10;\mathbf{n}=\mathbf{v} \times \mathbf{u}=\left|\begin{array}{ccc}&#10;\mathbf{i} &amp; \mathbf{j} &amp; \mathbf{k} \\&#10;0 &amp; 1 &amp; f_{y}(a, b) \\&#10;1 &amp; 0 &amp; f_{x}(a, b)&#10;\end{array}\right|=\left\langle f_{x}(a, b), f_{y}(a, b),-1\right\rangle&#10;$$&#10;&#10;\end{document}"/>
  <p:tag name="IGUANATEXSIZE" val="5"/>
  <p:tag name="IGUANATEXCURSOR" val="3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2431.946"/>
  <p:tag name="LATEXADDIN" val="\documentclass{article}&#10;\usepackage{amsmath}&#10;\usepackage{mathpazo}&#10;\pagestyle{empty}&#10;\begin{document}&#10;&#10;&#10;$$&#10;z=f(a, b)+f_{x}(a, b)(x-a)+f_{y}(a, b)(y-b)&#10;$$&#10;&#10;\end{document}"/>
  <p:tag name="IGUANATEXSIZE" val="6"/>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476.9404"/>
  <p:tag name="LATEXADDIN" val="\documentclass{article}&#10;\usepackage{amsmath}&#10;\usepackage{mathpazo}&#10;\pagestyle{empty}&#10;\begin{document}&#10;&#10;&#10;\textbf{Implicit:}&#10;&#10;&#10;\end{document}"/>
  <p:tag name="IGUANATEXSIZE" val="6"/>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7.xml><?xml version="1.0" encoding="utf-8"?>
<p:tagLst xmlns:a="http://schemas.openxmlformats.org/drawingml/2006/main" xmlns:r="http://schemas.openxmlformats.org/officeDocument/2006/relationships" xmlns:p="http://schemas.openxmlformats.org/presentationml/2006/main">
  <p:tag name="OUTPUTDPI" val="1200"/>
  <p:tag name="ORIGINALHEIGHT" val="511.4361"/>
  <p:tag name="ORIGINALWIDTH" val="1794.526"/>
  <p:tag name="LATEXADDIN" val="\documentclass{article}&#10;\usepackage{amsmath}&#10;\usepackage{mathpazo}&#10;\pagestyle{empty}&#10;\begin{document}&#10;&#10;&#10;$$&#10;=\underbrace{\left\langle\frac{\partial F}{\partial x}, \frac{\partial F}{\partial y}, \frac{\partial F}{\partial z}\right\rangle}_{\nabla F(x, y, z)} \cdot \underbrace{\left\langle\frac{d x}{d t}, \frac{d y}{d t}, \frac{d z}{d t}\right\rangle}_{\mathbf{r}^{\prime}(t)}&#10;$$&#10;&#10;\end{document}"/>
  <p:tag name="IGUANATEXSIZE" val="5"/>
  <p:tag name="IGUANATEXCURSOR" val="3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617.923"/>
  <p:tag name="LATEXADDIN" val="\documentclass{article}&#10;\usepackage{amsmath}&#10;\usepackage{mathpazo}&#10;\pagestyle{empty}&#10;\begin{document}&#10;&#10;&#10;$$&#10;\frac{d}{d t}(F(x(t), y(t), z(t)))=\frac{\partial F}{\partial x} \frac{d x}{d t}+\frac{\partial F}{\partial y} \frac{d y}{d t}+\frac{\partial F}{\partial z} \frac{d z}{d t}&#10;$$&#10;&#10;\end{document}"/>
  <p:tag name="IGUANATEXSIZE" val="5"/>
  <p:tag name="IGUANATEXCURSOR" val="2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032.621"/>
  <p:tag name="LATEXADDIN" val="\documentclass{article}&#10;\usepackage{amsmath}&#10;\usepackage{mathpazo}&#10;\pagestyle{empty}&#10;\begin{document}&#10;&#10;&#10;$$&#10;=\nabla F(x, y, z) \cdot \mathbf{r}^{\prime}(t)&#10;$$&#10;&#10;\end{document}"/>
  <p:tag name="IGUANATEXSIZE" val="5"/>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52.3809"/>
  <p:tag name="LATEXADDIN" val="\documentclass{article}&#10;\usepackage{amsmath}&#10;\usepackage{mathpazo}&#10;\pagestyle{empty}&#10;\begin{document}&#10;&#10;&#10;the following list.&#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422.572"/>
  <p:tag name="LATEXADDIN" val="\documentclass{article}&#10;\usepackage{amsmath}&#10;\usepackage{mathpazo}&#10;\pagestyle{empty}&#10;\begin{document}&#10;&#10;&#10;$$&#10;\implies \nabla F(x, y, z) \cdot \mathbf{r}^{\prime}(t)=0&#10;$$&#10;&#10;\end{document}"/>
  <p:tag name="IGUANATEXSIZE" val="5"/>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200.975"/>
  <p:tag name="LATEXADDIN" val="\documentclass{article}&#10;\usepackage{amsmath}&#10;\usepackage{mathpazo}&#10;\pagestyle{empty}&#10;\begin{document}&#10;&#10;&#10;$$&#10;\implies \nabla F(a, b, c) \cdot\langle x-a, y-b, z-c\rangle=0&#10;$$&#10;&#10;\end{document}"/>
  <p:tag name="IGUANATEXSIZE" val="5"/>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3464.567"/>
  <p:tag name="LATEXADDIN" val="\documentclass{article}&#10;\usepackage{amsmath}&#10;\usepackage{mathpazo}&#10;\pagestyle{empty}&#10;\begin{document}&#10;&#10;&#10;$$&#10;\implies F_{x}(a, b, c)(x-a)+F_{y}(a, b, c)(y-b)+F_{z}(a, b, c)(z-c)=0&#10;$$&#10;&#10;\end{document}"/>
  <p:tag name="IGUANATEXSIZE" val="5"/>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455.943"/>
  <p:tag name="LATEXADDIN" val="\documentclass{article}&#10;\usepackage{amsmath}&#10;\usepackage{mathpazo}&#10;\pagestyle{empty}&#10;\begin{document}&#10;&#10;&#10;\textbf{Explicit:}&#10;&#10;&#10;\end{document}"/>
  <p:tag name="IGUANATEXSIZE" val="6"/>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34.871"/>
  <p:tag name="LATEXADDIN" val="\documentclass{article}&#10;\usepackage{amsmath}&#10;\usepackage{mathpazo}&#10;\pagestyle{empty}&#10;\begin{document}&#10;&#10;&#10;Find an equation of the plane tangent to the paraboloid&#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5.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113.986"/>
  <p:tag name="LATEXADDIN" val="\documentclass{article}&#10;\usepackage{amsmath}&#10;\usepackage{mathpazo}&#10;\pagestyle{empty}&#10;\begin{document}&#10;&#10;&#10;$z=f(x, y)=32-3 x^{2}-4 y^{2}$ at (2,1,16)&#10;&#10;\end{document}"/>
  <p:tag name="IGUANATEXSIZE" val="10"/>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34.871"/>
  <p:tag name="LATEXADDIN" val="\documentclass{article}&#10;\usepackage{amsmath}&#10;\usepackage{mathpazo}&#10;\pagestyle{empty}&#10;\begin{document}&#10;&#10;&#10;Find an equation of the plane tangent to the paraboloid&#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7.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113.986"/>
  <p:tag name="LATEXADDIN" val="\documentclass{article}&#10;\usepackage{amsmath}&#10;\usepackage{mathpazo}&#10;\pagestyle{empty}&#10;\begin{document}&#10;&#10;&#10;$z=f(x, y)=32-3 x^{2}-4 y^{2}$ at (2,1,16)&#10;&#10;\end{document}"/>
  <p:tag name="IGUANATEXSIZE" val="10"/>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314.586"/>
  <p:tag name="LATEXADDIN" val="\documentclass{article}&#10;\usepackage{amsmath}&#10;\usepackage{mathpazo}&#10;\pagestyle{empty}&#10;\begin{document}&#10;&#10;&#10;$$&#10;f_{x}=-6 x \text { and } f_{y}=-8 y&#10;$$&#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806.524"/>
  <p:tag name="LATEXADDIN" val="\documentclass{article}&#10;\usepackage{amsmath}&#10;\usepackage{mathpazo}&#10;\pagestyle{empty}&#10;\begin{document}&#10;&#10;&#10;$$&#10;f_{x}(2,1)=-12 \text { and } f_{y}(2,1)=-8&#10;$$&#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1.987"/>
  <p:tag name="LATEXADDIN" val="\documentclass{article}&#10;\usepackage{amsmath}&#10;\usepackage{mathpazo}&#10;\pagestyle{empty}&#10;\begin{document}&#10;&#10;Shown below are “slices” of a quadric surface&#10;taken at a few different values &#10;&#10;\end{document}"/>
  <p:tag name="IGUANATEXSIZE" val="10"/>
  <p:tag name="IGUANATEXCURSOR" val="18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0.xml><?xml version="1.0" encoding="utf-8"?>
<p:tagLst xmlns:a="http://schemas.openxmlformats.org/drawingml/2006/main" xmlns:r="http://schemas.openxmlformats.org/officeDocument/2006/relationships" xmlns:p="http://schemas.openxmlformats.org/presentationml/2006/main">
  <p:tag name="OUTPUTDPI" val="1200"/>
  <p:tag name="ORIGINALHEIGHT" val="596.9254"/>
  <p:tag name="ORIGINALWIDTH" val="2431.946"/>
  <p:tag name="LATEXADDIN" val="\documentclass{article}&#10;\usepackage{amsmath}&#10;\usepackage{mathpazo}&#10;\pagestyle{empty}&#10;\begin{document}&#10;&#10;&#10;$$&#10;\begin{aligned}&#10;z &amp;=f_{x}(a, b)(x-a)+f_{y}(a, b)(y-b)+f(a, b) \\&#10;&amp;=-12(x-2)-8(y-1)+16 \\&#10;&amp;=\boxed{ -12 x-8 y+48 }&#10;\end{aligned}&#10;$$&#10;&#10;\end{document}"/>
  <p:tag name="IGUANATEXSIZE" val="10"/>
  <p:tag name="IGUANATEXCURSOR" val="2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38.845"/>
  <p:tag name="LATEXADDIN" val="\documentclass{article}&#10;\usepackage{amsmath}&#10;\usepackage{mathpazo}&#10;\pagestyle{empty}&#10;\begin{document}&#10;&#10;&#10;Consider the ellipsoid,&#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2.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1817.023"/>
  <p:tag name="LATEXADDIN" val="\documentclass{article}&#10;\usepackage{amsmath}&#10;\usepackage{mathpazo}&#10;\pagestyle{empty}&#10;\begin{document}&#10;&#10;&#10;$$&#10;F(x, y, z)=\frac{x^{2}}{9}+\frac{y^{2}}{25}+z^{2}-1=0&#1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652.043"/>
  <p:tag name="LATEXADDIN" val="\documentclass{article}&#10;\usepackage{amsmath}&#10;\usepackage{mathpazo}&#10;\pagestyle{empty}&#10;\begin{document}&#10;&#10;&#10;$$&#10;\text { Find an equation of the plane tangent to the ellipsoid at }\left(0,4, \frac{3}{5}\right).&#10;$$&#10;&#10;\end{document}"/>
  <p:tag name="IGUANATEXSIZE" val="10"/>
  <p:tag name="IGUANATEXCURSOR" val="2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38.845"/>
  <p:tag name="LATEXADDIN" val="\documentclass{article}&#10;\usepackage{amsmath}&#10;\usepackage{mathpazo}&#10;\pagestyle{empty}&#10;\begin{document}&#10;&#10;&#10;Consider the ellipsoid,&#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5.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1817.023"/>
  <p:tag name="LATEXADDIN" val="\documentclass{article}&#10;\usepackage{amsmath}&#10;\usepackage{mathpazo}&#10;\pagestyle{empty}&#10;\begin{document}&#10;&#10;&#10;$$&#10;F(x, y, z)=\frac{x^{2}}{9}+\frac{y^{2}}{25}+z^{2}-1=0&#1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652.043"/>
  <p:tag name="LATEXADDIN" val="\documentclass{article}&#10;\usepackage{amsmath}&#10;\usepackage{mathpazo}&#10;\pagestyle{empty}&#10;\begin{document}&#10;&#10;&#10;$$&#10;\text { Find an equation of the plane tangent to the ellipsoid at }\left(0,4, \frac{3}{5}\right).&#10;$$&#10;&#10;\end{document}"/>
  <p:tag name="IGUANATEXSIZE" val="10"/>
  <p:tag name="IGUANATEXCURSOR" val="2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75.066"/>
  <p:tag name="LATEXADDIN" val="\documentclass{article}&#10;\usepackage{amsmath}&#10;\usepackage{mathpazo}&#10;\pagestyle{empty}&#10;\begin{document}&#10;&#10;&#10;$$&#10;\nabla F(x, y, z)=\left\langle\frac{2 x}{9}, \frac{2 y}{25}, 2 z\right\rangle&#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53.281"/>
  <p:tag name="LATEXADDIN" val="\documentclass{article}&#10;\usepackage{amsmath}&#10;\usepackage{mathpazo}&#10;\pagestyle{empty}&#10;\begin{document}&#10;&#10;&#10;$$&#10;\implies \nabla F\left(0,4, \frac{3}{5}\right)=\left\langle 0, \frac{8}{25}, \frac{6}{5}\right\rangle&#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496.438"/>
  <p:tag name="LATEXADDIN" val="\documentclass{article}&#10;\usepackage{amsmath}&#10;\usepackage{mathpazo}&#10;\pagestyle{empty}&#10;\begin{document}&#10;&#10;&#10;$$&#10;\implies 0 \cdot(x-0)+\frac{8}{25}(y-4)+\frac{6}{5}\left(z-\frac{3}{5}\right)=0&#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91.864"/>
  <p:tag name="LATEXADDIN" val="\documentclass{article}&#10;\usepackage{amsmath}&#10;\usepackage{mathpazo}&#10;\pagestyle{empty}&#10;\begin{document}&#10;&#10;$$|\mathbf{a} \times \mathbf{b}|=|\mathbf{a}||\mathbf{b}| \sin \theta$$&#10;&#10;&#10;\end{document}"/>
  <p:tag name="IGUANATEXSIZE" val="10"/>
  <p:tag name="IGUANATEXCURSOR" val="1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29.771"/>
  <p:tag name="LATEXADDIN" val="\documentclass{article}&#10;\usepackage{amsmath}&#10;\usepackage{mathpazo}&#10;\pagestyle{empty}&#10;\begin{document}&#10;&#10;&#10;Use this to identify the type of quadric surface and circle your answer &#10;&#10;\end{document}"/>
  <p:tag name="IGUANATEXSIZE" val="10"/>
  <p:tag name="IGUANATEXCURSOR" val="1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0.xml><?xml version="1.0" encoding="utf-8"?>
<p:tagLst xmlns:a="http://schemas.openxmlformats.org/drawingml/2006/main" xmlns:r="http://schemas.openxmlformats.org/officeDocument/2006/relationships" xmlns:p="http://schemas.openxmlformats.org/presentationml/2006/main">
  <p:tag name="OUTPUTDPI" val="1200"/>
  <p:tag name="ORIGINALHEIGHT" val="206.2243"/>
  <p:tag name="ORIGINALWIDTH" val="1119.61"/>
  <p:tag name="LATEXADDIN" val="\documentclass{article}&#10;\usepackage{amsmath}&#10;\usepackage{mathpazo}&#10;\pagestyle{empty}&#10;\begin{document}&#10;&#10;&#10;$$&#10;\implies \boxed { 4 y+15 z=25 }&#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573.303"/>
  <p:tag name="LATEXADDIN" val="\documentclass{article}&#10;\usepackage{amsmath}&#10;\usepackage{mathpazo}&#10;\pagestyle{empty}&#10;\begin{document}&#10;&#10;&#10;$$&#10;\Delta f \approx f_{x}(a, b) \Delta x+f_{y}(a, b) \Delta y&#1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2.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2453.693"/>
  <p:tag name="LATEXADDIN" val="\documentclass{article}&#10;\usepackage{amsmath}&#10;\usepackage{mathpazo}&#10;\pagestyle{empty}&#10;\begin{document}&#10;&#10;&#10;$$&#10;d f=f_{x}(x, y) d x+f_{y}(x, y) d y=\frac{\partial f}{\partial x} d x+\frac{\partial f}{\partial y} d y&#10;$$&#10;&#10;\end{document}"/>
  <p:tag name="IGUANATEXSIZE" val="8"/>
  <p:tag name="IGUANATEXCURSOR" val="2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3.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3898.762"/>
  <p:tag name="LATEXADDIN" val="\documentclass{article}&#10;\usepackage{amsmath}&#10;\usepackage{mathpazo}&#10;\pagestyle{empty}&#10;\begin{document}&#10;&#10;&#10;$$&#10;d f=f_{x}(x, y, z) d x+f_{y}(x, y, z) d y+f_{z}(x, y, z) d z=\frac{\partial f}{\partial x} d x+\frac{\partial f}{\partial y} d y+\frac{\partial f}{\partial z} d z&#10;$$&#10;&#10;\end{document}"/>
  <p:tag name="IGUANATEXSIZE" val="6"/>
  <p:tag name="IGUANATEXCURSOR" val="27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4.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1755.531"/>
  <p:tag name="LATEXADDIN" val="\documentclass{article}&#10;\usepackage{amsmath}&#10;\usepackage{mathpazo}&#10;\pagestyle{empty}&#10;\begin{document}&#10;&#10;&#10;$$&#10;\begin{array}{l}&#10;D(a, b)&lt;0 \Rightarrow \text { saddle point } \\&#10;D(a, b)=0 \Rightarrow \text { test inconclusive }&#10;\end{array}&#10;$$&#10;&#10;\end{document}"/>
  <p:tag name="IGUANATEXSIZE" val="10"/>
  <p:tag name="IGUANATEXCURSOR" val="2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355.081"/>
  <p:tag name="LATEXADDIN" val="\documentclass{article}&#10;\usepackage{amsmath}&#10;\usepackage{mathpazo}&#10;\pagestyle{empty}&#10;\begin{document}&#10;&#10;&#10;$$&#10;D(a, b)&gt;0, \quad f_{x x}(a, b)&gt;0 \quad \Rightarrow \quad f(a, b) \text { is a local minimum }&#10;$$&#10;&#10;\end{document}"/>
  <p:tag name="IGUANATEXSIZE" val="10"/>
  <p:tag name="IGUANATEXCURSOR" val="10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123.359"/>
  <p:tag name="LATEXADDIN" val="\documentclass{article}&#10;\usepackage{amsmath}&#10;\usepackage{mathpazo}&#10;\pagestyle{empty}&#10;\begin{document}&#10;&#10;&#10;$$&#10;D(a, b)&gt;0, \quad f_{x x}(a, b)&lt;0 \Rightarrow f(a, b) \text { is a local maximum }&#10;$$&#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81.065"/>
  <p:tag name="LATEXADDIN" val="\documentclass{article}&#10;\usepackage{amsmath}&#10;\usepackage{mathpazo}&#10;\pagestyle{empty}&#10;\begin{document}&#10;&#10;&#10;$$&#10;D=\left|\begin{array}{ll}&#10;f_{x x}(a, b) &amp; f_{x y}(a, b) \\&#10;f_{y x}(a, b) &amp; f_{y y}(a, b)&#10;\end{array}\right|&#10;$$&#10;&#10;\end{document}"/>
  <p:tag name="IGUANATEXSIZE" val="10"/>
  <p:tag name="IGUANATEXCURSOR" val="2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8.xml><?xml version="1.0" encoding="utf-8"?>
<p:tagLst xmlns:a="http://schemas.openxmlformats.org/drawingml/2006/main" xmlns:r="http://schemas.openxmlformats.org/officeDocument/2006/relationships" xmlns:p="http://schemas.openxmlformats.org/presentationml/2006/main">
  <p:tag name="OUTPUTDPI" val="1200"/>
  <p:tag name="ORIGINALHEIGHT" val="173.9783"/>
  <p:tag name="ORIGINALWIDTH" val="2298.463"/>
  <p:tag name="LATEXADDIN" val="\documentclass{article}&#10;\usepackage{amsmath}&#10;\usepackage{mathpazo}&#10;\pagestyle{empty}&#10;\begin{document}&#10;&#10;&#10;$$&#10;D=D(a, b)=f_{x x}(a, b) f_{y y}(a, b)-f_{x y}^{2}(a, b)&#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5.2231"/>
  <p:tag name="LATEXADDIN" val="\documentclass{article}&#10;\usepackage{amsmath}&#10;\usepackage{mathpazo}&#10;\pagestyle{empty}&#10;\begin{document}&#10;&#10;&#10;of y. &#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0.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236.595"/>
  <p:tag name="LATEXADDIN" val="\documentclass{article}&#10;\usepackage{amsmath}&#10;\usepackage{mathpazo}&#10;\pagestyle{empty}&#10;\begin{document}&#10;&#10;&#10;\textbf{Check Interior points:}&#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908.511"/>
  <p:tag name="LATEXADDIN" val="\documentclass{article}&#10;\usepackage{amsmath}&#10;\usepackage{mathpazo}&#10;\pagestyle{empty}&#10;\begin{document}&#10;&#10;&#10;$$&#10;f_{x}=2-2 x=0, \quad f_{y}=4-2 y=0&#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9.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008.624"/>
  <p:tag name="LATEXADDIN" val="\documentclass{article}&#10;\usepackage{amsmath}&#10;\usepackage{mathpazo}&#10;\pagestyle{empty}&#10;\begin{document}&#10;&#10;&#10;$$&#10;\implies (x, y)=(1,2)&#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63.2171"/>
  <p:tag name="LATEXADDIN" val="\documentclass{article}&#10;\usepackage{amsmath}&#10;\usepackage{mathpazo}&#10;\pagestyle{empty}&#10;\begin{document}&#10;&#10;&#10;from &#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0.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676.4154"/>
  <p:tag name="LATEXADDIN" val="\documentclass{article}&#10;\usepackage{amsmath}&#10;\usepackage{mathpazo}&#10;\pagestyle{empty}&#10;\begin{document}&#10;&#10;&#10;$$&#10;f(1,2)=\boxed { 7 }&#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61.08"/>
  <p:tag name="LATEXADDIN" val="\documentclass{article}&#10;\usepackage{amsmath}&#10;\usepackage{mathpazo}&#10;\pagestyle{empty}&#10;\begin{document}&#10;&#10;&#10;\textbf{Check Boundary points:}&#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98.05"/>
  <p:tag name="LATEXADDIN" val="\documentclass{article}&#10;\usepackage{amsmath}&#10;\usepackage{mathpazo}&#10;\pagestyle{empty}&#10;\begin{document}&#10;&#10;&#10;(i) On the segment OA, $y = 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683.54"/>
  <p:tag name="LATEXADDIN" val="\documentclass{article}&#10;\usepackage{amsmath}&#10;\usepackage{mathpazo}&#10;\pagestyle{empty}&#10;\begin{document}&#10;&#10;&#10;$$&#10;f(x, y)=f(x, 0)=2+2 x-x^{2}&#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08.1365"/>
  <p:tag name="LATEXADDIN" val="\documentclass{article}&#10;\usepackage{amsmath}&#10;\usepackage{mathpazo}&#10;\pagestyle{empty}&#10;\begin{document}&#10;&#10;&#10;where $0 \leq x \leq 9$&#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79.752"/>
  <p:tag name="LATEXADDIN" val="\documentclass{article}&#10;\usepackage{amsmath}&#10;\usepackage{mathpazo}&#10;\pagestyle{empty}&#10;\begin{document}&#10;&#10;&#10;extreme values can be at end points!&#10;&#10;\end{document}"/>
  <p:tag name="IGUANATEXSIZE" val="8"/>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6.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2582.677"/>
  <p:tag name="LATEXADDIN" val="\documentclass{article}&#10;\usepackage{amsmath}&#10;\usepackage{mathpazo}&#10;\pagestyle{empty}&#10;\begin{document}&#10;&#10;&#10;$$&#10;\begin{array}{lll}&#10;x=0 &amp; \text { where } &amp; f(0,0)= \boxed { 2  } \\&#10;x=9 &amp; \text { where } &amp; f(9,0)=2+18-81= \boxed {  -61 }&#10;\end{array}&#10;$$&#10;&#10;\end{document}"/>
  <p:tag name="IGUANATEXSIZE" val="10"/>
  <p:tag name="IGUANATEXCURSOR" val="2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38.3952"/>
  <p:tag name="LATEXADDIN" val="\documentclass{article}&#10;\usepackage{amsmath}&#10;\usepackage{mathpazo}&#10;\pagestyle{empty}&#10;\begin{document}&#10;&#10;&#10;On the interior:&#10;&#10;\end{document}"/>
  <p:tag name="IGUANATEXSIZE" val="8"/>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148.106"/>
  <p:tag name="LATEXADDIN" val="\documentclass{article}&#10;\usepackage{amsmath}&#10;\usepackage{mathpazo}&#10;\pagestyle{empty}&#10;\begin{document}&#10;&#10;&#10;$$&#10;f^{\prime}(x, 0)=2-2 x=0&#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083.615"/>
  <p:tag name="LATEXADDIN" val="\documentclass{article}&#10;\usepackage{amsmath}&#10;\usepackage{mathpazo}&#10;\pagestyle{empty}&#10;\begin{document}&#10;&#10;&#10;$$&#10;f^{\prime}(x, 0)=0 \text {  @  } x=1&#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52.3809"/>
  <p:tag name="LATEXADDIN" val="\documentclass{article}&#10;\usepackage{amsmath}&#10;\usepackage{mathpazo}&#10;\pagestyle{empty}&#10;\begin{document}&#10;&#10;&#10;the following list.&#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0.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1210.349"/>
  <p:tag name="LATEXADDIN" val="\documentclass{article}&#10;\usepackage{amsmath}&#10;\usepackage{mathpazo}&#10;\pagestyle{empty}&#10;\begin{document}&#10;&#10;&#10;$$&#10;f(x, 0)=f(1,0)= \boxed { 3 }&#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61.08"/>
  <p:tag name="LATEXADDIN" val="\documentclass{article}&#10;\usepackage{amsmath}&#10;\usepackage{mathpazo}&#10;\pagestyle{empty}&#10;\begin{document}&#10;&#10;&#10;\textbf{Check Boundary points:}&#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16.798"/>
  <p:tag name="LATEXADDIN" val="\documentclass{article}&#10;\usepackage{amsmath}&#10;\usepackage{mathpazo}&#10;\pagestyle{empty}&#10;\begin{document}&#10;&#10;&#10;(ii) On the segment OB, $x = 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673.041"/>
  <p:tag name="LATEXADDIN" val="\documentclass{article}&#10;\usepackage{amsmath}&#10;\usepackage{mathpazo}&#10;\pagestyle{empty}&#10;\begin{document}&#10;&#10;&#10;$$&#10;f(x, y)=f(0, y)=2+4 y-y^{2}&#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mathpazo}&#10;\pagestyle{empty}&#10;\begin{document}&#10;&#10;&#10;where $0 \leq y \leq 9$&#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898.3877"/>
  <p:tag name="LATEXADDIN" val="\documentclass{article}&#10;\usepackage{amsmath}&#10;\usepackage{mathpazo}&#10;\pagestyle{empty}&#10;\begin{document}&#10;&#10;&#10;$$&#10;\implies f^{\prime}(0, y)=0&#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79.64"/>
  <p:tag name="LATEXADDIN" val="\documentclass{article}&#10;\usepackage{amsmath}&#10;\usepackage{mathpazo}&#10;\pagestyle{empty}&#10;\begin{document}&#10;&#10;&#10;$$&#10;x^{2}+z^{2}=1+y^{2}&#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08.1365"/>
  <p:tag name="LATEXADDIN" val="\documentclass{article}&#10;\usepackage{amsmath}&#10;\usepackage{mathpazo}&#10;\pagestyle{empty}&#10;\begin{document}&#10;&#10;&#10;$$&#10;f^{\prime}(0, y)=4-2 y&#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38.3952"/>
  <p:tag name="LATEXADDIN" val="\documentclass{article}&#10;\usepackage{amsmath}&#10;\usepackage{mathpazo}&#10;\pagestyle{empty}&#10;\begin{document}&#10;&#10;&#10;On the interior:&#10;&#10;\end{document}"/>
  <p:tag name="IGUANATEXSIZE" val="8"/>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2.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082.115"/>
  <p:tag name="LATEXADDIN" val="\documentclass{article}&#10;\usepackage{amsmath}&#10;\usepackage{mathpazo}&#10;\pagestyle{empty}&#10;\begin{document}&#10;&#10;&#10;$$&#10;f^{\prime}(0, y)=0 \text {  @  } y=2&#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12.523"/>
  <p:tag name="LATEXADDIN" val="\documentclass{article}&#10;\usepackage{amsmath}&#10;\usepackage{mathpazo}&#10;\pagestyle{empty}&#10;\begin{document}&#10;&#10;&#10;Checking interior and endpoints:&#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4.xml><?xml version="1.0" encoding="utf-8"?>
<p:tagLst xmlns:a="http://schemas.openxmlformats.org/drawingml/2006/main" xmlns:r="http://schemas.openxmlformats.org/officeDocument/2006/relationships" xmlns:p="http://schemas.openxmlformats.org/presentationml/2006/main">
  <p:tag name="OUTPUTDPI" val="1200"/>
  <p:tag name="ORIGINALHEIGHT" val="182.9771"/>
  <p:tag name="ORIGINALWIDTH" val="2458.193"/>
  <p:tag name="LATEXADDIN" val="\documentclass{article}&#10;\usepackage{amsmath}&#10;\usepackage{mathpazo}&#10;\pagestyle{empty}&#10;\begin{document}&#10;&#10;&#10;$$&#10;f(0,0)= 2, \quad f(0,9)= \boxed { -43 }, \quad f(0,2)= \boxed { 6 }&#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61.08"/>
  <p:tag name="LATEXADDIN" val="\documentclass{article}&#10;\usepackage{amsmath}&#10;\usepackage{mathpazo}&#10;\pagestyle{empty}&#10;\begin{document}&#10;&#10;&#10;\textbf{Check Boundary points:}&#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463.442"/>
  <p:tag name="ORIGINALWIDTH" val="563.9295"/>
  <p:tag name="LATEXADDIN" val="\documentclass{article}&#10;\usepackage{amsmath}&#10;\usepackage{mathpazo}&#10;\pagestyle{empty}&#10;\begin{document}&#10;&#10;\begin{align*}x &amp; = r\cos \theta \\ y &amp; = r\sin \theta \\ z &amp; = z\end{align*}&#10;&#10;&#10;\end{document}"/>
  <p:tag name="IGUANATEXSIZE" val="20"/>
  <p:tag name="IGUANATEXCURSOR" val="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9.516"/>
  <p:tag name="LATEXADDIN" val="\documentclass{article}&#10;\usepackage{amsmath}&#10;\usepackage{mathpazo}&#10;\pagestyle{empty}&#10;\begin{document}&#10;&#10;&#10;(iii) On the segment AB, $y=9-x$&#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3652.043"/>
  <p:tag name="LATEXADDIN" val="\documentclass{article}&#10;\usepackage{amsmath}&#10;\usepackage{mathpazo}&#10;\pagestyle{empty}&#10;\begin{document}&#10;&#10;&#10;$$&#10;f(x, 9-x)=2+2 x+4(9-x)-x^{2}-(9-x)^{2}=-43+16 x-2 x^{2}&#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3.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431.571"/>
  <p:tag name="LATEXADDIN" val="\documentclass{article}&#10;\usepackage{amsmath}&#10;\usepackage{mathpazo}&#10;\pagestyle{empty}&#10;\begin{document}&#10;&#10;&#10;$$&#10;f^{\prime}(x, 9-x)=16-4 x=0&#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74.4282"/>
  <p:tag name="LATEXADDIN" val="\documentclass{article}&#10;\usepackage{amsmath}&#10;\usepackage{mathpazo}&#10;\pagestyle{empty}&#10;\begin{document}&#10;&#10;&#10;$$&#10;\implies x=4&#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5.xml><?xml version="1.0" encoding="utf-8"?>
<p:tagLst xmlns:a="http://schemas.openxmlformats.org/drawingml/2006/main" xmlns:r="http://schemas.openxmlformats.org/officeDocument/2006/relationships" xmlns:p="http://schemas.openxmlformats.org/presentationml/2006/main">
  <p:tag name="OUTPUTDPI" val="1200"/>
  <p:tag name="ORIGINALHEIGHT" val="182.9771"/>
  <p:tag name="ORIGINALWIDTH" val="2649.419"/>
  <p:tag name="LATEXADDIN" val="\documentclass{article}&#10;\usepackage{amsmath}&#10;\usepackage{mathpazo}&#10;\pagestyle{empty}&#10;\begin{document}&#10;&#10;&#10;$$&#10;y=9-4=5 \quad \text { and } \quad f(x, y)=f(4,5)= \boxed { -11 }&#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707.1616"/>
  <p:tag name="ORIGINALWIDTH" val="940.3824"/>
  <p:tag name="LATEXADDIN" val="\documentclass{article}&#10;\usepackage{amsmath}&#10;\usepackage{mathpazo}&#10;\pagestyle{empty}&#10;\begin{document}&#10;&#10;\begin{align*}x &amp; = \rho \sin \phi \cos \theta \\ y &amp; = \rho \sin \phi \sin \theta \\ z &amp; = \rho \cos \phi \\ {\rho ^2} &amp; = {x^2} + {y^2} + {z^2} \end{align*}&#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72.1785"/>
  <p:tag name="LATEXADDIN" val="\documentclass{article}&#10;\usepackage{amsmath}&#10;\usepackage{mathpazo}&#10;\pagestyle{empty}&#10;\begin{document}&#10;&#10;&#10;\textbf{Summary:}&#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928.384"/>
  <p:tag name="LATEXADDIN" val="\documentclass{article}&#10;\usepackage{amsmath}&#10;\usepackage{mathpazo}&#10;\pagestyle{empty}&#10;\begin{document}&#10;&#10;&#10;$$&#10;\text { the function value candidates: } 7,2,-61,3,-43,6,-11&#10;$$&#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2.37"/>
  <p:tag name="LATEXADDIN" val="\documentclass{article}&#10;\usepackage{amsmath}&#10;\usepackage{mathpazo}&#10;\pagestyle{empty}&#10;\begin{document}&#10;&#10;&#10;The maximum is 7.&#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3.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676.4154"/>
  <p:tag name="LATEXADDIN" val="\documentclass{article}&#10;\usepackage{amsmath}&#10;\usepackage{mathpazo}&#10;\pagestyle{empty}&#10;\begin{document}&#10;&#10;&#10;$$&#10;f(1,2)=\boxed { 7 }&#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27.859"/>
  <p:tag name="LATEXADDIN" val="\documentclass{article}&#10;\usepackage{amsmath}&#10;\usepackage{mathpazo}&#10;\pagestyle{empty}&#10;\begin{document}&#10;&#10;&#10;The minimum is -61.&#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5.xml><?xml version="1.0" encoding="utf-8"?>
<p:tagLst xmlns:a="http://schemas.openxmlformats.org/drawingml/2006/main" xmlns:r="http://schemas.openxmlformats.org/officeDocument/2006/relationships" xmlns:p="http://schemas.openxmlformats.org/presentationml/2006/main">
  <p:tag name="OUTPUTDPI" val="1200"/>
  <p:tag name="ORIGINALHEIGHT" val="182.9771"/>
  <p:tag name="ORIGINALWIDTH" val="842.8947"/>
  <p:tag name="LATEXADDIN" val="\documentclass{article}&#10;\usepackage{amsmath}&#10;\usepackage{mathpazo}&#10;\pagestyle{empty}&#10;\begin{document}&#10;&#10;&#10;$$f(9,0)= \boxed{ -61 }$$&#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6.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905.887"/>
  <p:tag name="LATEXADDIN" val="\documentclass{article}&#10;\usepackage{amsmath}&#10;\usepackage{mathpazo}&#10;\pagestyle{empty}&#10;\begin{document}&#10;&#10;&#10;$$&#10;\frac{\partial w}{\partial r}=\frac{\partial w}{\partial x} \frac{\partial x}{\partial r}+\frac{\partial w}{\partial y} \frac{\partial y}{\partial r} \quad \text { and } \quad \frac{\partial w}{\partial s}=\frac{\partial w}{\partial x} \frac{\partial x}{\partial s}+\frac{\partial w}{\partial y} \frac{\partial y}{\partial s}&#10;$$&#10;&#10;\end{document}"/>
  <p:tag name="IGUANATEXSIZE" val="5"/>
  <p:tag name="IGUANATEXCURSOR" val="4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562.4297"/>
  <p:tag name="LATEXADDIN" val="\documentclass{article}&#10;\usepackage{amsmath}&#10;\usepackage{mathpazo}&#10;\pagestyle{empty}&#10;\begin{document}&#10;&#10;&#10;$$&#10;\frac{d y}{d x}=-\frac{F_{x}}{F_{y}}&#10;$$&#10;&#10;\end{document}"/>
  <p:tag name="IGUANATEXSIZE" val="5"/>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65.354"/>
  <p:tag name="LATEXADDIN" val="\documentclass{article}&#10;\usepackage{amsmath}&#10;\usepackage{mathpazo}&#10;\pagestyle{empty}&#10;\begin{document}&#10;&#10;&#10;$$&#10;\text { Let } z=x^{2}-3 y^{2}+20&#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83.277"/>
  <p:tag name="LATEXADDIN" val="\documentclass{article}&#10;\usepackage{amsmath}&#10;\usepackage{mathpazo}&#10;\pagestyle{empty}&#10;\begin{document}&#10;&#10;&#10;$$&#10;\text { where } x=2 \cos t \text { and } y=2 \sin t.&#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62.4297"/>
  <p:tag name="LATEXADDIN" val="\documentclass{article}&#10;\usepackage{amsmath}&#10;\usepackage{mathpazo}&#10;\pagestyle{empty}&#10;\begin{document}&#10;&#10;\begin{align*} r &amp; = \rho \sin \phi \end{align*}&#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0.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1894.263"/>
  <p:tag name="LATEXADDIN" val="\documentclass{article}&#10;\usepackage{amsmath}&#10;\usepackage{mathpazo}&#10;\pagestyle{empty}&#10;\begin{document}&#10;&#10;&#10;$$&#10;\text { Find } \frac{d z}{d t} \text { and evaluate it at } t=\pi / 4&#10;$$&#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65.354"/>
  <p:tag name="LATEXADDIN" val="\documentclass{article}&#10;\usepackage{amsmath}&#10;\usepackage{mathpazo}&#10;\pagestyle{empty}&#10;\begin{document}&#10;&#10;&#10;$$&#10;\text { Let } z=x^{2}-3 y^{2}+20&#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83.277"/>
  <p:tag name="LATEXADDIN" val="\documentclass{article}&#10;\usepackage{amsmath}&#10;\usepackage{mathpazo}&#10;\pagestyle{empty}&#10;\begin{document}&#10;&#10;&#10;$$&#10;\text { where } x=2 \cos t \text { and } y=2 \sin t.&#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3.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1894.263"/>
  <p:tag name="LATEXADDIN" val="\documentclass{article}&#10;\usepackage{amsmath}&#10;\usepackage{mathpazo}&#10;\pagestyle{empty}&#10;\begin{document}&#10;&#10;&#10;$$&#10;\text { Find } \frac{d z}{d t} \text { and evaluate it at } t=\pi / 4&#10;$$&#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094.863"/>
  <p:tag name="LATEXADDIN" val="\documentclass{article}&#10;\usepackage{amsmath}&#10;\usepackage{mathpazo}&#10;\pagestyle{empty}&#10;\begin{document}&#10;&#10;&#10;$$&#10;\frac{d z}{d t}=\frac{\partial z}{\partial x} \frac{d x}{d t}+\frac{\partial z}{\partial y} \frac{d y}{d t}&#10;$$&#10;&#10;\end{document}"/>
  <p:tag name="IGUANATEXSIZE" val="10"/>
  <p:tag name="IGUANATEXCURSOR" val="2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5.xml><?xml version="1.0" encoding="utf-8"?>
<p:tagLst xmlns:a="http://schemas.openxmlformats.org/drawingml/2006/main" xmlns:r="http://schemas.openxmlformats.org/officeDocument/2006/relationships" xmlns:p="http://schemas.openxmlformats.org/presentationml/2006/main">
  <p:tag name="OUTPUTDPI" val="1200"/>
  <p:tag name="ORIGINALHEIGHT" val="391.4511"/>
  <p:tag name="ORIGINALWIDTH" val="1846.269"/>
  <p:tag name="LATEXADDIN" val="\documentclass{article}&#10;\usepackage{amsmath}&#10;\usepackage{mathpazo}&#10;\pagestyle{empty}&#10;\begin{document}&#10;&#10;&#10;$$&#10;=\underbrace{(2 x)}_{\frac{\partial z}{\partial x}} \underbrace{(-2 \sin t)}_{\frac{d x}{d t}}+\underbrace{(-6 y)}_{\frac{\partial z}{\partial y}} \underbrace{(2 \cos t)}_{\frac{d y}{d t}}&#10;$$&#10;&#10;\end{document}"/>
  <p:tag name="IGUANATEXSIZE" val="10"/>
  <p:tag name="IGUANATEXCURSOR" val="29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6.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589.051"/>
  <p:tag name="LATEXADDIN" val="\documentclass{article}&#10;\usepackage{amsmath}&#10;\usepackage{mathpazo}&#10;\pagestyle{empty}&#10;\begin{document}&#10;&#10;&#10;$$&#10;\begin{array}{l}&#10;=-4 x \sin t-12 y \cos t \\&#10;=-8 \cos t \sin t-24 \sin t \cos t \\&#10;=-16 \sin 2 t&#10;\end{array}&#10;$$&#10;&#10;\end{document}"/>
  <p:tag name="IGUANATEXSIZE" val="10"/>
  <p:tag name="IGUANATEXCURSOR" val="2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7.xml><?xml version="1.0" encoding="utf-8"?>
<p:tagLst xmlns:a="http://schemas.openxmlformats.org/drawingml/2006/main" xmlns:r="http://schemas.openxmlformats.org/officeDocument/2006/relationships" xmlns:p="http://schemas.openxmlformats.org/presentationml/2006/main">
  <p:tag name="OUTPUTDPI" val="1200"/>
  <p:tag name="ORIGINALHEIGHT" val="318.7101"/>
  <p:tag name="ORIGINALWIDTH" val="1720.285"/>
  <p:tag name="LATEXADDIN" val="\documentclass{article}&#10;\usepackage{amsmath}&#10;\usepackage{mathpazo}&#10;\pagestyle{empty}&#10;\begin{document}&#10;&#10;&#10;&#10;$$&#10;t=\pi / 4 \text { gives }\left.\frac{d z}{d t}\right|_{t=\pi / 4}=-16&#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736.783"/>
  <p:tag name="LATEXADDIN" val="\documentclass{article}&#10;\usepackage{amsmath}&#10;\pagestyle{empty}&#10;\begin{document}&#10;&#10;Given that $f(x, y)=g(u(x, y), v(x, y))$ and the following information&#10;&#10;\end{document}"/>
  <p:tag name="IGUANATEXSIZE" val="9"/>
  <p:tag name="IGUANATEXCURSOR" val="151"/>
  <p:tag name="TRANSPARENCY" val="True"/>
  <p:tag name="LATEXENGINEID" val="0"/>
  <p:tag name="TEMPFOLDER" val="D:\temp\"/>
  <p:tag name="LATEXFORMHEIGHT" val="320"/>
  <p:tag name="LATEXFORMWIDTH" val="385"/>
  <p:tag name="LATEXFORMWRAP" val="True"/>
  <p:tag name="BITMAPVECTOR" val="0"/>
</p:tagLst>
</file>

<file path=ppt/tags/tag37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3.6708"/>
  <p:tag name="LATEXADDIN" val="\documentclass{article}&#10;\usepackage{amsmath}&#10;\pagestyle{empty}&#10;\begin{document}&#10;&#10; find $f_{x}(1,2)$&#10;&#10;&#10;\end{document}"/>
  <p:tag name="IGUANATEXSIZE" val="9"/>
  <p:tag name="IGUANATEXCURSOR" val="99"/>
  <p:tag name="TRANSPARENCY" val="True"/>
  <p:tag name="LATEXENGINEID" val="0"/>
  <p:tag name="TEMPFOLDER" val="D:\temp\"/>
  <p:tag name="LATEXFORMHEIGHT" val="320"/>
  <p:tag name="LATEXFORMWIDTH" val="38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62.4297"/>
  <p:tag name="LATEXADDIN" val="\documentclass{article}&#10;\usepackage{amsmath}&#10;\usepackage{mathpazo}&#10;\pagestyle{empty}&#10;\begin{document}&#10;&#10;\begin{align*}x &amp; = r\cos \theta \end{align*}&#10;&#10;&#10;\end{document}"/>
  <p:tag name="IGUANATEXSIZE" val="2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8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736.783"/>
  <p:tag name="LATEXADDIN" val="\documentclass{article}&#10;\usepackage{amsmath}&#10;\pagestyle{empty}&#10;\begin{document}&#10;&#10;Given that $f(x, y)=g(u(x, y), v(x, y))$ and the following information&#10;&#10;\end{document}"/>
  <p:tag name="IGUANATEXSIZE" val="9"/>
  <p:tag name="IGUANATEXCURSOR" val="151"/>
  <p:tag name="TRANSPARENCY" val="True"/>
  <p:tag name="LATEXENGINEID" val="0"/>
  <p:tag name="TEMPFOLDER" val="D:\temp\"/>
  <p:tag name="LATEXFORMHEIGHT" val="320"/>
  <p:tag name="LATEXFORMWIDTH" val="385"/>
  <p:tag name="LATEXFORMWRAP" val="True"/>
  <p:tag name="BITMAPVECTOR" val="0"/>
</p:tagLst>
</file>

<file path=ppt/tags/tag3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3.6708"/>
  <p:tag name="LATEXADDIN" val="\documentclass{article}&#10;\usepackage{amsmath}&#10;\pagestyle{empty}&#10;\begin{document}&#10;&#10; find $f_{x}(1,2)$&#10;&#10;&#10;\end{document}"/>
  <p:tag name="IGUANATEXSIZE" val="9"/>
  <p:tag name="IGUANATEXCURSOR" val="99"/>
  <p:tag name="TRANSPARENCY" val="True"/>
  <p:tag name="LATEXENGINEID" val="0"/>
  <p:tag name="TEMPFOLDER" val="D:\temp\"/>
  <p:tag name="LATEXFORMHEIGHT" val="320"/>
  <p:tag name="LATEXFORMWIDTH" val="385"/>
  <p:tag name="LATEXFORMWRAP" val="True"/>
  <p:tag name="BITMAPVECTOR" val="0"/>
</p:tagLst>
</file>

<file path=ppt/tags/tag382.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156.355"/>
  <p:tag name="LATEXADDIN" val="\documentclass{article}&#10;\usepackage{amsmath}&#10;\pagestyle{empty}&#10;\begin{document}&#10;&#10;$$&#10;\frac{\partial f}{\partial x}=\frac{\partial g}{\partial u} \frac{\partial u}{\partial x}+\frac{\partial g}{\partial v} \frac{\partial v}{\partial x}&#10;$$&#10;&#10;&#10;\end{document}"/>
  <p:tag name="IGUANATEXSIZE" val="10"/>
  <p:tag name="IGUANATEXCURSOR" val="236"/>
  <p:tag name="TRANSPARENCY" val="True"/>
  <p:tag name="LATEXENGINEID" val="0"/>
  <p:tag name="TEMPFOLDER" val="D:\temp\"/>
  <p:tag name="LATEXFORMHEIGHT" val="320"/>
  <p:tag name="LATEXFORMWIDTH" val="385"/>
  <p:tag name="LATEXFORMWRAP" val="True"/>
  <p:tag name="BITMAPVECTOR" val="0"/>
</p:tagLst>
</file>

<file path=ppt/tags/tag38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436.071"/>
  <p:tag name="LATEXADDIN" val="\documentclass{article}&#10;\usepackage{amsmath}&#10;\pagestyle{empty}&#10;\begin{document}&#10;&#10;$$&#10;f_{x}(1,2)=g_{u}(u(1,2), v(1,2)) u_{x}(1,2)+g_{v}(u(1,2), v(1,2)) v_{x}(1,2)&#10;$$&#10;&#10;&#10;\end{document}"/>
  <p:tag name="IGUANATEXSIZE" val="10"/>
  <p:tag name="IGUANATEXCURSOR" val="163"/>
  <p:tag name="TRANSPARENCY" val="True"/>
  <p:tag name="LATEXENGINEID" val="0"/>
  <p:tag name="TEMPFOLDER" val="D:\temp\"/>
  <p:tag name="LATEXFORMHEIGHT" val="320"/>
  <p:tag name="LATEXFORMWIDTH" val="385"/>
  <p:tag name="LATEXFORMWRAP" val="True"/>
  <p:tag name="BITMAPVECTOR" val="0"/>
</p:tagLst>
</file>

<file path=ppt/tags/tag38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76.266"/>
  <p:tag name="LATEXADDIN" val="\documentclass{article}&#10;\usepackage{amsmath}&#10;\pagestyle{empty}&#10;\begin{document}&#10;&#10;&#10;$$&#10;=g_{u}(2,-3) \cdot 1 \quad+g_{v}(2,-3) \cdot(-1)&#10;$$&#10;&#10;\end{document}"/>
  <p:tag name="IGUANATEXSIZE" val="10"/>
  <p:tag name="IGUANATEXCURSOR" val="90"/>
  <p:tag name="TRANSPARENCY" val="True"/>
  <p:tag name="LATEXENGINEID" val="0"/>
  <p:tag name="TEMPFOLDER" val="D:\temp\"/>
  <p:tag name="LATEXFORMHEIGHT" val="320"/>
  <p:tag name="LATEXFORMWIDTH" val="385"/>
  <p:tag name="LATEXFORMWRAP" val="True"/>
  <p:tag name="BITMAPVECTOR" val="0"/>
</p:tagLst>
</file>

<file path=ppt/tags/tag38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16.086"/>
  <p:tag name="LATEXADDIN" val="\documentclass{article}&#10;\usepackage{amsmath}&#10;\pagestyle{empty}&#10;\begin{document}&#10;&#10;$$&#10;=4 \cdot 1+(-2) \cdot(-1)= 6&#10;$$&#10;&#10;&#10;\end{document}"/>
  <p:tag name="IGUANATEXSIZE" val="10"/>
  <p:tag name="IGUANATEXCURSOR" val="112"/>
  <p:tag name="TRANSPARENCY" val="True"/>
  <p:tag name="LATEXENGINEID" val="0"/>
  <p:tag name="TEMPFOLDER" val="D:\temp\"/>
  <p:tag name="LATEXFORMHEIGHT" val="320"/>
  <p:tag name="LATEXFORMWIDTH" val="385"/>
  <p:tag name="LATEXFORMWRAP" val="True"/>
  <p:tag name="BITMAPVECTOR" val="0"/>
</p:tagLst>
</file>

<file path=ppt/tags/tag38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092.613"/>
  <p:tag name="LATEXADDIN" val="\documentclass{article}&#10;\usepackage{amsmath}&#10;\usepackage{mathpazo}&#10;\pagestyle{empty}&#10;\begin{document}&#10;&#10;&#10;$$&#10;\text { Let } z=\sin 2 x \cos 3 y&#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8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93.363"/>
  <p:tag name="LATEXADDIN" val="\documentclass{article}&#10;\usepackage{amsmath}&#10;\usepackage{mathpazo}&#10;\pagestyle{empty}&#10;\begin{document}&#10;&#10;&#10;$$&#10;\text { where } x=s+t \text { and } y=s-t . \text { Evaluate } \partial z / \partial s \text { and } \partial z / \partial t&#10;$$&#10;&#10;\end{document}"/>
  <p:tag name="IGUANATEXSIZE" val="10"/>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8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32.321"/>
  <p:tag name="LATEXADDIN" val="\documentclass{article}&#10;\usepackage{amsmath}&#10;\usepackage{mathpazo}&#10;\pagestyle{empty}&#10;\begin{document}&#10;&#10;&#10;$$&#10;\text { Evaluate } \partial z / \partial s \text { and } \partial z / \partial t.&#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89.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092.613"/>
  <p:tag name="LATEXADDIN" val="\documentclass{article}&#10;\usepackage{amsmath}&#10;\usepackage{mathpazo}&#10;\pagestyle{empty}&#10;\begin{document}&#10;&#10;&#10;$$&#10;\text { Let } z=\sin 2 x \cos 3 y&#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9313"/>
  <p:tag name="LATEXADDIN" val="\documentclass{article}&#10;\usepackage{amsmath}&#10;\usepackage{mathpazo}&#10;\pagestyle{empty}&#10;\begin{document}&#10;&#10;\begin{align*} y &amp; = r\sin \theta \end{align*}&#10;&#10;&#10;\end{document}"/>
  <p:tag name="IGUANATEXSIZE" val="2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93.363"/>
  <p:tag name="LATEXADDIN" val="\documentclass{article}&#10;\usepackage{amsmath}&#10;\usepackage{mathpazo}&#10;\pagestyle{empty}&#10;\begin{document}&#10;&#10;&#10;$$&#10;\text { where } x=s+t \text { and } y=s-t . \text { Evaluate } \partial z / \partial s \text { and } \partial z / \partial t&#10;$$&#10;&#10;\end{document}"/>
  <p:tag name="IGUANATEXSIZE" val="10"/>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32.321"/>
  <p:tag name="LATEXADDIN" val="\documentclass{article}&#10;\usepackage{amsmath}&#10;\usepackage{mathpazo}&#10;\pagestyle{empty}&#10;\begin{document}&#10;&#10;&#10;$$&#10;\text { Evaluate } \partial z / \partial s \text { and } \partial z / \partial t.&#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090.364"/>
  <p:tag name="LATEXADDIN" val="\documentclass{article}&#10;\usepackage{amsmath}&#10;\usepackage{mathpazo}&#10;\pagestyle{empty}&#10;\begin{document}&#10;&#10;&#10;$$&#10;\frac{\partial z}{\partial s}=\frac{\partial z}{\partial x} \frac{\partial x}{\partial s}+\frac{\partial z}{\partial y} \frac{\partial y}{\partial s}&#10;$$&#10;&#10;\end{document}"/>
  <p:tag name="IGUANATEXSIZE" val="10"/>
  <p:tag name="IGUANATEXCURSOR" val="2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265.467"/>
  <p:tag name="LATEXADDIN" val="\documentclass{article}&#10;\usepackage{amsmath}&#10;\usepackage{mathpazo}&#10;\pagestyle{empty}&#10;\begin{document}&#10;&#10;&#10;$$&#10;=2 \cos 2 x \cos 3 y \cdot 1+(-3 \sin 2 x \sin 3 y) \cdot 1&#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4.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3268.841"/>
  <p:tag name="LATEXADDIN" val="\documentclass{article}&#10;\usepackage{amsmath}&#10;\usepackage{mathpazo}&#10;\pagestyle{empty}&#10;\begin{document}&#10;&#10;&#10;$$&#10;=2 \cos (\underbrace{2(s+t)}_{x}) \cos (\underbrace{3(s-t)}_{y})-3 \sin (\underbrace{2(s+t)}_{x}) \sin (3 \underbrace{(s-t)}_{y})&#10;$$&#10;&#10;\end{document}"/>
  <p:tag name="IGUANATEXSIZE" val="8"/>
  <p:tag name="IGUANATEXCURSOR" val="2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5.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090.364"/>
  <p:tag name="LATEXADDIN" val="\documentclass{article}&#10;\usepackage{amsmath}&#10;\usepackage{mathpazo}&#10;\pagestyle{empty}&#10;\begin{document}&#10;&#10;&#10;$$&#10;\frac{\partial z}{\partial t}=\frac{\partial z}{\partial x} \frac{\partial x}{\partial t}+\frac{\partial z}{\partial y} \frac{\partial y}{\partial t}&#10;$$&#10;&#10;\end{document}"/>
  <p:tag name="IGUANATEXSIZE" val="10"/>
  <p:tag name="IGUANATEXCURSOR" val="2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369.704"/>
  <p:tag name="LATEXADDIN" val="\documentclass{article}&#10;\usepackage{amsmath}&#10;\usepackage{mathpazo}&#10;\pagestyle{empty}&#10;\begin{document}&#10;&#10;&#10;$$&#10;=2 \cos 2 x \cos 3 y \cdot 1+(-3 \sin 2 x \sin 3 y) \cdot-1&#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7.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3301.087"/>
  <p:tag name="LATEXADDIN" val="\documentclass{article}&#10;\usepackage{amsmath}&#10;\usepackage{mathpazo}&#10;\pagestyle{empty}&#10;\begin{document}&#10;&#10;&#10;$$&#10;=2 \cos (\underbrace{2(s+t)}_{x}) \cos (\underbrace{3(s-t)}_{y})+3 \sin (\underbrace{2(s+t)}_{x})) \sin (3(\underbrace{s-t}_{y}))&#10;$$&#10;&#10;\end{document}"/>
  <p:tag name="IGUANATEXSIZE" val="8"/>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21.11"/>
  <p:tag name="LATEXADDIN" val="\documentclass{article}&#10;\usepackage{amsmath}&#10;\usepackage{mathpazo}&#10;\pagestyle{empty}&#10;\begin{document}&#10;&#10;&#10;The temperature at a point (x,y) in the plane is &#10;$T(x,y)^{\circ}C$. &#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94.413"/>
  <p:tag name="LATEXADDIN" val="\documentclass{article}&#10;\usepackage{amsmath}&#10;\usepackage{mathpazo}&#10;\pagestyle{empty}&#10;\begin{document}&#10;&#10;&#10;If a bug crawls on the plane so that its position at &#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571.429"/>
  <p:tag name="LATEXADDIN" val="\documentclass{article}&#10;\usepackage{amsmath}&#10;\usepackage{mathpazo}&#10;\pagestyle{empty}&#10;\begin{document}&#10;&#10;$$|\mathbf{a} \times \mathbf{b}|^{2}=|\mathbf{a}|^{2}|\mathbf{b}|^{2} \sin ^{2} \theta=|\mathbf{a}|^{2}|\mathbf{b}|^{2}\left(1-\cos ^{2} \theta\right)$$&#10;&#10;&#10;\end{document}"/>
  <p:tag name="IGUANATEXSIZE" val="10"/>
  <p:tag name="IGUANATEXCURSOR" val="2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505.4369"/>
  <p:tag name="ORIGINALWIDTH" val="788.1515"/>
  <p:tag name="LATEXADDIN" val="\documentclass{article}&#10;\usepackage{amsmath}&#10;\usepackage{mathpazo}&#10;\pagestyle{empty}&#10;\begin{document}&#10;&#10;\begin{align*}&#10;r &amp; = \sqrt {{x^2} + {y^2}} \hspace{0.5in} \\ \theta &amp; = {\tan ^{ - 1}}\left( {\frac{y}{x}} \right)&#10;\end{align*}&#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43.794"/>
  <p:tag name="LATEXADDIN" val="\documentclass{article}&#10;\usepackage{amsmath}&#10;\usepackage{mathpazo}&#10;\pagestyle{empty}&#10;\begin{document}&#10;&#10;&#10;time t (in minutes) is given by&#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672.291"/>
  <p:tag name="LATEXADDIN" val="\documentclass{article}&#10;\usepackage{amsmath}&#10;\usepackage{mathpazo}&#10;\pagestyle{empty}&#10;\begin{document}&#10;&#10;&#10;$$&#10;x(t)=\sqrt{1+t}, \quad y(t)=5+\frac{1}{3} t&#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430.821"/>
  <p:tag name="LATEXADDIN" val="\documentclass{article}&#10;\usepackage{amsmath}&#10;\usepackage{mathpazo}&#10;\pagestyle{empty}&#10;\begin{document}&#10;&#10;&#10;determine how fast the temperature is rising on the bug's path&#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3.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61.3798"/>
  <p:tag name="LATEXADDIN" val="\documentclass{article}&#10;\usepackage{amsmath}&#10;\usepackage{mathpazo}&#10;\pagestyle{empty}&#10;\begin{document}&#10;&#10;&#10; after 3 minutes, if&#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4.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519.31"/>
  <p:tag name="LATEXADDIN" val="\documentclass{article}&#10;\usepackage{amsmath}&#10;\usepackage{mathpazo}&#10;\pagestyle{empty}&#10;\begin{document}&#10;&#10;&#10;$$&#10;T_{x}(2,6)=20, \quad T_{y}(2,6)=3&#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21.11"/>
  <p:tag name="LATEXADDIN" val="\documentclass{article}&#10;\usepackage{amsmath}&#10;\usepackage{mathpazo}&#10;\pagestyle{empty}&#10;\begin{document}&#10;&#10;&#10;The temperature at a point (x,y) in the plane is &#10;$T(x,y)^{\circ}C$. &#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94.413"/>
  <p:tag name="LATEXADDIN" val="\documentclass{article}&#10;\usepackage{amsmath}&#10;\usepackage{mathpazo}&#10;\pagestyle{empty}&#10;\begin{document}&#10;&#10;&#10;If a bug crawls on the plane so that its position at &#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43.794"/>
  <p:tag name="LATEXADDIN" val="\documentclass{article}&#10;\usepackage{amsmath}&#10;\usepackage{mathpazo}&#10;\pagestyle{empty}&#10;\begin{document}&#10;&#10;&#10;time t (in minutes) is given by&#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672.291"/>
  <p:tag name="LATEXADDIN" val="\documentclass{article}&#10;\usepackage{amsmath}&#10;\usepackage{mathpazo}&#10;\pagestyle{empty}&#10;\begin{document}&#10;&#10;&#10;$$&#10;x(t)=\sqrt{1+t}, \quad y(t)=5+\frac{1}{3} t&#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430.821"/>
  <p:tag name="LATEXADDIN" val="\documentclass{article}&#10;\usepackage{amsmath}&#10;\usepackage{mathpazo}&#10;\pagestyle{empty}&#10;\begin{document}&#10;&#10;&#10;determine how fast the temperature is rising on the bug's path&#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10;\&amp;&#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61.3798"/>
  <p:tag name="LATEXADDIN" val="\documentclass{article}&#10;\usepackage{amsmath}&#10;\usepackage{mathpazo}&#10;\pagestyle{empty}&#10;\begin{document}&#10;&#10;&#10; after 3 minutes, if&#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519.31"/>
  <p:tag name="LATEXADDIN" val="\documentclass{article}&#10;\usepackage{amsmath}&#10;\usepackage{mathpazo}&#10;\pagestyle{empty}&#10;\begin{document}&#10;&#10;&#10;$$&#10;T_{x}(2,6)=20, \quad T_{y}(2,6)=3&#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17.36"/>
  <p:tag name="LATEXADDIN" val="\documentclass{article}&#10;\usepackage{amsmath}&#10;\usepackage{mathpazo}&#10;\pagestyle{empty}&#10;\begin{document}&#10;&#10;&#10;The temperature on the bug's path is $S(t)=T(x(t), y(t))$&#10; &#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16.273"/>
  <p:tag name="LATEXADDIN" val="\documentclass{article}&#10;\usepackage{amsmath}&#10;\usepackage{mathpazo}&#10;\pagestyle{empty}&#10;\begin{document}&#10;&#10;&#10;Thus by the Chain Rule for Paths&#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142.857"/>
  <p:tag name="LATEXADDIN" val="\documentclass{article}&#10;\usepackage{amsmath}&#10;\usepackage{mathpazo}&#10;\pagestyle{empty}&#10;\begin{document}&#10;&#10;&#10;$$&#10;\frac{d S}{d t}=\frac{\partial T}{\partial x} \frac{d x}{d t}+\frac{\partial T}{\partial y} \frac{d y}{d t}&#10;$$&#10;&#10;\end{document}"/>
  <p:tag name="IGUANATEXSIZE" val="10"/>
  <p:tag name="IGUANATEXCURSOR" val="2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371.579"/>
  <p:tag name="LATEXADDIN" val="\documentclass{article}&#10;\usepackage{amsmath}&#10;\usepackage{mathpazo}&#10;\pagestyle{empty}&#10;\begin{document}&#10;&#10;&#10;$$&#10;\frac{d x}{d t}=\frac{1}{2 \sqrt{1+t}}, \quad \frac{d y}{d t}=\frac{1}{3}&#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673.041"/>
  <p:tag name="LATEXADDIN" val="\documentclass{article}&#10;\usepackage{amsmath}&#10;\usepackage{mathpazo}&#10;\pagestyle{empty}&#10;\begin{document}&#10;&#10;&#10;$$&#10;\implies \frac{d T}{d t}=\frac{1}{2 \sqrt{1+t}} \frac{\partial T}{\partial x}+\frac{1}{3} \frac{\partial T}{\partial y}&#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886.3892"/>
  <p:tag name="LATEXADDIN" val="\documentclass{article}&#10;\usepackage{amsmath}&#10;\usepackage{mathpazo}&#10;\pagestyle{empty}&#10;\begin{document}&#10;&#10;&#10;$(2,6) \quad @ \quad t = 3 $&#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519.31"/>
  <p:tag name="LATEXADDIN" val="\documentclass{article}&#10;\usepackage{amsmath}&#10;\usepackage{mathpazo}&#10;\pagestyle{empty}&#10;\begin{document}&#10;&#10;&#10;$$&#10;T_{x}(2,6)=20, \quad T_{y}(2,6)=3&#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9.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1733.783"/>
  <p:tag name="LATEXADDIN" val="\documentclass{article}&#10;\usepackage{amsmath}&#10;\usepackage{mathpazo}&#10;\pagestyle{empty}&#10;\begin{document}&#10;&#10;&#10;$$&#10;\frac{d T}{d t}=\frac{20}{4}+\frac{1}{3} \times 3= \boxed { 6^{\circ} C / \min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63.442"/>
  <p:tag name="ORIGINALWIDTH" val="563.9295"/>
  <p:tag name="LATEXADDIN" val="\documentclass{article}&#10;\usepackage{amsmath}&#10;\usepackage{mathpazo}&#10;\pagestyle{empty}&#10;\begin{document}&#10;&#10;\begin{align*}x &amp; = r\cos \theta \\ y &amp; = r\sin \theta \\ z &amp; = z\end{align*}&#10;&#10;&#10;\end{document}"/>
  <p:tag name="IGUANATEXSIZE" val="20"/>
  <p:tag name="IGUANATEXCURSOR" val="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74.091"/>
  <p:tag name="LATEXADDIN" val="\documentclass{article}&#10;\usepackage{amsmath}&#10;\usepackage{mathpazo}&#10;\pagestyle{empty}&#10;\begin{document}&#10;&#10;&#10;$$ \text{Normal} _1 =  k \cdot \text{Normal} _2 $$&#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62.617"/>
  <p:tag name="LATEXADDIN" val="\documentclass{article}&#10;\usepackage{amsmath}&#10;\usepackage{mathpazo}&#10;\pagestyle{empty}&#10;\begin{document}&#10;&#10;&#10;$$ \lambda = \text{scalar multiple} $$&#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193.851"/>
  <p:tag name="LATEXADDIN" val="\documentclass{article}&#10;\usepackage{amsmath}&#10;\usepackage{mathpazo}&#10;\pagestyle{empty}&#10;\begin{document}&#10;&#10;&#10;$$ = \text{lagrange multiplier} $$&#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3.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03.6746"/>
  <p:tag name="LATEXADDIN" val="\documentclass{article}&#10;\usepackage{amsmath}&#10;\usepackage{mathpazo}&#10;\pagestyle{empty}&#10;\begin{document}&#10;&#10;&#10;$$ \nabla f = \lambda \nabla g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75.853"/>
  <p:tag name="LATEXADDIN" val="\documentclass{article}&#10;\usepackage{amsmath}&#10;\usepackage{mathpazo}&#10;\pagestyle{empty}&#10;\begin{document}&#10;&#10;&#10;$$&#10;\nabla f(x, y) =\lambda \nabla g(x, y)&#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396.325"/>
  <p:tag name="LATEXADDIN" val="\documentclass{article}&#10;\usepackage{amsmath}&#10;\usepackage{mathpazo}&#10;\pagestyle{empty}&#10;\begin{document}&#10;&#10;&#10;$$&#10;\nabla f(x, y, z)=\lambda \nabla g(x, y, z)&#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401.95"/>
  <p:tag name="LATEXADDIN" val="\documentclass{article}&#10;\usepackage{amsmath}&#10;\usepackage{mathpazo}&#10;\pagestyle{empty}&#10;\begin{document}&#10;&#10;$$&#10;\left\langle {{f_x},{f_y},{f_z}} \right\rangle  = \lambda \left\langle {{g_x},{g_y},{g_z}} \right\rangle  = \left\langle {\lambda {g_x},\lambda {g_y},\lambda {g_z}} \right\rangle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7.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898.013"/>
  <p:tag name="LATEXADDIN" val="\documentclass{article}&#10;\usepackage{amsmath}&#10;\usepackage{mathpazo}&#10;\pagestyle{empty}&#10;\begin{document}&#10;&#10;$$&#10;{f_x} = \lambda {g_x}\hspace{0.25in}{f_y} = \lambda {g_y}\hspace{0.25in}{f_z} = \lambda {g_z}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826.022"/>
  <p:tag name="LATEXADDIN" val="\documentclass{article}&#10;\usepackage{amsmath}&#10;\usepackage{mathpazo}&#10;\pagestyle{empty}&#10;\begin{document}&#10;&#10;$$&#10;\left\langle {{f_x},{f_y}} \right\rangle  = \lambda \left\langle {{g_x},{g_y}} \right\rangle  = \left\langle {\lambda {g_x},\lambda {g_y}} \right\rangle $$&#10;&#10;\end{document}"/>
  <p:tag name="IGUANATEXSIZE" val="10"/>
  <p:tag name="IGUANATEXCURSOR" val="2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9.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199.1"/>
  <p:tag name="LATEXADDIN" val="\documentclass{article}&#10;\usepackage{amsmath}&#10;\usepackage{mathpazo}&#10;\pagestyle{empty}&#10;\begin{document}&#10;&#10;$$&#10;{f_x} = \lambda {g_x}\hspace{0.25in}{f_y} = \lambda {g_y}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505.4369"/>
  <p:tag name="ORIGINALWIDTH" val="788.1515"/>
  <p:tag name="LATEXADDIN" val="\documentclass{article}&#10;\usepackage{amsmath}&#10;\usepackage{mathpazo}&#10;\pagestyle{empty}&#10;\begin{document}&#10;&#10;\begin{align*}&#10;r &amp; = \sqrt {{x^2} + {y^2}} \hspace{0.5in} \\ \theta &amp; = {\tan ^{ - 1}}\left( {\frac{y}{x}} \right)&#10;\end{align*}&#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993.626"/>
  <p:tag name="LATEXADDIN" val="\documentclass{article}&#10;\usepackage{amsmath}&#10;\usepackage{mathpazo}&#10;\pagestyle{empty}&#10;\begin{document}&#10;&#10;&#10;Find the maximum and minimum of $f(x, y)=5 x-3 y$ &#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083.24"/>
  <p:tag name="LATEXADDIN" val="\documentclass{article}&#10;\usepackage{amsmath}&#10;\usepackage{mathpazo}&#10;\pagestyle{empty}&#10;\begin{document}&#10;&#10;&#10;subject to the constraint $x^{2}+y^{2}=136$&#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993.626"/>
  <p:tag name="LATEXADDIN" val="\documentclass{article}&#10;\usepackage{amsmath}&#10;\usepackage{mathpazo}&#10;\pagestyle{empty}&#10;\begin{document}&#10;&#10;&#10;Find the maximum and minimum of $f(x, y)=5 x-3 y$ &#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083.24"/>
  <p:tag name="LATEXADDIN" val="\documentclass{article}&#10;\usepackage{amsmath}&#10;\usepackage{mathpazo}&#10;\pagestyle{empty}&#10;\begin{document}&#10;&#10;&#10;subject to the constraint $x^{2}+y^{2}=136$&#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03.6746"/>
  <p:tag name="LATEXADDIN" val="\documentclass{article}&#10;\usepackage{amsmath}&#10;\usepackage{mathpazo}&#10;\pagestyle{empty}&#10;\begin{document}&#10;&#10;&#10;$$ \nabla f = \lambda \nabla g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947.1316"/>
  <p:tag name="LATEXADDIN" val="\documentclass{article}&#10;\usepackage{amsmath}&#10;\usepackage{mathpazo}&#10;\pagestyle{empty}&#10;\begin{document}&#10;&#10;&#10;$$&#10;f(x, y)=5 x-3 y&#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499.063"/>
  <p:tag name="LATEXADDIN" val="\documentclass{article}&#10;\usepackage{amsmath}&#10;\usepackage{mathpazo}&#10;\pagestyle{empty}&#10;\begin{document}&#10;&#10;&#10;$$g(x,y) = x^2 + y^2 - 136 = 0 $$&#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7.xml><?xml version="1.0" encoding="utf-8"?>
<p:tagLst xmlns:a="http://schemas.openxmlformats.org/drawingml/2006/main" xmlns:r="http://schemas.openxmlformats.org/officeDocument/2006/relationships" xmlns:p="http://schemas.openxmlformats.org/presentationml/2006/main">
  <p:tag name="OUTPUTDPI" val="1200"/>
  <p:tag name="ORIGINALHEIGHT" val="520.4349"/>
  <p:tag name="ORIGINALWIDTH" val="767.1541"/>
  <p:tag name="LATEXADDIN" val="\documentclass{article}&#10;\usepackage{amsmath}&#10;\usepackage{mathpazo}&#10;\pagestyle{empty}&#10;\begin{document}&#10;&#10;&#10;\begin{align*}5 &amp; = 2\lambda x\\ - 3 &amp; = 2\lambda y\\ {x^2} + {y^2} &amp; = 136\end{align*}&#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56.993"/>
  <p:tag name="LATEXADDIN" val="\documentclass{article}&#10;\usepackage{amsmath}&#10;\usepackage{mathpazo}&#10;\pagestyle{empty}&#10;\begin{document}&#10;&#10;&#10;We solve the system for a max or min &#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23.697"/>
  <p:tag name="LATEXADDIN" val="\documentclass{article}&#10;\usepackage{amsmath}&#10;\usepackage{mathpazo}&#10;\pagestyle{empty}&#10;\begin{document}&#10;&#10;&#10;(guaranteed by the Extreme Value Theorem)&#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07.1616"/>
  <p:tag name="ORIGINALWIDTH" val="940.3824"/>
  <p:tag name="LATEXADDIN" val="\documentclass{article}&#10;\usepackage{amsmath}&#10;\usepackage{mathpazo}&#10;\pagestyle{empty}&#10;\begin{document}&#10;&#10;\begin{align*}x &amp; = \rho \sin \varphi \cos \theta \\ y &amp; = \rho \sin \varphi \sin \theta \\ z &amp; = \rho \cos \varphi \\ {\rho ^2} &amp; = {x^2} + {y^2} + {z^2} \end{align*}&#10;&#10;&#10;\end{document}"/>
  <p:tag name="IGUANATEXSIZE" val="20"/>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0.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0.4612"/>
  <p:tag name="LATEXADDIN" val="\documentclass{article}&#10;\usepackage{amsmath}&#10;\usepackage{mathpazo}&#10;\pagestyle{empty}&#10;\begin{document}&#10;&#10;&#10;$$ \lambda  \ne 0 $$&#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2.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3.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580.802"/>
  <p:tag name="LATEXADDIN" val="\documentclass{article}&#10;\usepackage{amsmath}&#10;\usepackage{mathpazo}&#10;\pagestyle{empty}&#10;\begin{document}&#10;&#10;$$&#10;x = \frac{5}{{2\lambda }}\hspace{0.75in}y =  - \frac{3}{{2\lambda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4.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1339.333"/>
  <p:tag name="LATEXADDIN" val="\documentclass{article}&#10;\usepackage{amsmath}&#10;\usepackage{mathpazo}&#10;\pagestyle{empty}&#10;\begin{document}&#10;&#10;$$&#10;\frac{{25}}{{4{\lambda ^2}}} + \frac{9}{{4{\lambda ^2}}} = \frac{{17}}{{2{\lambda ^2}}} = 136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644.544"/>
  <p:tag name="LATEXADDIN" val="\documentclass{article}&#10;\usepackage{amsmath}&#10;\usepackage{mathpazo}&#10;\pagestyle{empty}&#10;\begin{document}&#10;&#10;$$&#10;{\lambda ^2} = \frac{1}{{16}}\hspace{0.25in} \Rightarrow \hspace{0.25in}\,\,\,\,\,\lambda  =  \pm \frac{1}{4}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78.6652"/>
  <p:tag name="LATEXADDIN" val="\documentclass{article}&#10;\usepackage{amsmath}&#10;\usepackage{mathpazo}&#10;\pagestyle{empty}&#10;\begin{document}&#10;&#10;&#10;$$\text{Goal: Find} \, \lambda $$&#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7.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599.1751"/>
  <p:tag name="LATEXADDIN" val="\documentclass{article}&#10;\usepackage{amsmath}&#10;\usepackage{mathpazo}&#10;\pagestyle{empty}&#10;\begin{document}&#10;&#10;&#10;If $\lambda  =  - \frac{1}{4}$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8.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495.688"/>
  <p:tag name="LATEXADDIN" val="\documentclass{article}&#10;\usepackage{amsmath}&#10;\usepackage{mathpazo}&#10;\pagestyle{empty}&#10;\begin{document}&#10;&#10;&#10;If $\lambda  =  \frac{1}{4}$ :&#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9.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437.57"/>
  <p:tag name="LATEXADDIN" val="\documentclass{article}&#10;\usepackage{amsmath}&#10;\usepackage{mathpazo}&#10;\pagestyle{empty}&#10;\begin{document}&#10;&#10;&#10;$$x =  - 10\hspace{0.75in}y = 6$$&#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69.1788"/>
  <p:tag name="LATEXADDIN" val="\documentclass{article}&#10;\usepackage{amsmath}&#10;\usepackage{mathpazo}&#10;\pagestyle{empty}&#10;\begin{document}&#10;&#10;\begin{align*} r &amp; = \rho \sin \varphi \end{align*}&#10;&#10;&#10;\end{document}"/>
  <p:tag name="IGUANATEXSIZE" val="2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580.802"/>
  <p:tag name="LATEXADDIN" val="\documentclass{article}&#10;\usepackage{amsmath}&#10;\usepackage{mathpazo}&#10;\pagestyle{empty}&#10;\begin{document}&#10;&#10;$$&#10;x = \frac{5}{{2\lambda }}\hspace{0.75in}y =  - \frac{3}{{2\lambda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437.57"/>
  <p:tag name="LATEXADDIN" val="\documentclass{article}&#10;\usepackage{amsmath}&#10;\usepackage{mathpazo}&#10;\pagestyle{empty}&#10;\begin{document}&#10;&#10;&#10;$$x = 10\hspace{0.75in}y =  - 6$$&#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2.xml><?xml version="1.0" encoding="utf-8"?>
<p:tagLst xmlns:a="http://schemas.openxmlformats.org/drawingml/2006/main" xmlns:r="http://schemas.openxmlformats.org/officeDocument/2006/relationships" xmlns:p="http://schemas.openxmlformats.org/presentationml/2006/main">
  <p:tag name="OUTPUTDPI" val="1200"/>
  <p:tag name="ORIGINALHEIGHT" val="317.2103"/>
  <p:tag name="ORIGINALWIDTH" val="3154.855"/>
  <p:tag name="LATEXADDIN" val="\documentclass{article}&#10;\usepackage{amsmath}&#10;\usepackage{mathpazo}&#10;\pagestyle{empty}&#10;\begin{document}&#10;&#10;&#10;\begin{align*}f\left( { - 10,6} \right) &amp; =  - 68 &amp; \hspace{0.25in} &amp;{\mbox{Minimum at }}\left( { - 10,6} \right)\\ f\left( {10, - 6} \right) &amp; = 68 &amp; \hspace{0.5in} &amp; {\mbox{Maximum at }}\left( {10, - 6} \right)\end{align*}&#10;&#10;\end{document}"/>
  <p:tag name="IGUANATEXSIZE" val="10"/>
  <p:tag name="IGUANATEXCURSOR" val="3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81.74"/>
  <p:tag name="LATEXADDIN" val="\documentclass{article}&#10;\usepackage{amsmath}&#10;\usepackage{mathpazo}&#10;\pagestyle{empty}&#10;\begin{document}&#10;&#10;&#10;\textbf{Important Note:} plugging values into our function allows us to determine &#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86.277"/>
  <p:tag name="LATEXADDIN" val="\documentclass{article}&#10;\usepackage{amsmath}&#10;\usepackage{mathpazo}&#10;\pagestyle{empty}&#10;\begin{document}&#10;&#10;&#10;if its a maximum or minimum. Remember to plug in values to check.&#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4017.248"/>
  <p:tag name="LATEXADDIN" val="\documentclass{article}&#10;\usepackage{amsmath}&#10;\usepackage{mathpazo}&#10;\pagestyle{empty}&#10;\begin{document}&#10;&#10;&#10;\textbf{ Extreme Value Theorem:} allows for max. or min. since we are concerned &#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50.356"/>
  <p:tag name="LATEXADDIN" val="\documentclass{article}&#10;\usepackage{amsmath}&#10;\usepackage{mathpazo}&#10;\pagestyle{empty}&#10;\begin{document}&#10;&#10;&#10;with a closed and bounded region (guarantees existence).&#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993.626"/>
  <p:tag name="LATEXADDIN" val="\documentclass{article}&#10;\usepackage{amsmath}&#10;\usepackage{mathpazo}&#10;\pagestyle{empty}&#10;\begin{document}&#10;&#10;&#10;Find the maximum and minimum of $f(x, y)=5 x-3 y$ &#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8.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083.24"/>
  <p:tag name="LATEXADDIN" val="\documentclass{article}&#10;\usepackage{amsmath}&#10;\usepackage{mathpazo}&#10;\pagestyle{empty}&#10;\begin{document}&#10;&#10;&#10;subject to the constraint $x^{2}+y^{2}=136$&#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543.307"/>
  <p:tag name="LATEXADDIN" val="\documentclass{article}&#10;\usepackage{amsmath}&#10;\usepackage{mathpazo}&#10;\pagestyle{empty}&#10;\begin{document}&#10;&#10;&#10;Find the maximum and minimum values of $f(x, y)=4 x^{2}+10 y^{2}$ &#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4440.945"/>
  <p:tag name="LATEXADDIN" val="\documentclass{article}&#10;\usepackage{amsmath}&#10;\usepackage{mathpazo}&#10;\pagestyle{empty}&#10;\begin{document}&#10;&#10;A point has rectangular coordinates (-5,-7,4) and spherical coordinates $(\rho, \theta, \phi)$. Find the rectangular coordinates of the point with spherical coordinates $(\rho, \theta,-\phi)$.&#10;&#10;&#10;\end{document}"/>
  <p:tag name="IGUANATEXSIZE" val="10"/>
  <p:tag name="IGUANATEXCURSOR" val="29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0.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262.842"/>
  <p:tag name="LATEXADDIN" val="\documentclass{article}&#10;\usepackage{amsmath}&#10;\usepackage{mathpazo}&#10;\pagestyle{empty}&#10;\begin{document}&#10;&#10;&#10;on the disk $x^{2}+y^{2} \leq 4$&#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543.307"/>
  <p:tag name="LATEXADDIN" val="\documentclass{article}&#10;\usepackage{amsmath}&#10;\usepackage{mathpazo}&#10;\pagestyle{empty}&#10;\begin{document}&#10;&#10;&#10;Find the maximum and minimum values of $f(x, y)=4 x^{2}+10 y^{2}$ &#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2.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262.842"/>
  <p:tag name="LATEXADDIN" val="\documentclass{article}&#10;\usepackage{amsmath}&#10;\usepackage{mathpazo}&#10;\pagestyle{empty}&#10;\begin{document}&#10;&#10;&#10;on the disk $x^{2}+y^{2} \leq 4$&#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99.737"/>
  <p:tag name="LATEXADDIN" val="\documentclass{article}&#10;\usepackage{amsmath}&#10;\usepackage{mathpazo}&#10;\pagestyle{empty}&#10;\begin{document}&#10;&#10;&#10;First: find all the critical points that are in the disk (i.e. satisfy the constraint)&#10;&#10;\end{document}"/>
  <p:tag name="IGUANATEXSIZE" val="10"/>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653.1683"/>
  <p:tag name="LATEXADDIN" val="\documentclass{article}&#10;\usepackage{amsmath}&#10;\usepackage{mathpazo}&#10;\pagestyle{empty}&#10;\begin{document}&#10;&#10;&#10;$$ \nabla f = \langle 0, 0 \rangle \text{:}$$&#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5.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3039.37"/>
  <p:tag name="LATEXADDIN" val="\documentclass{article}&#10;\usepackage{amsmath}&#10;\usepackage{mathpazo}&#10;\pagestyle{empty}&#10;\begin{document}&#10;&#10;\begin{align*}{f_x} &amp; = 8x &amp;  &amp; \Rightarrow \hspace{0.25in}\,\,\,8x = 0\hspace{0.25in} \Rightarrow \hspace{0.25in}\,\,\,\,\,\,x = 0\\ {f_y} &amp; = 20y &amp;  &amp; \Rightarrow \hspace{0.25in}20y = 0\hspace{0.25in} \Rightarrow \hspace{0.25in}\,\,\,\,\,\,y = 0\end{align*}&#10;&#10;&#10;\end{document}"/>
  <p:tag name="IGUANATEXSIZE" val="10"/>
  <p:tag name="IGUANATEXCURSOR" val="3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424.822"/>
  <p:tag name="LATEXADDIN" val="\documentclass{article}&#10;\usepackage{amsmath}&#10;\usepackage{mathpazo}&#10;\pagestyle{empty}&#10;\begin{document}&#10;&#10;The only critical point is (0,0) and it does satisfy the inequality.&#10;&#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7.xml><?xml version="1.0" encoding="utf-8"?>
<p:tagLst xmlns:a="http://schemas.openxmlformats.org/drawingml/2006/main" xmlns:r="http://schemas.openxmlformats.org/officeDocument/2006/relationships" xmlns:p="http://schemas.openxmlformats.org/presentationml/2006/main">
  <p:tag name="OUTPUTDPI" val="1200"/>
  <p:tag name="ORIGINALHEIGHT" val="520.4349"/>
  <p:tag name="ORIGINALWIDTH" val="767.1541"/>
  <p:tag name="LATEXADDIN" val="\documentclass{article}&#10;\usepackage{amsmath}&#10;\usepackage{mathpazo}&#10;\pagestyle{empty}&#10;\begin{document}&#10;&#10;&#10;\begin{align*}8x &amp; = 2\lambda x\\ 20y &amp; = 2\lambda y\\ {x^2} + {y^2} &amp; = 4\end{align*}&#10;&#10;\end{document}"/>
  <p:tag name="IGUANATEXSIZE" val="10"/>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684.665"/>
  <p:tag name="LATEXADDIN" val="\documentclass{article}&#10;\usepackage{amsmath}&#10;\usepackage{mathpazo}&#10;\pagestyle{empty}&#10;\begin{document}&#10;&#10;$$ 2x\left( {4 - \lambda } \right) = 0\hspace{0.5in} \Rightarrow \hspace{0.25in}\,\,\,\,\,x = 0\,\,\,\,{\mbox{or}}\,\,\,\,\,\lambda  = 4 $$&#10;&#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905.137"/>
  <p:tag name="LATEXADDIN" val="\documentclass{article}&#10;\usepackage{amsmath}&#10;\usepackage{mathpazo}&#10;\pagestyle{empty}&#10;\begin{document}&#10;&#10;If we have $x=0$ then the constraint gives us $y=\pm 2$.&#10;&#10;&#10;&#10;\end{document}"/>
  <p:tag name="IGUANATEXSIZE" val="10"/>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4440.945"/>
  <p:tag name="LATEXADDIN" val="\documentclass{article}&#10;\usepackage{amsmath}&#10;\usepackage{mathpazo}&#10;\pagestyle{empty}&#10;\begin{document}&#10;&#10;A point has rectangular coordinates (-5,-7,4) and spherical coordinates $(\rho, \theta, \phi)$. Find the rectangular coordinates of the point with spherical coordinates $(\rho, \theta,-\phi)$.&#10;&#10;&#10;\end{document}"/>
  <p:tag name="IGUANATEXSIZE" val="10"/>
  <p:tag name="IGUANATEXCURSOR" val="29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524.934"/>
  <p:tag name="LATEXADDIN" val="\documentclass{article}&#10;\usepackage{amsmath}&#10;\usepackage{mathpazo}&#10;\pagestyle{empty}&#10;\begin{document}&#10;&#10;If we have $\lambda=4$ the second equation gives us&#10;&#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237.345"/>
  <p:tag name="LATEXADDIN" val="\documentclass{article}&#10;\usepackage{amsmath}&#10;\usepackage{mathpazo}&#10;\pagestyle{empty}&#10;\begin{document}&#10;&#10;&#10;$20 y=8 y \quad \Rightarrow \quad y=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61.98"/>
  <p:tag name="LATEXADDIN" val="\documentclass{article}&#10;\usepackage{amsmath}&#10;\usepackage{mathpazo}&#10;\pagestyle{empty}&#10;\begin{document}&#10;&#10;&#10;The constraint then tells us that $x=\pm 2$&#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88.901"/>
  <p:tag name="LATEXADDIN" val="\documentclass{article}&#10;\usepackage{amsmath}&#10;\usepackage{mathpazo}&#10;\pagestyle{empty}&#10;\begin{document}&#10;&#10;&#10;$$&#10;\text { Lagrange Multipliers gives us four points to check: } $$&#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40.532"/>
  <p:tag name="LATEXADDIN" val="\documentclass{article}&#10;\usepackage{amsmath}&#10;\usepackage{mathpazo}&#10;\pagestyle{empty}&#10;\begin{document}&#10;&#10;$$&#10;(0,2),(0,-2),(2,0), \text { and }(-2,0)&#10;$$&#10;&#10;\end{document}"/>
  <p:tag name="IGUANATEXSIZE" val="9"/>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5.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03.6746"/>
  <p:tag name="LATEXADDIN" val="\documentclass{article}&#10;\usepackage{amsmath}&#10;\usepackage{mathpazo}&#10;\pagestyle{empty}&#10;\begin{document}&#10;&#10;&#10;$$ \nabla f = \lambda \nabla g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74.578"/>
  <p:tag name="LATEXADDIN" val="\documentclass{article}&#10;\usepackage{amsmath}&#10;\usepackage{mathpazo}&#10;\pagestyle{empty}&#10;\begin{document}&#10;&#10;&#10;$$g(x,y) = x^2 + y^2 - 4 = 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09.861"/>
  <p:tag name="LATEXADDIN" val="\documentclass{article}&#10;\usepackage{amsmath}&#10;\usepackage{mathpazo}&#10;\pagestyle{empty}&#10;\begin{document}&#10;&#10;&#10;$$&#10;f(x, y)=4 x^{2}+10 y^{2}&#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8.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543.307"/>
  <p:tag name="LATEXADDIN" val="\documentclass{article}&#10;\usepackage{amsmath}&#10;\usepackage{mathpazo}&#10;\pagestyle{empty}&#10;\begin{document}&#10;&#10;&#10;Find the maximum and minimum values of $f(x, y)=4 x^{2}+10 y^{2}$ &#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13.9108"/>
  <p:tag name="LATEXADDIN" val="\documentclass{article}&#10;\usepackage{amsmath}&#10;\usepackage{mathpazo}&#10;\pagestyle{empty}&#10;\begin{document}&#10;&#10;$$\text { We have that }$$&#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0.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262.842"/>
  <p:tag name="LATEXADDIN" val="\documentclass{article}&#10;\usepackage{amsmath}&#10;\usepackage{mathpazo}&#10;\pagestyle{empty}&#10;\begin{document}&#10;&#10;&#10;on the disk $x^{2}+y^{2} \leq 4$&#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20.51"/>
  <p:tag name="LATEXADDIN" val="\documentclass{article}&#10;\usepackage{amsmath}&#10;\usepackage{mathpazo}&#10;\pagestyle{empty}&#10;\begin{document}&#10;&#10;&#10;To find the maximum and minimum we need to simply plug these four &#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2.xml><?xml version="1.0" encoding="utf-8"?>
<p:tagLst xmlns:a="http://schemas.openxmlformats.org/drawingml/2006/main" xmlns:r="http://schemas.openxmlformats.org/officeDocument/2006/relationships" xmlns:p="http://schemas.openxmlformats.org/presentationml/2006/main">
  <p:tag name="OUTPUTDPI" val="1200"/>
  <p:tag name="ORIGINALHEIGHT" val="503.937"/>
  <p:tag name="ORIGINALWIDTH" val="2848.894"/>
  <p:tag name="LATEXADDIN" val="\documentclass{article}&#10;\usepackage{amsmath}&#10;\usepackage{mathpazo}&#10;\pagestyle{empty}&#10;\begin{document}&#10;&#10;&#10;\begin{align*}f\left( {0,0} \right) &amp; = 0 &amp; \hspace{0.25in} &amp; {\mbox{Minimum}}\\  f\left( {2,0} \right) &amp; = f\left( { - 2,0} \right) = 16 &amp; &amp;\\ f\left( {0,2} \right) &amp; = f\left( {0, - 2} \right) = 40 &amp; \hspace{0.25in} &amp; {\mbox{Maximum}}\end{align*}&#10;&#10;\end{document}"/>
  <p:tag name="IGUANATEXSIZE" val="10"/>
  <p:tag name="IGUANATEXCURSOR" val="3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3.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4013.498"/>
  <p:tag name="LATEXADDIN" val="\documentclass{article}&#10;\usepackage{amsmath}&#10;\usepackage{mathpazo}&#10;\pagestyle{empty}&#10;\begin{document}&#10;&#10;&#10;In this case, the minimum was interior to the disk and the maximum was &#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1.987"/>
  <p:tag name="LATEXADDIN" val="\documentclass{article}&#10;\usepackage{amsmath}&#10;\usepackage{mathpazo}&#10;\pagestyle{empty}&#10;\begin{document}&#10;&#10;&#10;\textbf{Important Note:} notice how this region is shaded since we have the greater&#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127.109"/>
  <p:tag name="LATEXADDIN" val="\documentclass{article}&#10;\usepackage{amsmath}&#10;\usepackage{mathpazo}&#10;\pagestyle{empty}&#10;\begin{document}&#10;&#10;&#10;than or equal to sign&#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44.807"/>
  <p:tag name="LATEXADDIN" val="\documentclass{article}&#10;\usepackage{amsmath}&#10;\usepackage{mathpazo}&#10;\pagestyle{empty}&#10;\begin{document}&#10;&#10;&#10;on the boundary of the disk.&#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56.656"/>
  <p:tag name="LATEXADDIN" val="\documentclass{article}&#10;\usepackage{amsmath}&#10;\usepackage{mathpazo}&#10;\pagestyle{empty}&#10;\begin{document}&#10;&#10;&#10;points along with the critical point in the function.&#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8.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621.6723"/>
  <p:tag name="LATEXADDIN" val="\documentclass{article}&#10;\usepackage{amsmath}&#10;\usepackage{mathpazo}&#10;\pagestyle{empty}&#10;\begin{document}&#10;&#10;$x^{2}+y^{2} \leq 4$&#10;&#10;\end{document}"/>
  <p:tag name="IGUANATEXSIZE" val="10"/>
  <p:tag name="IGUANATEXCURSOR" val="1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621.6723"/>
  <p:tag name="LATEXADDIN" val="\documentclass{article}&#10;\usepackage{amsmath}&#10;\usepackage{mathpazo}&#10;\pagestyle{empty}&#10;\begin{document}&#10;&#10;$x^{2}+y^{2} = 4$&#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96.438"/>
  <p:tag name="ORIGINALWIDTH" val="945.6318"/>
  <p:tag name="LATEXADDIN" val="\documentclass{article}&#10;\usepackage{amsmath}&#10;\usepackage{mathpazo}&#10;\pagestyle{empty}&#10;\begin{document}&#10;&#10;&#10;$$\begin{aligned}&#10;-5 &amp;=\rho \sin \phi \cos \theta \\&#10;-7 &amp;=\rho \sin \phi \sin \theta \\&#10;4 &amp;=\rho \cos \phi&#10;\end{aligned}$$&#10;&#10;\end{document}"/>
  <p:tag name="IGUANATEXSIZE" val="10"/>
  <p:tag name="IGUANATEXCURSOR" val="2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12.7109"/>
  <p:tag name="LATEXADDIN" val="\documentclass{article}&#10;\usepackage{amsmath}&#10;\usepackage{mathpazo}&#10;\pagestyle{empty}&#10;\begin{document}&#10;&#10;&#10;$$ f\left( {x_i^*} \right)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613.4233"/>
  <p:tag name="LATEXADDIN" val="\documentclass{article}&#10;\usepackage{amsmath}&#10;\usepackage{mathpazo}&#10;\pagestyle{empty}&#10;\begin{document}&#10;&#10;&#10;$$\frac{b-a}{n} = \Delta x $$&#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2.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940.3824"/>
  <p:tag name="LATEXADDIN" val="\documentclass{article}&#10;\usepackage{amsmath}&#10;\usepackage{mathpazo}&#10;\pagestyle{empty}&#10;\begin{document}&#10;&#10;&#10;$$&#10;A = \sum_{i=1}^{n} f\left(x_{i}^{*}\right) \Delta x&#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3.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499.4376"/>
  <p:tag name="LATEXADDIN" val="\documentclass{article}&#10;\usepackage{amsmath}&#10;\usepackage{mathpazo}&#10;\pagestyle{empty}&#10;\begin{document}&#10;&#10;&#10;$$&#10;f\left(x_{i}^{*}\right) \Delta x&#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4.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748.781"/>
  <p:tag name="LATEXADDIN" val="\documentclass{article}&#10;\usepackage{amsmath}&#10;\usepackage{mathpazo}&#10;\pagestyle{empty}&#10;\begin{document}&#10;&#10;&#10;$$  \mathop {\lim }\limits_{n \to \infty } \sum\limits_{i = 1}^n {f\left( {x_i^*} \right)\Delta x} = \int_{{\,a}}^{{\,b}}{{f\left( x \right)\,dx}}$$&#10;&#10;\end{document}"/>
  <p:tag name="IGUANATEXSIZE" val="10"/>
  <p:tag name="IGUANATEXCURSOR" val="2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5.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488.189"/>
  <p:tag name="LATEXADDIN" val="\documentclass{article}&#10;\usepackage{amsmath}&#10;\usepackage{mathpazo}&#10;\pagestyle{empty}&#10;\begin{document}&#10;&#10;&#10;$$ f\left( {x_i^*} , {y_i^*} \right) $$&#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6.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613.4233"/>
  <p:tag name="LATEXADDIN" val="\documentclass{article}&#10;\usepackage{amsmath}&#10;\usepackage{mathpazo}&#10;\pagestyle{empty}&#10;\begin{document}&#10;&#10;&#10;$$\frac{b-a}{n} = \Delta x $$&#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893.1384"/>
  <p:tag name="LATEXADDIN" val="\documentclass{article}&#10;\usepackage{amsmath}&#10;\usepackage{mathpazo}&#10;\pagestyle{empty}&#10;\begin{document}&#10;&#10;&#10;$$ R = \left[ {a,b} \right] \times \left[ {c,d} \right]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610.4237"/>
  <p:tag name="LATEXADDIN" val="\documentclass{article}&#10;\usepackage{amsmath}&#10;\usepackage{mathpazo}&#10;\pagestyle{empty}&#10;\begin{document}&#10;&#10;&#10;$$\frac{d-c}{m} = \Delta y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10;\&amp;&#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548.181"/>
  <p:tag name="LATEXADDIN" val="\documentclass{article}&#10;\usepackage{amsmath}&#10;\usepackage{mathpazo}&#10;\pagestyle{empty}&#10;\begin{document}&#10;$$=|\mathbf{a}|^{2}|\mathbf{b}|^{2}-(|\mathbf{a}||\mathbf{b}| \cos \theta)^{2}=|\mathbf{a}|^{2}|\mathbf{b}|^{2}-(\mathbf{a} \cdot \mathbf{b})^{2}$$&#10;&#10;&#10;&#10;\end{document}"/>
  <p:tag name="IGUANATEXSIZE" val="10"/>
  <p:tag name="IGUANATEXCURSOR" val="2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505.4369"/>
  <p:tag name="ORIGINALWIDTH" val="1946.757"/>
  <p:tag name="LATEXADDIN" val="\documentclass{article}&#10;\usepackage{amsmath}&#10;\usepackage{mathpazo}&#10;\pagestyle{empty}&#10;\begin{document}&#10;&#10;$$\begin{aligned}&#10;\rho \sin (-\phi) \cos \theta &amp;=-\rho \sin \phi \cos \theta=5 \\&#10;\rho \sin (-\phi) \sin \theta &amp;=-\rho \sin \phi \sin \theta=7 \\&#10;\rho \cos (-\phi) &amp;=\rho \cos \phi=4&#10;\end{aligned}$$&#10;&#10;&#10;\end{document}"/>
  <p:tag name="IGUANATEXSIZE" val="10"/>
  <p:tag name="IGUANATEXCURSOR" val="3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96.4005"/>
  <p:tag name="LATEXADDIN" val="\documentclass{article}&#10;\usepackage{amsmath}&#10;\usepackage{mathpazo}&#10;\pagestyle{empty}&#10;\begin{document}&#10;&#10;&#10;$$= A = \Delta x \cdot \Delta y $$&#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4.73937"/>
  <p:tag name="LATEXADDIN" val="\documentclass{article}&#10;\usepackage{amsmath}&#10;\usepackage{mathpazo}&#10;\pagestyle{empty}&#10;\begin{document}&#10;&#10;&#10;\fbox  &#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2.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241.845"/>
  <p:tag name="LATEXADDIN" val="\documentclass{article}&#10;\usepackage{amsmath}&#10;\usepackage{mathpazo}&#10;\pagestyle{empty}&#10;\begin{document}&#10;&#10;&#10;$$ V = f\left( {x_i^*} , {y_i^*} \right) \cdot \Delta x \cdot \Delta y $$&#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95.1256"/>
  <p:tag name="LATEXADDIN" val="\documentclass{article}&#10;\usepackage{amsmath}&#10;\usepackage{mathpazo}&#10;\pagestyle{empty}&#10;\begin{document}&#10;&#10;&#10;$$V = \text{Area} \cdot \text{Height} $$&#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4.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1397.075"/>
  <p:tag name="LATEXADDIN" val="\documentclass{article}&#10;\usepackage{amsmath}&#10;\usepackage{mathpazo}&#10;\pagestyle{empty}&#10;\begin{document}&#10;&#10;&#10;$$ V \approx \sum\limits_{i = 1}^n {\sum\limits_{j = 1}^m {f\left( {x_i^*,y_j^*} \right)\,\Delta {\kern 1pt} A} }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893.1384"/>
  <p:tag name="LATEXADDIN" val="\documentclass{article}&#10;\usepackage{amsmath}&#10;\usepackage{mathpazo}&#10;\pagestyle{empty}&#10;\begin{document}&#10;&#10;&#10;$$ R = \left[ {a,b} \right] \times \left[ {c,d} \right]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6.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2760.405"/>
  <p:tag name="LATEXADDIN" val="\documentclass{article}&#10;\usepackage{amsmath}&#10;\usepackage{mathpazo}&#10;\pagestyle{empty}&#10;\begin{document}&#10;&#10;$$&#10;V = \mathop {\lim }\limits_{n,\,\,m \to \infty } \sum\limits_{i = 1}^n {\sum\limits_{j = 1}^m {f\left( {x_i^*,y_j^*} \right)\,\Delta {\kern 1pt} A} } = \iint\limits_{R}{{f\left( {x,y} \right)\,dA}}  &#10; $$&#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90.101"/>
  <p:tag name="LATEXADDIN" val="\documentclass{article}&#10;\usepackage{amsmath}&#10;\usepackage{mathpazo}&#10;\pagestyle{empty}&#10;\begin{document}&#10;&#10;$$ \iint\limits_R (3-x)(3-y)^2\, dA $$&#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19.835"/>
  <p:tag name="LATEXADDIN" val="\documentclass{article}&#10;\usepackage{amsmath}&#10;\usepackage{mathpazo}&#10;\pagestyle{empty}&#10;\begin{document}&#10;&#10;&#10;$$&#10;\text { where } R=[1,2] \times[0,2] . &#10;$$&#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82.302"/>
  <p:tag name="LATEXADDIN" val="\documentclass{article}&#10;\usepackage{amsmath}&#10;\usepackage{mathpazo}&#10;\pagestyle{empty}&#10;\begin{document}&#10;&#10;$$&#10;\text { Use a midpoint Riemann sum with subrectangles of size } 0.5 \times 0.5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264.717"/>
  <p:tag name="LATEXADDIN" val="\documentclass{article}&#10;\usepackage{amsmath}&#10;\usepackage{mathpazo}&#10;\pagestyle{empty}&#10;\begin{document}&#10;&#10;$$\text { so the rectangular coordinates are }(5,7,4)$$&#10;&#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0.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471.691"/>
  <p:tag name="LATEXADDIN" val="\documentclass{article}&#10;\usepackage{amsmath}&#10;\usepackage{mathpazo}&#10;\pagestyle{empty}&#10;\begin{document}&#10;&#10;&#10;Estimate&#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1.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90.101"/>
  <p:tag name="LATEXADDIN" val="\documentclass{article}&#10;\usepackage{amsmath}&#10;\usepackage{mathpazo}&#10;\pagestyle{empty}&#10;\begin{document}&#10;&#10;$$ \iint\limits_R (3-x)(3-y)^2\, dA $$&#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19.835"/>
  <p:tag name="LATEXADDIN" val="\documentclass{article}&#10;\usepackage{amsmath}&#10;\usepackage{mathpazo}&#10;\pagestyle{empty}&#10;\begin{document}&#10;&#10;&#10;$$&#10;\text { where } R=[1,2] \times[0,2] . &#10;$$&#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82.302"/>
  <p:tag name="LATEXADDIN" val="\documentclass{article}&#10;\usepackage{amsmath}&#10;\usepackage{mathpazo}&#10;\pagestyle{empty}&#10;\begin{document}&#10;&#10;$$&#10;\text { Use a midpoint Riemann sum with subrectangles of size } 0.5 \times 0.5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471.691"/>
  <p:tag name="LATEXADDIN" val="\documentclass{article}&#10;\usepackage{amsmath}&#10;\usepackage{mathpazo}&#10;\pagestyle{empty}&#10;\begin{document}&#10;&#10;&#10;Estimate&#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74.353"/>
  <p:tag name="LATEXADDIN" val="\documentclass{article}&#10;\usepackage{amsmath}&#10;\usepackage{mathpazo}&#10;\pagestyle{empty}&#10;\begin{document}&#10;&#10;&#10;$$ \Delta x =(2-1)/0.5=2 $$&#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71.354"/>
  <p:tag name="LATEXADDIN" val="\documentclass{article}&#10;\usepackage{amsmath}&#10;\usepackage{mathpazo}&#10;\pagestyle{empty}&#10;\begin{document}&#10;&#10;&#10;$$ \Delta y = (2-0)/0.5=4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7.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974.503"/>
  <p:tag name="LATEXADDIN" val="\documentclass{article}&#10;\usepackage{amsmath}&#10;\usepackage{mathpazo}&#10;\pagestyle{empty}&#10;\begin{document}&#10;&#10;&#10;$$&#10;\text{Midpoint}_x : \bar{x}_{1}=1.25 \text { and } \bar{x}_{2}=1.75&#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293.963"/>
  <p:tag name="LATEXADDIN" val="\documentclass{article}&#10;\usepackage{amsmath}&#10;\usepackage{mathpazo}&#10;\pagestyle{empty}&#10;\begin{document}&#10;&#10;&#10;$$&#10;x \text { subintervals, then, are }[1,1.5] \text { and }[1.5,2]&#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9.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776.153"/>
  <p:tag name="LATEXADDIN" val="\documentclass{article}&#10;\usepackage{amsmath}&#10;\usepackage{mathpazo}&#10;\pagestyle{empty}&#10;\begin{document}&#10;&#10;&#10;$$&#10;y \text { subintervals are} &#10;[0,0.5],[0.5,1],[1,1.5], \text { and }[1.5,2]&#10;$$&#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29.846"/>
  <p:tag name="LATEXADDIN" val="\documentclass{article}&#10;\usepackage{amsmath}&#10;\usepackage{mathpazo}&#10;\pagestyle{empty}&#10;\begin{document}&#10;&#10;$$\vec{r}(t)=\langle f(t), g(t), h(t)\rangle$$&#10;&#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0.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 \implies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1.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 \implies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2.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3142.857"/>
  <p:tag name="LATEXADDIN" val="\documentclass{article}&#10;\usepackage{amsmath}&#10;\usepackage{mathpazo}&#10;\pagestyle{empty}&#10;\begin{document}&#10;&#10;&#10;$$&#10;\text{Midpoint} _y :&#10;\bar{y}_{1}=0.25, \bar{y}_{2}=0.75, \bar{y}_{3}=1.25, \text { and } \bar{y}_{4}=1.75&#10;$$&#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1139.857"/>
  <p:tag name="LATEXADDIN" val="\documentclass{article}&#10;\usepackage{amsmath}&#10;\usepackage{mathpazo}&#10;\pagestyle{empty}&#10;\begin{document}&#10;&#10;&#10;$$ \Delta A = 0.5\cdot 0.5=0.25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4.xml><?xml version="1.0" encoding="utf-8"?>
<p:tagLst xmlns:a="http://schemas.openxmlformats.org/drawingml/2006/main" xmlns:r="http://schemas.openxmlformats.org/officeDocument/2006/relationships" xmlns:p="http://schemas.openxmlformats.org/presentationml/2006/main">
  <p:tag name="OUTPUTDPI" val="1200"/>
  <p:tag name="ORIGINALHEIGHT" val="558.6802"/>
  <p:tag name="ORIGINALWIDTH" val="3942.257"/>
  <p:tag name="LATEXADDIN" val="\documentclass{article}&#10;\usepackage{amsmath}&#10;\usepackage{mathpazo}&#10;\pagestyle{empty}&#10;\begin{document}&#10;$$&#10;\begin{aligned}&#10;  \iint\limits_R (3-x)(3-y)^2\, dA&#10;  \approx &amp; \sum_{i=1}^2\sum_{j=1}^4 (3-\bar x_i)(3-\bar y_j)^2\cdot 0.25 \\&#10;  \approx &amp; 13.23\cdot0.25+8.86\cdot0.25+5.36\cdot0.25+2.73\cdot0.25 &#10;  \end{aligned}&#10;$$&#10;&#10;&#10;\end{document}"/>
  <p:tag name="IGUANATEXSIZE" val="10"/>
  <p:tag name="IGUANATEXCURSOR" val="3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5.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2641.17"/>
  <p:tag name="LATEXADDIN" val="\documentclass{article}&#10;\usepackage{amsmath}&#10;\usepackage{mathpazo}&#10;\pagestyle{empty}&#10;\begin{document}&#10;&#10;$$&#10;+&#10;    9.45\cdot0.25+6.33\cdot0.25+3.83\cdot0.25+1.95\cdot0.25&#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342.7072"/>
  <p:tag name="LATEXADDIN" val="\documentclass{article}&#10;\usepackage{amsmath}&#10;\usepackage{mathpazo}&#10;\pagestyle{empty}&#10;\begin{document}&#10;&#10;&#10;$$ \approx  12.9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7.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754.781"/>
  <p:tag name="LATEXADDIN" val="\documentclass{article}&#10;\usepackage{amsmath}&#10;\usepackage{mathpazo}&#10;\pagestyle{empty}&#10;\begin{document}&#10;&#10;&#10;$$&#10;V=\iint_{\mathcal{D}}\left(z_{2}(x, y)-z_{1}(x, y)\right) d A&#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8.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2508.437"/>
  <p:tag name="LATEXADDIN" val="\documentclass{article}&#10;\usepackage{amsmath}&#10;\usepackage{mathpazo}&#10;\pagestyle{empty}&#10;\begin{document}&#10;&#10;&#10;$$&#10;\bar{f}=\frac{1}{\operatorname{Area}(\mathcal{D})} \iint_{\mathcal{D}} f(x, y) d A=\frac{\iint_{\mathcal{D}} f(x, y) d A}{\iint_{\mathcal{D}} 1 d A}&#10;$$&#10;&#10;\end{document}"/>
  <p:tag name="IGUANATEXSIZE" val="10"/>
  <p:tag name="IGUANATEXCURSOR" val="2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395.201"/>
  <p:tag name="LATEXADDIN" val="\documentclass{article}&#10;\usepackage{amsmath}&#10;\usepackage{mathpazo}&#10;\pagestyle{empty}&#10;\begin{document}&#10;&#10;&#10;$$&#10;\text { For any constant } C, \iint_{\mathcal{D}} C d A=C \cdot \operatorname{Area}(\mathcal{D})&#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965.504"/>
  <p:tag name="ORIGINALWIDTH" val="4135.733"/>
  <p:tag name="LATEXADDIN" val="\documentclass{article}&#10;\usepackage{amsmath}&#10;\usepackage{mathpazo}&#10;\pagestyle{empty}&#10;\begin{document}&#10;&#10;\textbf{Sketching:}&#10;\begin{enumerate}&#10;    \item Identify: &quot;x&quot;, &quot;y&quot;, \&amp; &quot;z&quot;&#10;    \item Use one or more components to get a curve or surface (get rid of &quot;t&quot;)&#10;    \begin{enumerate}&#10;        \item for 2 components sketch on a plane&#10;        \item for 3 components, the curve is on a surface&#10;    \end{enumerate}&#10;    \item Use values of &quot;t&quot; to find points and orientation &#10;    \item More than one surface is possible so stick to ones your famliar with. The &quot;unused&quot; component gives the curve \textbf{ON} the surface you made&#10;    \begin{enumerate}&#10;        \item See $\vec r = \langle t, t,^2 , t^3 \rangle $&#10;    \end{enumerate}&#10;\end{enumerate}&#10;&#10;&#10;\end{document}"/>
  <p:tag name="IGUANATEXSIZE" val="10"/>
  <p:tag name="IGUANATEXCURSOR" val="7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0.xml><?xml version="1.0" encoding="utf-8"?>
<p:tagLst xmlns:a="http://schemas.openxmlformats.org/drawingml/2006/main" xmlns:r="http://schemas.openxmlformats.org/officeDocument/2006/relationships" xmlns:p="http://schemas.openxmlformats.org/presentationml/2006/main">
  <p:tag name="OUTPUTDPI" val="1200"/>
  <p:tag name="ORIGINALHEIGHT" val="313.4608"/>
  <p:tag name="ORIGINALWIDTH" val="3434.571"/>
  <p:tag name="LATEXADDIN" val="\documentclass{article}&#10;\usepackage{amsmath}&#10;\usepackage{mathpazo}&#10;\pagestyle{empty}&#10;\begin{document}&#10;&#10;&#10;$$&#10;\iint_{\mathcal{R}} f(x, y) d A=\int_{x=a}^{b} \int_{y=c}^{d} f(x, y) d y d x=\int_{y=c}^{d} \int_{x=a}^{b} f(x, y) d x d y&#10;$$&#10;&#10;\end{document}"/>
  <p:tag name="IGUANATEXSIZE" val="10"/>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4009.749"/>
  <p:tag name="LATEXADDIN" val="\documentclass{article}&#10;\usepackage{amsmath}&#10;\usepackage{mathpazo}&#10;\pagestyle{empty}&#10;\begin{document}&#10;&#10;&#10;Find the volume of the solid below the surface $f(x, y)=2+\frac{1}{y}$ and above &#10;&#10;\end{document}"/>
  <p:tag name="IGUANATEXSIZE" val="8"/>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59.055"/>
  <p:tag name="LATEXADDIN" val="\documentclass{article}&#10;\usepackage{amsmath}&#10;\usepackage{mathpazo}&#10;\pagestyle{empty}&#10;\begin{document}&#10;&#10;&#10; in the $x y$ -plane bounded by the lines $y=x$, $y=8-x,$ and $y=1$&#10;&#10;\end{document}"/>
  <p:tag name="IGUANATEXSIZE" val="8"/>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68.9164"/>
  <p:tag name="LATEXADDIN" val="\documentclass{article}&#10;\usepackage{amsmath}&#10;\usepackage{mathpazo}&#10;\pagestyle{empty}&#10;\begin{document}&#10;&#10;&#10;the region $R$&#10;&#10;\end{document}"/>
  <p:tag name="IGUANATEXSIZE" val="8"/>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5"/>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5.xml><?xml version="1.0" encoding="utf-8"?>
<p:tagLst xmlns:a="http://schemas.openxmlformats.org/drawingml/2006/main" xmlns:r="http://schemas.openxmlformats.org/officeDocument/2006/relationships" xmlns:p="http://schemas.openxmlformats.org/presentationml/2006/main">
  <p:tag name="OUTPUTDPI" val="1200"/>
  <p:tag name="ORIGINALHEIGHT" val="1907.012"/>
  <p:tag name="ORIGINALWIDTH" val="2374.203"/>
  <p:tag name="LATEXADDIN" val="\documentclass{article}&#10;\usepackage{amsmath}&#10;\usepackage{mathpazo}&#10;\pagestyle{empty}&#10;\begin{document}&#10;&#10;&#10;$$&#10;\begin{aligned}&#10;\iint_{R}\left(2+\frac{1}{y}\right) d A &amp;=\int_{1}^{4} \int_{y}^{8-y}\left(2+\frac{1}{y}\right) d x d y \\&#10;&amp;=\left.\int_{1}^{4}\left(2+\frac{1}{y}\right) x\right|_{y} ^{8-y} d y \\&#10;&amp;=\int_{1}^{4}\left(2+\frac{1}{y}\right)(8-2 y) d y \\&#10;&amp;=\int_{1}^{4}\left(14-4 y+\frac{8}{y}\right) d y \\&#10;&amp;=\left.\left(14 y-2 y^{2}+8 \ln |y|\right)\right|_{1} ^{4} \\&#10;&amp;=12+8 \ln 4 \approx 23.09&#10;\end{aligned}&#10;$$&#10;&#10;\end{document}"/>
  <p:tag name="IGUANATEXSIZE" val="8"/>
  <p:tag name="IGUANATEXCURSOR" val="5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4070.491"/>
  <p:tag name="LATEXADDIN" val="\documentclass{article}&#10;\usepackage{amsmath}&#10;\usepackage{mathpazo}&#10;\pagestyle{empty}&#10;\begin{document}&#10;&#10;&#10;Find the volume of the solid bounded by the parabolic cylinder $z=1+x^{2}$ &#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40.008"/>
  <p:tag name="LATEXADDIN" val="\documentclass{article}&#10;\usepackage{amsmath}&#10;\usepackage{mathpazo}&#10;\pagestyle{empty}&#10;\begin{document}&#10;&#10;&#10;and the planes $z=5-y$ and $y=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8.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061.867"/>
  <p:tag name="LATEXADDIN" val="\documentclass{article}&#10;\usepackage{amsmath}&#10;\usepackage{mathpazo}&#10;\pagestyle{empty}&#10;\begin{document}&#10;&#10;&#10;$5-y=1+x^{2} \implies$&#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566.1792"/>
  <p:tag name="LATEXADDIN" val="\documentclass{article}&#10;\usepackage{amsmath}&#10;\usepackage{mathpazo}&#10;\pagestyle{empty}&#10;\begin{document}&#10;&#10;&#10;$y=4-x^{2}$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844.769"/>
  <p:tag name="LATEXADDIN" val="\documentclass{article}&#10;\usepackage{amsmath}&#10;\usepackage{mathpazo}&#10;\pagestyle{empty}&#10;\begin{document}&#10;&#10;$$ \vec r (t) = \langle 2 \cos t , 4 \sin t , t \rangle \, \text{ t} \in [0, 2 \pi]&#10;$$&#10;&#10;&#10;&#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314.211"/>
  <p:tag name="LATEXADDIN" val="\documentclass{article}&#10;\usepackage{amsmath}&#10;\usepackage{mathpazo}&#10;\pagestyle{empty}&#10;\begin{document}&#10;&#10;&#10;$$&#10;R=\left\{(x, y): 0 \leq y \leq 4-x^{2},-2 \leq x \leq 2\right\}&#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1.xml><?xml version="1.0" encoding="utf-8"?>
<p:tagLst xmlns:a="http://schemas.openxmlformats.org/drawingml/2006/main" xmlns:r="http://schemas.openxmlformats.org/officeDocument/2006/relationships" xmlns:p="http://schemas.openxmlformats.org/presentationml/2006/main">
  <p:tag name="OUTPUTDPI" val="1200"/>
  <p:tag name="ORIGINALHEIGHT" val="2269.966"/>
  <p:tag name="ORIGINALWIDTH" val="2050.244"/>
  <p:tag name="LATEXADDIN" val="\documentclass{article}&#10;\usepackage{amsmath}&#10;\usepackage{mathpazo}&#10;\pagestyle{empty}&#10;\begin{document}&#10;&#10;&#10;$$&#10;\begin{aligned}&#10;2 \int_{0}^{2} &amp; \int_{0}^{4-x^{2}}(\underbrace{5-y)}_{f(x, y)}-(\underbrace{1+x^{2}}_{g(x, y)})) d y d x \\&#10;=&amp; 2 \int_{0}^{2} \int_{0}^{4-x^{2}}\left(4-x^{2}-y\right) d y d x \\&#10;=&amp;\left.2 \int_{0}^{2}\left(\left(4-x^{2}\right) y-\frac{y^{2}}{2}\right)\right|_{0} ^{4-x^{2}} d x \\&#10;=&amp; \int_{0}^{2}\left(x^{4}-8 x^{2}+16\right) d x \\&#10;&amp;=\left.\left(\frac{x^{5}}{5}-\frac{8 x^{3}}{3}+16 x\right)\right|_{0} ^{2} \\&#10;&amp;=\frac{256}{15}&#10;\end{aligned}&#10;$$&#10;&#10;\end{document}"/>
  <p:tag name="IGUANATEXSIZE" val="8"/>
  <p:tag name="IGUANATEXCURSOR" val="5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2.xml><?xml version="1.0" encoding="utf-8"?>
<p:tagLst xmlns:a="http://schemas.openxmlformats.org/drawingml/2006/main" xmlns:r="http://schemas.openxmlformats.org/officeDocument/2006/relationships" xmlns:p="http://schemas.openxmlformats.org/presentationml/2006/main">
  <p:tag name="OUTPUTDPI" val="1200"/>
  <p:tag name="ORIGINALHEIGHT" val="215.973"/>
  <p:tag name="ORIGINALWIDTH" val="4044.244"/>
  <p:tag name="LATEXADDIN" val="\documentclass{article}&#10;\usepackage{amsmath}&#10;\usepackage{mathpazo}&#10;\pagestyle{empty}&#10;\begin{document}&#10;&#10;&#10;Consider the iterated integral $\int_{0}^{\sqrt{\pi}} \int_{y}^{\sqrt{\pi}} \sin (x^{2}) \, d x d y $ evaluate the integral.&#10;&#10;\end{document}"/>
  <p:tag name="IGUANATEXSIZE" val="10"/>
  <p:tag name="IGUANATEXCURSOR" val="19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3.xml><?xml version="1.0" encoding="utf-8"?>
<p:tagLst xmlns:a="http://schemas.openxmlformats.org/drawingml/2006/main" xmlns:r="http://schemas.openxmlformats.org/officeDocument/2006/relationships" xmlns:p="http://schemas.openxmlformats.org/presentationml/2006/main">
  <p:tag name="OUTPUTDPI" val="1200"/>
  <p:tag name="ORIGINALHEIGHT" val="1637.045"/>
  <p:tag name="ORIGINALWIDTH" val="1922.76"/>
  <p:tag name="LATEXADDIN" val="\documentclass{article}&#10;\usepackage{amsmath}&#10;\usepackage{mathpazo}&#10;\pagestyle{empty}&#10;\begin{document}&#10;&#10;&#10;$$&#10;\begin{aligned}&#10;\iint_{R} \sin x^{2} d A &amp;=\int_{0}^{\sqrt{\pi}} \int_{0}^{x} \sin x^{2} d y d x \\&#10;&amp;=\left.\int_{0}^{\sqrt{\pi}} y \sin x^{2}\right|_{0} ^{x} d x \\&#10;&amp;=\int_{0}^{\sqrt{\pi}} x \sin x^{2} d x \\&#10;&amp;=-\left.\frac{1}{2} \cos x^{2}\right|_{0} ^{\sqrt{\pi}} \\&#10;&amp;=1&#10;\end{aligned}&#10;$$&#10;&#10;\end{document}"/>
  <p:tag name="IGUANATEXSIZE" val="8"/>
  <p:tag name="IGUANATEXCURSOR" val="39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658.043"/>
  <p:tag name="LATEXADDIN" val="\documentclass{article}&#10;\usepackage{amsmath}&#10;\usepackage{mathpazo}&#10;\pagestyle{empty}&#10;\begin{document}&#10;&#10;&#10;Find the area of the region R bounded by $y=x^{2}, y=-x+12,$ and &#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42.6697"/>
  <p:tag name="LATEXADDIN" val="\documentclass{article}&#10;\usepackage{amsmath}&#10;\usepackage{mathpazo}&#10;\pagestyle{empty}&#10;\begin{document}&#10;&#10;&#10;$y=4 x+12$&#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21.072"/>
  <p:tag name="LATEXADDIN" val="\documentclass{article}&#10;\usepackage{amsmath}&#10;\usepackage{mathpazo}&#10;\pagestyle{empty}&#10;\begin{document}&#10;&#10;&#10;$$&#10;A = \iint_{R_{1}} 1 d A+\iint_{R_{2}} 1 d A&#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2202.475"/>
  <p:tag name="LATEXADDIN" val="\documentclass{article}&#10;\usepackage{amsmath}&#10;\usepackage{mathpazo}&#10;\pagestyle{empty}&#10;\begin{document}&#10;&#10;&#10;$$&#10;=\int_{-2}^{0} \int_{x^{2}}^{4 x+12} 1 d y d x+\int_{0}^{3} \int_{x^{2}}^{-x+12} 1 d y d x&#10;$$&#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8.xml><?xml version="1.0" encoding="utf-8"?>
<p:tagLst xmlns:a="http://schemas.openxmlformats.org/drawingml/2006/main" xmlns:r="http://schemas.openxmlformats.org/officeDocument/2006/relationships" xmlns:p="http://schemas.openxmlformats.org/presentationml/2006/main">
  <p:tag name="OUTPUTDPI" val="1200"/>
  <p:tag name="ORIGINALHEIGHT" val="610.4237"/>
  <p:tag name="ORIGINALWIDTH" val="2616.423"/>
  <p:tag name="LATEXADDIN" val="\documentclass{article}&#10;\usepackage{amsmath}&#10;\usepackage{mathpazo}&#10;\pagestyle{empty}&#10;\begin{document}&#10;&#10;&#10;$$&#10;\begin{array}{l}&#10;=\int_{-2}^{0}\left(4 x+12-x^{2}\right) d x+\int_{0}^{3}\left(-x+12-x^{2}\right) d x \\&#10;=\left.\left(2 x^{2}+12 x-\frac{x^{3}}{3}\right)\right|_{-2} ^{0}+\left.\left(-\frac{x^{2}}{2}+12 x-\frac{x^{3}}{3}\right)\right|_{0} ^{3} \\&#10;=\frac{40}{3}+\frac{45}{2}=\frac{215}{6}&#10;\end{array}&#10;$$&#10;&#10;\end{document}"/>
  <p:tag name="IGUANATEXSIZE" val="10"/>
  <p:tag name="IGUANATEXCURSOR" val="4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9.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503.937"/>
  <p:tag name="LATEXADDIN" val="\documentclass{article}&#10;\usepackage{amsmath}&#10;\usepackage{mathpazo}&#10;\pagestyle{empty}&#10;\begin{document}&#10;&#10;&#10;$$&#10;\int f(x) d x&#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635.1707"/>
  <p:tag name="ORIGINALWIDTH" val="950.1313"/>
  <p:tag name="LATEXADDIN" val="\documentclass{article}&#10;\usepackage{amsmath}&#10;\usepackage{mathpazo}&#10;\pagestyle{empty}&#10;\begin{document}&#10;&#10;$$ \cos ^2 t + \sin ^2 t = 1 $$&#10;&#10;$$  \frac{ x^2 }{4} + \frac{y^2}{16} = 1 $$&#10;&#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773.153"/>
  <p:tag name="LATEXADDIN" val="\documentclass{article}&#10;\usepackage{amsmath}&#10;\usepackage{mathpazo}&#10;\pagestyle{empty}&#10;\begin{document}&#10;&#10;&#10;Area under $f(x)$ (2D) \textbf{or} mass of straight wire (1D) &#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1.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46.9066"/>
  <p:tag name="LATEXADDIN" val="\documentclass{article}&#10;\usepackage{amsmath}&#10;\usepackage{mathpazo}&#10;\pagestyle{empty}&#10;\begin{document}&#10;&#10;&#10;$$&#10;\iint_{R} f(x, y) d A&#10;$$&#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3.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875.89"/>
  <p:tag name="LATEXADDIN" val="\documentclass{article}&#10;\usepackage{amsmath}&#10;\usepackage{mathpazo}&#10;\pagestyle{empty}&#10;\begin{document}&#10;&#10;&#10;Volume under $f(x,y)$ (3D) \textbf{or} mass of thin plate (2D)&#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5.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927.634"/>
  <p:tag name="LATEXADDIN" val="\documentclass{article}&#10;\usepackage{amsmath}&#10;\usepackage{mathpazo}&#10;\pagestyle{empty}&#10;\begin{document}&#10;&#10;&#10;$$&#10;\iiint_{E} f(x, y, z) d V&#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872.891"/>
  <p:tag name="LATEXADDIN" val="\documentclass{article}&#10;\usepackage{amsmath}&#10;\usepackage{mathpazo}&#10;\pagestyle{empty}&#10;\begin{document}&#10;&#10;&#10;Some measurement of a region under $f(x,y,z)$ (4-D) &#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25.197"/>
  <p:tag name="LATEXADDIN" val="\documentclass{article}&#10;\usepackage{amsmath}&#10;\usepackage{mathpazo}&#10;\pagestyle{empty}&#10;\begin{document}&#10;&#10;&#10;\textbf{or} mass of plate (region) with thickness (3D)&#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9.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848.519"/>
  <p:tag name="LATEXADDIN" val="\documentclass{article}&#10;\usepackage{amsmath}&#10;\usepackage{mathpazo}&#10;\pagestyle{empty}&#10;\begin{document}&#10;&#10;&#10;\textbf{Note:} The mass idea work only if $f(x)$, $f(x,y)$, or $f(x,y,z)$ is the mass &#10;&#10;\end{document}"/>
  <p:tag name="IGUANATEXSIZE" val="10"/>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547.807"/>
  <p:tag name="LATEXADDIN" val="\documentclass{article}&#10;\usepackage{amsmath}&#10;\usepackage{mathpazo}&#10;\pagestyle{empty}&#10;\begin{document}&#10;&#10;$$ x = 2 \cos t \, , \, y = 4 \sin t , \, z = t $$&#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19.385"/>
  <p:tag name="LATEXADDIN" val="\documentclass{article}&#10;\usepackage{amsmath}&#10;\usepackage{mathpazo}&#10;\pagestyle{empty}&#10;\begin{document}&#10;&#10;&#10;density function.&#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739.4075"/>
  <p:tag name="LATEXADDIN" val="\documentclass{article}&#10;\usepackage{amsmath}&#10;\usepackage{mathpazo}&#10;\pagestyle{empty}&#10;\begin{document}&#10;&#10;&#10;$$&#10;A=\iint_{\mathcal{R}} 1 d A&#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830.1462"/>
  <p:tag name="LATEXADDIN" val="\documentclass{article}&#10;\usepackage{amsmath}&#10;\usepackage{mathpazo}&#10;\pagestyle{empty}&#10;\begin{document}&#10;&#10;&#10;$$&#10;V=\iiint_{\mathcal{W}} 1 d V&#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3.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503.937"/>
  <p:tag name="LATEXADDIN" val="\documentclass{article}&#10;\usepackage{amsmath}&#10;\usepackage{mathpazo}&#10;\pagestyle{empty}&#10;\begin{document}&#10;&#10;&#10;$$&#10;\int f(x) d x&#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4.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765.6542"/>
  <p:tag name="LATEXADDIN" val="\documentclass{article}&#10;\usepackage{amsmath}&#10;\usepackage{mathpazo}&#10;\pagestyle{empty}&#10;\begin{document}&#10;&#10;&#10;$$&#10;\iint_{\mathcal{R}} f(x, y) d A&#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6.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203.9745"/>
  <p:tag name="LATEXADDIN" val="\documentclass{article}&#10;\usepackage{amsmath}&#10;\usepackage{mathpazo}&#10;\pagestyle{empty}&#10;\begin{document}&#10;&#10;&#10;and&#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7.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62.8796"/>
  <p:tag name="LATEXADDIN" val="\documentclass{article}&#10;\usepackage{amsmath}&#10;\usepackage{mathpazo}&#10;\pagestyle{empty}&#10;\begin{document}&#10;&#10;&#10;$$&#10;V = \iiint_{\mathcal{W}} 1 d V=&#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501.312"/>
  <p:tag name="LATEXADDIN" val="\documentclass{article}&#10;\usepackage{amsmath}&#10;\usepackage{mathpazo}&#10;\pagestyle{empty}&#10;\begin{document}&#10;&#10;&#10;$$&#10;\iint_{\mathcal{D}}\left(h_{2}(x, y)-h_{1}(x, y)\right) d A&#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60.405"/>
  <p:tag name="LATEXADDIN" val="\documentclass{article}&#10;\usepackage{amsmath}&#10;\usepackage{mathpazo}&#10;\pagestyle{empty}&#10;\begin{document}&#10;&#10;$$ t =0:   (2,0,0) $$&#10;&#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36.108"/>
  <p:tag name="LATEXADDIN" val="\documentclass{article}&#10;\usepackage{amsmath}&#10;\usepackage{mathpazo}&#10;\pagestyle{empty}&#10;\begin{document}&#10;&#10;&#10;$$&#10;\text{if a} \, \, z \text {-simple region between } z=h_{1}(x, y) \text { and } z=h_{2}(x, y)&#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88.189"/>
  <p:tag name="LATEXADDIN" val="\documentclass{article}&#10;\usepackage{amsmath}&#10;\usepackage{mathpazo}&#10;\pagestyle{empty}&#10;\begin{document}&#10;&#10;&#10;example:&#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898.3877"/>
  <p:tag name="LATEXADDIN" val="\documentclass{article}&#10;\usepackage{amsmath}&#10;\usepackage{mathpazo}&#10;\pagestyle{empty}&#10;\begin{document}&#10;&#10;&#10;$$&#10;= \iint_{\mathcal{D}} f(x, y) d A&#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60.405"/>
  <p:tag name="LATEXADDIN" val="\documentclass{article}&#10;\usepackage{amsmath}&#10;\usepackage{mathpazo}&#10;\pagestyle{empty}&#10;\begin{document}&#10;&#10;&#10;$$&#10;\iint_{\mathcal{D}} f(x, y) d A&#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4.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73.3784"/>
  <p:tag name="LATEXADDIN" val="\documentclass{article}&#10;\usepackage{amsmath}&#10;\usepackage{mathpazo}&#10;\pagestyle{empty}&#10;\begin{document}&#10;&#10;&#10;$$&#10;\iiint_{\mathcal{W}} f(x, y, z) d V&#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3484.814"/>
  <p:tag name="LATEXADDIN" val="\documentclass{article}&#10;\usepackage{amsmath}&#10;\usepackage{mathpazo}&#10;\pagestyle{empty}&#10;\begin{document}&#10;&#10;\textbf{Double Integral:} $1^{st}$ step was to define '$R$' between two curves.&#10;&#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3406.074"/>
  <p:tag name="LATEXADDIN" val="\documentclass{article}&#10;\usepackage{amsmath}&#10;\usepackage{mathpazo}&#10;\pagestyle{empty}&#10;\begin{document}&#10;&#10;\textbf{Triple Integral:} $1^{st}$ step is to define '$\mathcal{W}$' between two surfaces.&#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57.4053"/>
  <p:tag name="LATEXADDIN" val="\documentclass{article}&#10;\usepackage{amsmath}&#10;\usepackage{mathpazo}&#10;\pagestyle{empty}&#10;\begin{document}&#10;&#10;&#10;$$&#10;dV = d x \, d y \, d z&#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876.6404"/>
  <p:tag name="LATEXADDIN" val="\documentclass{article}&#10;\usepackage{amsmath}&#10;\usepackage{mathpazo}&#10;\pagestyle{empty}&#10;\begin{document}&#10;&#10;$$ t  = \frac{\pi}{2}:  (0,4, \frac{\pi}{2} ) $$&#10;&#10;&#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0.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057.743"/>
  <p:tag name="LATEXADDIN" val="\documentclass{article}&#10;\usepackage{amsmath}&#10;\usepackage{mathpazo}&#10;\pagestyle{empty}&#10;\begin{document}&#10;&#10;&#10;This allows you to deal with the \textbf{first} $\int $ and leaves $\iint_{D}$ , \textbf{BUT} '$D$' could be &#10;&#10;\end{document}"/>
  <p:tag name="IGUANATEXSIZE" val="10"/>
  <p:tag name="IGUANATEXCURSOR" val="20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24.334"/>
  <p:tag name="LATEXADDIN" val="\documentclass{article}&#10;\usepackage{amsmath}&#10;\usepackage{mathpazo}&#10;\pagestyle{empty}&#10;\begin{document}&#10;&#10;&#10;on an $xy$, $xz$, or $yz$ plane&#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17.9227"/>
  <p:tag name="LATEXADDIN" val="\documentclass{article}&#10;\usepackage{amsmath}&#10;\usepackage{mathpazo}&#10;\pagestyle{empty}&#10;\begin{document}&#10;&#10;&#10;$$&#10;dA = d x \, d y &#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73.3784"/>
  <p:tag name="LATEXADDIN" val="\documentclass{article}&#10;\usepackage{amsmath}&#10;\usepackage{mathpazo}&#10;\pagestyle{empty}&#10;\begin{document}&#10;&#10;&#10;$$&#10;\iiint_{\mathcal{W}} f(x, y, z) d V&#10;$$&#10;&#10;\end{document}"/>
  <p:tag name="IGUANATEXSIZE" val="4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4.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30.4837"/>
  <p:tag name="LATEXADDIN" val="\documentclass{article}&#10;\usepackage{amsmath}&#10;\usepackage{mathpazo}&#10;\pagestyle{empty}&#10;\begin{document}&#10;&#10;&#10;$$\mathcal{W}$$&#10;&#10;\end{document}"/>
  <p:tag name="IGUANATEXSIZE" val="15"/>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7.48779"/>
  <p:tag name="LATEXADDIN" val="\documentclass{article}&#10;\usepackage{amsmath}&#10;\usepackage{mathpazo}&#10;\pagestyle{empty}&#10;\begin{document}&#10;&#10;&#10;$$\mathcal{D}$$&#10;&#10;\end{document}"/>
  <p:tag name="IGUANATEXSIZE" val="15"/>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6.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08.4739"/>
  <p:tag name="LATEXADDIN" val="\documentclass{article}&#10;\usepackage{amsmath}&#10;\usepackage{mathpazo}&#10;\pagestyle{empty}&#10;\begin{document}&#10;&#10;&#10;$$&#10;\iint_{\mathcal{D}} &#10;$$&#10;&#10;\end{document}"/>
  <p:tag name="IGUANATEXSIZE" val="7"/>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08.9613"/>
  <p:tag name="LATEXADDIN" val="\documentclass{article}&#10;\usepackage{amsmath}&#10;\usepackage{mathpazo}&#10;\pagestyle{empty}&#10;\begin{document}&#10;&#10;&#10;$$&#10;\iiint_{\mathcal{W}} &#10;$$&#10;&#10;\end{document}"/>
  <p:tag name="IGUANATEXSIZE" val="7"/>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42.8947"/>
  <p:tag name="LATEXADDIN" val="\documentclass{article}&#10;\usepackage{amsmath}&#10;\usepackage{mathpazo}&#10;\pagestyle{empty}&#10;\begin{document}&#10;&#10;&#10;(Two Variables)&#10;&#10;\end{document}"/>
  <p:tag name="IGUANATEXSIZE" val="7"/>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3.652"/>
  <p:tag name="LATEXADDIN" val="\documentclass{article}&#10;\usepackage{amsmath}&#10;\usepackage{mathpazo}&#10;\pagestyle{empty}&#10;\begin{document}&#10;&#10;&#10;(One Variable)&#10;&#10;\end{document}"/>
  <p:tag name="IGUANATEXSIZE" val="7"/>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20.8849"/>
  <p:tag name="LATEXADDIN" val="\documentclass{article}&#10;\usepackage{amsmath}&#10;\usepackage{mathpazo}&#10;\pagestyle{empty}&#10;\begin{document}&#10;&#10;$$ t= \pi: (-2,0, \pi) $$&#10;&#10;&#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619.4226"/>
  <p:tag name="LATEXADDIN" val="\documentclass{article}&#10;\usepackage{amsmath}&#10;\usepackage{mathpazo}&#10;\pagestyle{empty}&#10;\begin{document}&#10;&#10;&#10;(Constants)&#10;&#10;\end{document}"/>
  <p:tag name="IGUANATEXSIZE" val="7"/>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923.885"/>
  <p:tag name="LATEXADDIN" val="\documentclass{article}&#10;\usepackage{amsmath}&#10;\usepackage{mathpazo}&#10;\pagestyle{empty}&#10;\begin{document}&#10;&#10;&#10;\textbf{Note:} Here, we are paying attention to the \textbf{integral(s)} &#10;&#10;\end{document}"/>
  <p:tag name="IGUANATEXSIZE" val="7"/>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38.058"/>
  <p:tag name="LATEXADDIN" val="\documentclass{article}&#10;\usepackage{amsmath}&#10;\usepackage{mathpazo}&#10;\pagestyle{empty}&#10;\begin{document}&#10;&#10;&#10;not necessarily the function.&#10;&#10;\end{document}"/>
  <p:tag name="IGUANATEXSIZE" val="7"/>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57.593"/>
  <p:tag name="LATEXADDIN" val="\documentclass{article}&#10;\usepackage{amsmath}&#10;\usepackage{mathpazo}&#10;\pagestyle{empty}&#10;\begin{document}&#10;&#10;&#10;and \textbf{respected regions}, &#10;&#10;\end{document}"/>
  <p:tag name="IGUANATEXSIZE" val="7"/>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98.838"/>
  <p:tag name="LATEXADDIN" val="\documentclass{article}&#10;\usepackage{amsmath}&#10;\usepackage{mathpazo}&#10;\pagestyle{empty}&#10;\begin{document}&#10;&#10;&#10;This is also a general rule of thumb. It can vary case by case.&#10;&#10;\end{document}"/>
  <p:tag name="IGUANATEXSIZE" val="7"/>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37.158"/>
  <p:tag name="LATEXADDIN" val="\documentclass{article}&#10;\usepackage{amsmath}&#10;\usepackage{mathpazo}&#10;\pagestyle{empty}&#10;\begin{document}&#10;&#10;&#10;The variable number will depend on the problem.&#10;&#10;\end{document}"/>
  <p:tag name="IGUANATEXSIZE" val="7"/>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702.6621"/>
  <p:tag name="LATEXADDIN" val="\documentclass{article}&#10;\usepackage{amsmath}&#10;\usepackage{mathpazo}&#10;\pagestyle{empty}&#10;\begin{document}&#10;&#10;&#10;$$ f(x,y,z)= z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332.958"/>
  <p:tag name="LATEXADDIN" val="\documentclass{article}&#10;\usepackage{amsmath}&#10;\usepackage{mathpazo}&#10;\pagestyle{empty}&#10;\begin{document}&#10;&#10;&#10;$$ \mathcal{W}: x^2 + z^2 = 4, x= 2y, y = 0, z = 0, x \ge 0 $$&#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462.317"/>
  <p:tag name="LATEXADDIN" val="\documentclass{article}&#10;\usepackage{amsmath}&#10;\usepackage{mathpazo}&#10;\pagestyle{empty}&#10;\begin{document}&#10;&#10;&#10;Calculate triple integral of:&#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59.655"/>
  <p:tag name="LATEXADDIN" val="\documentclass{article}&#10;\usepackage{amsmath}&#10;\usepackage{mathpazo}&#10;\pagestyle{empty}&#10;\begin{document}&#10;&#10;&#10;\textbf{R-3}: z-simple,&#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130.484"/>
  <p:tag name="LATEXADDIN" val="\documentclass{article}&#10;\usepackage{amsmath}&#10;\usepackage{mathpazo}&#10;\pagestyle{empty}&#10;\begin{document}&#10;&#10;&#10;$$\text { Show that }|\mathbf{a} \times \mathbf{b}|^{2}=|\mathbf{a}|^{2}|\mathbf{b}|^{2}-(\mathbf{a} \cdot \mathbf{b})^{2}$$&#10;&#10;\end{document}"/>
  <p:tag name="IGUANATEXSIZE" val="10"/>
  <p:tag name="IGUANATEXCURSOR" val="2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41.8823"/>
  <p:tag name="LATEXADDIN" val="\documentclass{article}&#10;\usepackage{amsmath}&#10;\usepackage{mathpazo}&#10;\pagestyle{empty}&#10;\begin{document}&#10;&#10;$$ t = 2 \pi:  (2, 0, 2 \pi) $$&#10;&#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58.7177"/>
  <p:tag name="LATEXADDIN" val="\documentclass{article}&#10;\usepackage{amsmath}&#10;\usepackage{mathpazo}&#10;\pagestyle{empty}&#10;\begin{document}&#10;&#10;$$ z \&amp; y )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14.248"/>
  <p:tag name="LATEXADDIN" val="\documentclass{article}&#10;\usepackage{amsmath}&#10;\usepackage{mathpazo}&#10;\pagestyle{empty}&#10;\begin{document}&#10;&#10;&#10;(x-simple is bad since we would be between two functions with variables&#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928.3839"/>
  <p:tag name="LATEXADDIN" val="\documentclass{article}&#10;\usepackage{amsmath}&#10;\usepackage{mathpazo}&#10;\pagestyle{empty}&#10;\begin{document}&#10;&#10;&#10;$$ 0 \le z \le \sqrt{4-x^2}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3.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1091.864"/>
  <p:tag name="LATEXADDIN" val="\documentclass{article}&#10;\usepackage{amsmath}&#10;\usepackage{mathpazo}&#10;\pagestyle{empty}&#10;\begin{document}&#10;&#10;&#10;$$,z = 0, z = \sqrt{4-x^2}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274.841"/>
  <p:tag name="LATEXADDIN" val="\documentclass{article}&#10;\usepackage{amsmath}&#10;\usepackage{mathpazo}&#10;\pagestyle{empty}&#10;\begin{document}&#10;&#10;&#10;$$&#10;\iint_{\mathcal{D}} \int_{z=0}^{z=\sqrt{4-x^{2}}} z \, d z d y d x&#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24.6719"/>
  <p:tag name="LATEXADDIN" val="\documentclass{article}&#10;\usepackage{amsmath}&#10;\usepackage{mathpazo}&#10;\pagestyle{empty}&#10;\begin{document}&#10;&#10;&#10;\textbf{R}: xy-plane&#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6.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80.9149"/>
  <p:tag name="LATEXADDIN" val="\documentclass{article}&#10;\usepackage{amsmath}&#10;\usepackage{mathpazo}&#10;\pagestyle{empty}&#10;\begin{document}&#10;&#10;&#10;$$, 0 \le y \le \frac{1}{2} x $$&#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86.4267"/>
  <p:tag name="LATEXADDIN" val="\documentclass{article}&#10;\usepackage{amsmath}&#10;\usepackage{mathpazo}&#10;\pagestyle{empty}&#10;\begin{document}&#10;&#10;&#10;$$, 0 \le x \le 2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8.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8.74016"/>
  <p:tag name="LATEXADDIN" val="\documentclass{article}&#10;\usepackage{amsmath}&#10;\usepackage{mathpazo}&#10;\pagestyle{empty}&#10;\begin{document}&#10;&#10;&#10;1.&#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858.6427"/>
  <p:tag name="LATEXADDIN" val="\documentclass{article}&#10;\usepackage{amsmath}&#10;\usepackage{mathpazo}&#10;\pagestyle{empty}&#10;\begin{document}&#10;&#10;&#10;$$&#10;\implies \frac{x}{2} = \cos (t)&#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96.363"/>
  <p:tag name="LATEXADDIN" val="\documentclass{article}&#10;\usepackage{amsmath}&#10;\usepackage{mathpazo}&#10;\pagestyle{empty}&#10;\begin{document}&#10;&#10;&#10;Put in plot anything that involves x's and y's from given&#10;&#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786.277"/>
  <p:tag name="LATEXADDIN" val="\documentclass{article}&#10;\usepackage{amsmath}&#10;\usepackage{mathpazo}&#10;\pagestyle{empty}&#10;\begin{document}&#10;&#10;&#10;2. Since we're on xy-plane $z = 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2.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323.585"/>
  <p:tag name="LATEXADDIN" val="\documentclass{article}&#10;\usepackage{amsmath}&#10;\usepackage{mathpazo}&#10;\pagestyle{empty}&#10;\begin{document}&#10;&#10;&#10;$$x^2 + z^2 = 4 \implies x^2 = 4$$&#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677.9153"/>
  <p:tag name="LATEXADDIN" val="\documentclass{article}&#10;\usepackage{amsmath}&#10;\usepackage{mathpazo}&#10;\pagestyle{empty}&#10;\begin{document}&#10;&#10;&#10;$$\implies x = \pm 2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0.4349"/>
  <p:tag name="LATEXADDIN" val="\documentclass{article}&#10;\usepackage{amsmath}&#10;\usepackage{mathpazo}&#10;\pagestyle{empty}&#10;\begin{document}&#10;&#10;&#10;But $x \ge 0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5.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707.911"/>
  <p:tag name="LATEXADDIN" val="\documentclass{article}&#10;\usepackage{amsmath}&#10;\usepackage{mathpazo}&#10;\pagestyle{empty}&#10;\begin{document}&#10;&#10;&#10;Integrate in $dy$ first $\uparrow$ since lower function is y = 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3.98952"/>
  <p:tag name="LATEXADDIN" val="\documentclass{article}&#10;\usepackage{amsmath}&#10;\usepackage{mathpazo}&#10;\pagestyle{empty}&#10;\begin{document}&#10;&#10;&#10;3.&#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7.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3538.058"/>
  <p:tag name="LATEXADDIN" val="\documentclass{article}&#10;\usepackage{amsmath}&#10;\usepackage{mathpazo}&#10;\pagestyle{empty}&#10;\begin{document}&#10;&#10;&#10;$$&#10;\int_{x=0}^{x=2} \int_{y=0}^{y=\frac{1}{2} x} \int_{z=0}^{z=\sqrt{4-x^{2}}} z \, d z d y d x = \int_{0}^{2} \int_{0}^{\frac{1}{2} x}\left(\frac{-x^{2}+4}{2}\right) d y d x = 1&#10;$$&#10;&#10;\end{document}"/>
  <p:tag name="IGUANATEXSIZE" val="8"/>
  <p:tag name="IGUANATEXCURSOR" val="2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36.37"/>
  <p:tag name="LATEXADDIN" val="\documentclass{article}&#10;\usepackage{amsmath}&#10;\usepackage{mathpazo}&#10;\pagestyle{empty}&#10;\begin{document}&#10;&#10;&#10;Notice we have upper and lower bounds that explicitly &#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14.211"/>
  <p:tag name="LATEXADDIN" val="\documentclass{article}&#10;\usepackage{amsmath}&#10;\usepackage{mathpazo}&#10;\pagestyle{empty}&#10;\begin{document}&#10;&#10;&#10; us which variable we are integrating with.&#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840.6449"/>
  <p:tag name="LATEXADDIN" val="\documentclass{article}&#10;\usepackage{amsmath}&#10;\usepackage{mathpazo}&#10;\pagestyle{empty}&#10;\begin{document}&#10;&#10;&#10;$$&#10;\implies \frac{y}{4} = \sin (t)&#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1.7135"/>
  <p:tag name="LATEXADDIN" val="\documentclass{article}&#10;\usepackage{amsmath}&#10;\usepackage{mathpazo}&#10;\pagestyle{empty}&#10;\begin{document}&#10;&#10;&#10;show&#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99.737"/>
  <p:tag name="LATEXADDIN" val="\documentclass{article}&#10;\usepackage{amsmath}&#10;\usepackage{mathpazo}&#10;\pagestyle{empty}&#10;\begin{document}&#10;&#10;&#10;When integrating in a coordinate plane, try to stay between 'two functions'.&#10;&#10;\end{document}"/>
  <p:tag name="IGUANATEXSIZE" val="7"/>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074.241"/>
  <p:tag name="LATEXADDIN" val="\documentclass{article}&#10;\usepackage{amsmath}&#10;\usepackage{mathpazo}&#10;\pagestyle{empty}&#10;\begin{document}&#10;&#10;&#10;Do not switch between two functions.&#10;&#10;\end{document}"/>
  <p:tag name="IGUANATEXSIZE" val="7"/>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5.2343"/>
  <p:tag name="LATEXADDIN" val="\documentclass{article}&#10;\usepackage{amsmath}&#10;\usepackage{mathpazo}&#10;\pagestyle{empty}&#10;\begin{document}&#10;&#10;&#10;$$ dy$$&#10;&#10;\end{document}"/>
  <p:tag name="IGUANATEXSIZE" val="5"/>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5"/>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079.49"/>
  <p:tag name="LATEXADDIN" val="\documentclass{article}&#10;\usepackage{amsmath}&#10;\usepackage{mathpazo}&#10;\pagestyle{empty}&#10;\begin{document}&#10;&#10;&#10;$$ \mathcal{W}: x = 4 - y^2, x+z =4, x= 0, z = 0$$&#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7.619"/>
  <p:tag name="LATEXADDIN" val="\documentclass{article}&#10;\usepackage{amsmath}&#10;\usepackage{mathpazo}&#10;\pagestyle{empty}&#10;\begin{document}&#10;&#10;Find the volume of&#10;&#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59.655"/>
  <p:tag name="LATEXADDIN" val="\documentclass{article}&#10;\usepackage{amsmath}&#10;\usepackage{mathpazo}&#10;\pagestyle{empty}&#10;\begin{document}&#10;&#10;&#10;\textbf{R-3}: z-simple,&#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742.4072"/>
  <p:tag name="LATEXADDIN" val="\documentclass{article}&#10;\usepackage{amsmath}&#10;\usepackage{mathpazo}&#10;\pagestyle{empty}&#10;\begin{document}&#10;&#10;&#10;$$ 0 \le z \le 4-x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06.6367"/>
  <p:tag name="LATEXADDIN" val="\documentclass{article}&#10;\usepackage{amsmath}&#10;\usepackage{mathpazo}&#10;\pagestyle{empty}&#10;\begin{document}&#10;&#10;&#10;$$,z = 0, z = 4-x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3934.008"/>
  <p:tag name="LATEXADDIN" val="\documentclass{article}&#10;\usepackage{amsmath}&#10;\usepackage{mathpazo}&#10;\pagestyle{empty}&#10;\begin{document}&#10;&#10;$$\text { Convert the point }(-1,1,-\sqrt{2}) \\ \text { from Cartesian to spherical coordinates. }$$&#10;&#10;&#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24.6719"/>
  <p:tag name="LATEXADDIN" val="\documentclass{article}&#10;\usepackage{amsmath}&#10;\usepackage{mathpazo}&#10;\pagestyle{empty}&#10;\begin{document}&#10;&#10;&#10;\textbf{R}: xy-plane&#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51.1436"/>
  <p:tag name="LATEXADDIN" val="\documentclass{article}&#10;\usepackage{amsmath}&#10;\usepackage{mathpazo}&#10;\pagestyle{empty}&#10;\begin{document}&#10;&#10;&#10;$$, 0 \le x \le 4- y^2 $$&#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2.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86.9141"/>
  <p:tag name="LATEXADDIN" val="\documentclass{article}&#10;\usepackage{amsmath}&#10;\usepackage{mathpazo}&#10;\pagestyle{empty}&#10;\begin{document}&#10;&#10;&#10;$$, -2 \le y \le 2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3.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14.248"/>
  <p:tag name="LATEXADDIN" val="\documentclass{article}&#10;\usepackage{amsmath}&#10;\usepackage{mathpazo}&#10;\pagestyle{empty}&#10;\begin{document}&#10;&#10;&#10;(x-simple is bad since we would be between two functions with variables&#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58.7177"/>
  <p:tag name="LATEXADDIN" val="\documentclass{article}&#10;\usepackage{amsmath}&#10;\usepackage{mathpazo}&#10;\pagestyle{empty}&#10;\begin{document}&#10;&#10;$$ z \&amp; y )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6.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3216.348"/>
  <p:tag name="LATEXADDIN" val="\documentclass{article}&#10;\usepackage{amsmath}&#10;\usepackage{mathpazo}&#10;\pagestyle{empty}&#10;\begin{document}&#10;&#10;&#10;$$&#10;\int_{y=-2}^{y=2} \int_{x=0}^{x=4-y^{2}} \int_{z=0}^{z=4-x} 1 d z d x d y = \int_{-2}^{2} \int_{0}^{4-y^{2}}(-x+4) d x d y&#10;$$&#10;&#10;\end{document}"/>
  <p:tag name="IGUANATEXSIZE" val="9"/>
  <p:tag name="IGUANATEXCURSOR" val="2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132.358"/>
  <p:tag name="LATEXADDIN" val="\documentclass{article}&#10;\usepackage{amsmath}&#10;\usepackage{mathpazo}&#10;\pagestyle{empty}&#10;\begin{document}&#10;&#10;&#10;$$&#10;\iint_{\mathcal{D}} \int_{z=0}^{z=4-x} 1 d z d x d y&#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96.363"/>
  <p:tag name="LATEXADDIN" val="\documentclass{article}&#10;\usepackage{amsmath}&#10;\usepackage{mathpazo}&#10;\pagestyle{empty}&#10;\begin{document}&#10;&#10;&#10;Put in plot anything that involves x's and y's from given&#10;&#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8.74016"/>
  <p:tag name="LATEXADDIN" val="\documentclass{article}&#10;\usepackage{amsmath}&#10;\usepackage{mathpazo}&#10;\pagestyle{empty}&#10;\begin{document}&#10;&#10;&#10;1.&#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91.6385"/>
  <p:tag name="ORIGINALWIDTH" val="3943.757"/>
  <p:tag name="LATEXADDIN" val="\documentclass{article}&#10;\usepackage{amsmath}&#10;\usepackage{mathpazo}&#10;\pagestyle{empty}&#10;\begin{document}&#10;&#10;&#10;$$\rho=\sqrt{x^{2}+y^{2}+z^{2}}=\sqrt{1+1+2}=2$$&#10;&#10;$$z=\rho \cos \phi \quad \Rightarrow \quad \cos \phi=\frac{z}{\rho}=\frac{-\sqrt{2}}{2} \quad \Rightarrow \quad \phi=\cos ^{-1}\left(\frac{-\sqrt{2}}{2}\right)=\frac{3 \pi}{4}$$&#10;\end{document}"/>
  <p:tag name="IGUANATEXSIZE" val="10"/>
  <p:tag name="IGUANATEXCURSOR" val="2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43.757"/>
  <p:tag name="LATEXADDIN" val="\documentclass{article}&#10;\usepackage{amsmath}&#10;\usepackage{mathpazo}&#10;\pagestyle{empty}&#10;\begin{document}&#10;&#10;&#10;2. Since we're on xy-plane $z = 0$. However, little info. is derived from it.&#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39.145"/>
  <p:tag name="LATEXADDIN" val="\documentclass{article}&#10;\usepackage{amsmath}&#10;\usepackage{mathpazo}&#10;\pagestyle{empty}&#10;\begin{document}&#10;&#10;&#10;3. Find intersection between $x$ and $y$, given the info.&#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61.6797"/>
  <p:tag name="LATEXADDIN" val="\documentclass{article}&#10;\usepackage{amsmath}&#10;\usepackage{mathpazo}&#10;\pagestyle{empty}&#10;\begin{document}&#10;&#10;&#10;$$x= 4 - y^2 $$&#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56.4305"/>
  <p:tag name="LATEXADDIN" val="\documentclass{article}&#10;\usepackage{amsmath}&#10;\usepackage{mathpazo}&#10;\pagestyle{empty}&#10;\begin{document}&#10;&#10;&#10;$$0= 4 - y^2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05.1743"/>
  <p:tag name="LATEXADDIN" val="\documentclass{article}&#10;\usepackage{amsmath}&#10;\usepackage{mathpazo}&#10;\pagestyle{empty}&#10;\begin{document}&#10;&#10;&#10;since $x = 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5.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401.1998"/>
  <p:tag name="LATEXADDIN" val="\documentclass{article}&#10;\usepackage{amsmath}&#10;\usepackage{mathpazo}&#10;\pagestyle{empty}&#10;\begin{document}&#10;&#10;&#10;$$y = \pm 2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8.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802.4"/>
  <p:tag name="LATEXADDIN" val="\documentclass{article}&#10;\usepackage{amsmath}&#10;\usepackage{mathpazo}&#10;\pagestyle{empty}&#10;\begin{document}&#10;&#10;&#10;4. Integrate in $dx$ first so we do not switch between &#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79.1526"/>
  <p:tag name="LATEXADDIN" val="\documentclass{article}&#10;\usepackage{amsmath}&#10;\usepackage{mathpazo}&#10;\pagestyle{empty}&#10;\begin{document}&#10;&#10;&#10;two functions.&#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07.1991"/>
  <p:tag name="ORIGINALWIDTH" val="3539.557"/>
  <p:tag name="LATEXADDIN" val="\documentclass{article}&#10;\usepackage{amsmath}&#10;\usepackage{mathpazo}&#10;\pagestyle{empty}&#10;\begin{document}&#10;&#10;$$\sin \theta=\frac{y}{\rho \sin \varphi}=\frac{1}{2\left(\frac{\sqrt{2}}{2}\right)}=\frac{1}{\sqrt{2}}=\frac{\sqrt{2}}{2} \quad \Rightarrow \quad \theta=\frac{\pi}{4} \text { or } \theta=\frac{3 \pi}{4}$$&#10;&#10;&#10;&#10;\end{document}"/>
  <p:tag name="IGUANATEXSIZE" val="10"/>
  <p:tag name="IGUANATEXCURSOR" val="3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5"/>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5.2343"/>
  <p:tag name="LATEXADDIN" val="\documentclass{article}&#10;\usepackage{amsmath}&#10;\usepackage{mathpazo}&#10;\pagestyle{empty}&#10;\begin{document}&#10;&#10;&#10;$$ dy$$&#10;&#10;\end{document}"/>
  <p:tag name="IGUANATEXSIZE" val="5"/>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32.2085"/>
  <p:tag name="LATEXADDIN" val="\documentclass{article}&#10;\usepackage{amsmath}&#10;\usepackage{mathpazo}&#10;\pagestyle{empty}&#10;\begin{document}&#10;&#10;&#10;$$&#10;= \frac{128}{5}&#10;$$&#10;&#10;\end{document}"/>
  <p:tag name="IGUANATEXSIZE" val="9"/>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58.98"/>
  <p:tag name="LATEXADDIN" val="\documentclass{article}&#10;\usepackage{amsmath}&#10;\usepackage{mathpazo}&#10;\pagestyle{empty}&#10;\begin{document}&#10;&#10;&#10;We want to stay between two functions &#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42.8947"/>
  <p:tag name="LATEXADDIN" val="\documentclass{article}&#10;\usepackage{amsmath}&#10;\usepackage{mathpazo}&#10;\pagestyle{empty}&#10;\begin{document}&#10;&#10;&#10;the whole time.&#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5.xml><?xml version="1.0" encoding="utf-8"?>
<p:tagLst xmlns:a="http://schemas.openxmlformats.org/drawingml/2006/main" xmlns:r="http://schemas.openxmlformats.org/officeDocument/2006/relationships" xmlns:p="http://schemas.openxmlformats.org/presentationml/2006/main">
  <p:tag name="OUTPUTDPI" val="1200"/>
  <p:tag name="ORIGINALHEIGHT" val="172.4784"/>
  <p:tag name="ORIGINALWIDTH" val="673.4158"/>
  <p:tag name="LATEXADDIN" val="\documentclass{article}&#10;\usepackage{amsmath}&#10;\usepackage{mathpazo}&#10;\pagestyle{empty}&#10;\begin{document}&#10;&#10;&#10;$$z=(1-x)^{\frac{1}{2}}$$&#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88.7139"/>
  <p:tag name="LATEXADDIN" val="\documentclass{article}&#10;\usepackage{amsmath}&#10;\usepackage{mathpazo}&#10;\pagestyle{empty}&#10;\begin{document}&#10;&#10;&#10;$$z=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5.4631"/>
  <p:tag name="LATEXADDIN" val="\documentclass{article}&#10;\usepackage{amsmath}&#10;\usepackage{mathpazo}&#10;\pagestyle{empty}&#10;\begin{document}&#10;&#10;$$ x = 0 $$&#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4.2107"/>
  <p:tag name="LATEXADDIN" val="\documentclass{article}&#10;\usepackage{amsmath}&#10;\usepackage{mathpazo}&#10;\pagestyle{empty}&#10;\begin{document}&#10;&#10;&#10;$$x = \frac{1}{2}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9.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749.531"/>
  <p:tag name="LATEXADDIN" val="\documentclass{article}&#10;\usepackage{amsmath}&#10;\usepackage{mathpazo}&#10;\pagestyle{empty}&#10;\begin{document}&#10;&#10;&#10;$$&#10;\int_{x=0}^{x=\frac{1}{2}} \int_{z=0}^{z=\sqrt{1-x}} \int_{y=0}^{y=4-z} 1 d y d z d x&#10;$$&#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324.334"/>
  <p:tag name="LATEXADDIN" val="\documentclass{article}&#10;\usepackage{amsmath}&#10;\usepackage{mathpazo}&#10;\pagestyle{empty}&#10;\begin{document}&#10;&#10;$$\text { The spherical coordinates of this point are then }\left(2, \frac{3 \pi}{4}, \frac{3 \pi}{4}\right)$$&#10;&#10;\end{document}"/>
  <p:tag name="IGUANATEXSIZE" val="10"/>
  <p:tag name="IGUANATEXCURSOR" val="2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35.658"/>
  <p:tag name="LATEXADDIN" val="\documentclass{article}&#10;\usepackage{amsmath}&#10;\usepackage{mathpazo}&#10;\pagestyle{empty}&#10;\begin{document}&#10;&#10;&#10;\textbf{R-3}: y-simple&#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17.9227"/>
  <p:tag name="LATEXADDIN" val="\documentclass{article}&#10;\usepackage{amsmath}&#10;\usepackage{mathpazo}&#10;\pagestyle{empty}&#10;\begin{document}&#10;&#10;&#10;\textbf{R}: xz-plane&#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27.109"/>
  <p:tag name="LATEXADDIN" val="\documentclass{article}&#10;\usepackage{amsmath}&#10;\usepackage{mathpazo}&#10;\pagestyle{empty}&#10;\begin{document}&#10;&#10;&#10;$$&#10;\iint_{\mathcal{D}} \int_{y=0}^{y=4-z} 1 d y d z d x&#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863.892"/>
  <p:tag name="LATEXADDIN" val="\documentclass{article}&#10;\usepackage{amsmath}&#10;\usepackage{mathpazo}&#10;\pagestyle{empty}&#10;\begin{document}&#10;&#10;&#10;$$ \mathcal{W}: x = 0, x = \frac{1}{2}, z = 0, z = \sqrt{1-x}, y = 0, y = 4 - z$$&#10;&#10;\end{document}"/>
  <p:tag name="IGUANATEXSIZE" val="9"/>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4.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5.xml><?xml version="1.0" encoding="utf-8"?>
<p:tagLst xmlns:a="http://schemas.openxmlformats.org/drawingml/2006/main" xmlns:r="http://schemas.openxmlformats.org/officeDocument/2006/relationships" xmlns:p="http://schemas.openxmlformats.org/presentationml/2006/main">
  <p:tag name="OUTPUTDPI" val="1200"/>
  <p:tag name="ORIGINALHEIGHT" val="284.9644"/>
  <p:tag name="ORIGINALWIDTH" val="1214.098"/>
  <p:tag name="LATEXADDIN" val="\documentclass{article}&#10;\usepackage{amsmath}&#10;\usepackage{mathpazo}&#10;\pagestyle{empty}&#10;\begin{document}&#10;&#10;&#10;$$&#10;= \frac{119}{48}-\frac{2 \sqrt{2}}{3} \approx 1.536&#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61.567"/>
  <p:tag name="LATEXADDIN" val="\documentclass{article}&#10;\usepackage{amsmath}&#10;\usepackage{mathpazo}&#10;\pagestyle{empty}&#10;\begin{document}&#10;&#10;&#10;$$&#10;=\int_{0}^{\frac{1}{2}} \int_{0}^{\sqrt{1-x}}(-z+4) d z d x&#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5.4856"/>
  <p:tag name="LATEXADDIN" val="\documentclass{article}&#10;\usepackage{amsmath}&#10;\usepackage{mathpazo}&#10;\pagestyle{empty}&#10;\begin{document}&#10;&#10;&#10;$$ dz$$&#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45.369"/>
  <p:tag name="ORIGINALWIDTH" val="4613.423"/>
  <p:tag name="LATEXADDIN" val="\documentclass{article}&#10;\usepackage{amsmath}&#10;\usepackage{mathpazo}&#10;\pagestyle{empty}&#10;\begin{document}&#10;&#10;&#10;A point has rectangular coordinates $(x, y, z)$ and spherical coordinates $\left(2, \frac{8 \pi}{7}, \frac{2 \pi}{9}\right) .$ \\&#10;&#10;Find the spherical coordinates of the point with rectangular coordinates $(x, y,-z)$. \\&#10;&#10;Enter your answer in the form $(\rho, \theta, \phi),$ where $\rho&gt;0,0 \leq \theta&lt;2 \pi,$ and $0 \leq \phi \leq \pi$&#10;&#10;\end{document}"/>
  <p:tag name="IGUANATEXSIZE" val="9"/>
  <p:tag name="IGUANATEXCURSOR" val="3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0.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131.983"/>
  <p:tag name="LATEXADDIN" val="\documentclass{article}&#10;\usepackage{amsmath}&#10;\usepackage{mathpazo}&#10;\pagestyle{empty}&#10;\begin{document}&#10;&#10;&#10;$dx$ makes us switch functions between:&#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228.721"/>
  <p:tag name="LATEXADDIN" val="\documentclass{article}&#10;\usepackage{amsmath}&#10;\usepackage{mathpazo}&#10;\pagestyle{empty}&#10;\begin{document}&#10;&#10;&#10;$dz$ makes us stay between two functions:&#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2.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115.4856"/>
  <p:tag name="LATEXADDIN" val="\documentclass{article}&#10;\usepackage{amsmath}&#10;\usepackage{mathpazo}&#10;\pagestyle{empty}&#10;\begin{document}&#10;&#10;&#10;$$\rightarrow$$&#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49228"/>
  <p:tag name="LATEXADDIN" val="\documentclass{article}&#10;\usepackage{amsmath}&#10;\usepackage{mathpazo}&#10;\pagestyle{empty}&#10;\begin{document}&#10;&#10;&#10;$$\uparrow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362.58"/>
  <p:tag name="LATEXADDIN" val="\documentclass{article}&#10;\usepackage{amsmath}&#10;\usepackage{mathpazo}&#10;\pagestyle{empty}&#10;\begin{document}&#10;&#10;&#10;Thus integrate in $dz$ first.&#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5.4856"/>
  <p:tag name="LATEXADDIN" val="\documentclass{article}&#10;\usepackage{amsmath}&#10;\usepackage{mathpazo}&#10;\pagestyle{empty}&#10;\begin{document}&#10;&#10;&#10;$$ dz$$&#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8.xml><?xml version="1.0" encoding="utf-8"?>
<p:tagLst xmlns:a="http://schemas.openxmlformats.org/drawingml/2006/main" xmlns:r="http://schemas.openxmlformats.org/officeDocument/2006/relationships" xmlns:p="http://schemas.openxmlformats.org/presentationml/2006/main">
  <p:tag name="OUTPUTDPI" val="1200"/>
  <p:tag name="ORIGINALHEIGHT" val="61.49228"/>
  <p:tag name="ORIGINALWIDTH" val="59.99252"/>
  <p:tag name="LATEXADDIN" val="\documentclass{article}&#10;\usepackage{amsmath}&#10;\usepackage{mathpazo}&#10;\pagestyle{empty}&#10;\begin{document}&#10;&#10;&#10;$$ x$$&#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9.xml><?xml version="1.0" encoding="utf-8"?>
<p:tagLst xmlns:a="http://schemas.openxmlformats.org/drawingml/2006/main" xmlns:r="http://schemas.openxmlformats.org/officeDocument/2006/relationships" xmlns:p="http://schemas.openxmlformats.org/presentationml/2006/main">
  <p:tag name="OUTPUTDPI" val="1200"/>
  <p:tag name="ORIGINALHEIGHT" val="61.49228"/>
  <p:tag name="ORIGINALWIDTH" val="52.49347"/>
  <p:tag name="LATEXADDIN" val="\documentclass{article}&#10;\usepackage{amsmath}&#10;\usepackage{mathpazo}&#10;\pagestyle{empty}&#10;\begin{document}&#10;&#10;&#10;$$ z$$&#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45.369"/>
  <p:tag name="ORIGINALWIDTH" val="4613.423"/>
  <p:tag name="LATEXADDIN" val="\documentclass{article}&#10;\usepackage{amsmath}&#10;\usepackage{mathpazo}&#10;\pagestyle{empty}&#10;\begin{document}&#10;&#10;&#10;A point has rectangular coordinates $(x, y, z)$ and spherical coordinates $\left(2, \frac{8 \pi}{7}, \frac{2 \pi}{9}\right) .$ \\&#10;&#10;Find the spherical coordinates of the point with rectangular coordinates $(x, y,-z)$. \\&#10;&#10;Enter your answer in the form $(\rho, \theta, \phi),$ where $\rho&gt;0,0 \leq \theta&lt;2 \pi,$ and $0 \leq \phi \leq \pi$&#10;&#10;\end{document}"/>
  <p:tag name="IGUANATEXSIZE" val="9"/>
  <p:tag name="IGUANATEXCURSOR" val="3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49228"/>
  <p:tag name="LATEXADDIN" val="\documentclass{article}&#10;\usepackage{amsmath}&#10;\usepackage{mathpazo}&#10;\pagestyle{empty}&#10;\begin{document}&#10;&#10;&#10;$$\uparrow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49228"/>
  <p:tag name="LATEXADDIN" val="\documentclass{article}&#10;\usepackage{amsmath}&#10;\usepackage{mathpazo}&#10;\pagestyle{empty}&#10;\begin{document}&#10;&#10;&#10;$$\uparrow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2.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554.1807"/>
  <p:tag name="LATEXADDIN" val="\documentclass{article}&#10;\usepackage{amsmath}&#10;\usepackage{mathpazo}&#10;\pagestyle{empty}&#10;\begin{document}&#10;&#10;&#10;$$&#10;x=1-z^{2}&#10;$$&#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476.1905"/>
  <p:tag name="ORIGINALWIDTH" val="1004.874"/>
  <p:tag name="LATEXADDIN" val="\documentclass{article}&#10;\usepackage{amsmath}&#10;\usepackage{mathpazo}&#10;\pagestyle{empty}&#10;\begin{document}&#10;&#10;$$\begin{array}{l}&#10;x=\rho \sin \frac{2 \pi}{9} \cos \frac{8 \pi}{7} \\&#10;y=\rho \sin \frac{2 \pi}{9} \sin \frac{8 \pi}{7} \\&#10;z=\rho \cos \frac{2 \pi}{9}&#10;\end{array}$$&#10;&#10;&#10;\end{document}"/>
  <p:tag name="IGUANATEXSIZE" val="10"/>
  <p:tag name="IGUANATEXCURSOR" val="2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5.74425"/>
  <p:tag name="LATEXADDIN" val="\documentclass{article}&#10;\usepackage{amsmath}&#10;\usepackage{mathpazo}&#10;\pagestyle{empty}&#10;\begin{document}&#10;&#10;&#10;1&#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2&#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3&#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9.2426"/>
  <p:tag name="LATEXADDIN" val="\documentclass{article}&#10;\usepackage{amsmath}&#10;\usepackage{mathpazo}&#10;\pagestyle{empty}&#10;\begin{document}&#10;&#10;&#10;4&#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8&#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7&#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6&#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5&#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68.991"/>
  <p:tag name="LATEXADDIN" val="\documentclass{article}&#10;\usepackage{amsmath}&#10;\usepackage{mathpazo}&#10;\pagestyle{empty}&#10;\begin{document}&#10;&#10;&#10;Match the integrals with their graphs. &#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91.864"/>
  <p:tag name="LATEXADDIN" val="\documentclass{article}&#10;\usepackage{amsmath}&#10;\usepackage{mathpazo}&#10;\pagestyle{empty}&#10;\begin{document}&#10;&#10;$$|\mathbf{a} \times \mathbf{b}|=|\mathbf{a}||\mathbf{b}| \sin \theta$$&#10;&#10;&#10;\end{document}"/>
  <p:tag name="IGUANATEXSIZE" val="10"/>
  <p:tag name="IGUANATEXCURSOR" val="1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13.9108"/>
  <p:tag name="LATEXADDIN" val="\documentclass{article}&#10;\usepackage{amsmath}&#10;\usepackage{mathpazo}&#10;\pagestyle{empty}&#10;\begin{document}&#10;&#10;$$\text { We have that }$$&#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5.74425"/>
  <p:tag name="LATEXADDIN" val="\documentclass{article}&#10;\usepackage{amsmath}&#10;\usepackage{mathpazo}&#10;\pagestyle{empty}&#10;\begin{document}&#10;&#10;&#10;1&#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2&#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3&#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9.2426"/>
  <p:tag name="LATEXADDIN" val="\documentclass{article}&#10;\usepackage{amsmath}&#10;\usepackage{mathpazo}&#10;\pagestyle{empty}&#10;\begin{document}&#10;&#10;&#10;4&#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8&#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7&#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6&#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5&#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68.991"/>
  <p:tag name="LATEXADDIN" val="\documentclass{article}&#10;\usepackage{amsmath}&#10;\usepackage{mathpazo}&#10;\pagestyle{empty}&#10;\begin{document}&#10;&#10;&#10;Match the integrals with their graphs. &#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5.74425"/>
  <p:tag name="LATEXADDIN" val="\documentclass{article}&#10;\usepackage{amsmath}&#10;\usepackage{mathpazo}&#10;\pagestyle{empty}&#10;\begin{document}&#10;&#10;&#10;1&#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476.9404"/>
  <p:tag name="ORIGINALWIDTH" val="1966.254"/>
  <p:tag name="LATEXADDIN" val="\documentclass{article}&#10;\usepackage{amsmath}&#10;\usepackage{mathpazo}&#10;\pagestyle{empty}&#10;\begin{document}&#10;&#10;$$\begin{array}{c}&#10;\rho \sin \frac{7 \pi}{9} \cos \frac{8 \pi}{7}=\rho \sin \frac{2 \pi}{9} \cos \frac{8 \pi}{7}=x \\&#10;\rho \sin \frac{7 \pi}{9} \sin \frac{8 \pi}{7}=\rho \sin \frac{2 \pi}{9} \sin \frac{8 \pi}{7}=y \\&#10;\rho \cos \frac{7 \pi}{9}=-\rho \cos \frac{2 \pi}{9}=-z&#10;\end{array}$$&#10;&#10;&#10;\end{document}"/>
  <p:tag name="IGUANATEXSIZE" val="10"/>
  <p:tag name="IGUANATEXCURSOR" val="38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2&#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3&#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9.2426"/>
  <p:tag name="LATEXADDIN" val="\documentclass{article}&#10;\usepackage{amsmath}&#10;\usepackage{mathpazo}&#10;\pagestyle{empty}&#10;\begin{document}&#10;&#10;&#10;4&#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5&#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6&#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7&#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8&#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7.xml><?xml version="1.0" encoding="utf-8"?>
<p:tagLst xmlns:a="http://schemas.openxmlformats.org/drawingml/2006/main" xmlns:r="http://schemas.openxmlformats.org/officeDocument/2006/relationships" xmlns:p="http://schemas.openxmlformats.org/presentationml/2006/main">
  <p:tag name="OUTPUTDPI" val="1200"/>
  <p:tag name="ORIGINALHEIGHT" val="463.442"/>
  <p:tag name="ORIGINALWIDTH" val="563.9295"/>
  <p:tag name="LATEXADDIN" val="\documentclass{article}&#10;\usepackage{amsmath}&#10;\usepackage{mathpazo}&#10;\pagestyle{empty}&#10;\begin{document}&#10;&#10;\begin{align*}x &amp; = r\cos \theta \\ y &amp; = r\sin \theta \\ z &amp; = z\end{align*}&#10;&#10;&#10;\end{document}"/>
  <p:tag name="IGUANATEXSIZE" val="20"/>
  <p:tag name="IGUANATEXCURSOR" val="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8.xml><?xml version="1.0" encoding="utf-8"?>
<p:tagLst xmlns:a="http://schemas.openxmlformats.org/drawingml/2006/main" xmlns:r="http://schemas.openxmlformats.org/officeDocument/2006/relationships" xmlns:p="http://schemas.openxmlformats.org/presentationml/2006/main">
  <p:tag name="OUTPUTDPI" val="1200"/>
  <p:tag name="ORIGINALHEIGHT" val="707.1616"/>
  <p:tag name="ORIGINALWIDTH" val="940.3824"/>
  <p:tag name="LATEXADDIN" val="\documentclass{article}&#10;\usepackage{amsmath}&#10;\usepackage{mathpazo}&#10;\pagestyle{empty}&#10;\begin{document}&#10;&#10;\begin{align*}x &amp; = \rho \sin \phi \cos \theta \\ y &amp; = \rho \sin \phi \sin \theta \\ z &amp; = \rho \cos \phi \\ {\rho ^2} &amp; = {x^2} + {y^2} + {z^2} \end{align*}&#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9.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62.4297"/>
  <p:tag name="LATEXADDIN" val="\documentclass{article}&#10;\usepackage{amsmath}&#10;\usepackage{mathpazo}&#10;\pagestyle{empty}&#10;\begin{document}&#10;&#10;\begin{align*} r &amp; = \rho \sin \phi \end{align*}&#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313.835"/>
  <p:tag name="LATEXADDIN" val="\documentclass{article}&#10;\usepackage{amsmath}&#10;\usepackage{mathpazo}&#10;\pagestyle{empty}&#10;\begin{document}&#10;&#10;$$\text { We want to negate the } z \text { -coordinate. We can accomplish this by replacing } \frac{2 \pi}{9} \text { with } \pi-\frac{2 \pi}{9}=\frac{7 \pi}{9}$$&#10;&#10;&#10;\end{document}"/>
  <p:tag name="IGUANATEXSIZE" val="7"/>
  <p:tag name="IGUANATEXCURSOR" val="2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62.4297"/>
  <p:tag name="LATEXADDIN" val="\documentclass{article}&#10;\usepackage{amsmath}&#10;\usepackage{mathpazo}&#10;\pagestyle{empty}&#10;\begin{document}&#10;&#10;\begin{align*}x &amp; = r\cos \theta \end{align*}&#10;&#10;&#10;\end{document}"/>
  <p:tag name="IGUANATEXSIZE" val="2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1.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9313"/>
  <p:tag name="LATEXADDIN" val="\documentclass{article}&#10;\usepackage{amsmath}&#10;\usepackage{mathpazo}&#10;\pagestyle{empty}&#10;\begin{document}&#10;&#10;\begin{align*} y &amp; = r\sin \theta \end{align*}&#10;&#10;&#10;\end{document}"/>
  <p:tag name="IGUANATEXSIZE" val="2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2.xml><?xml version="1.0" encoding="utf-8"?>
<p:tagLst xmlns:a="http://schemas.openxmlformats.org/drawingml/2006/main" xmlns:r="http://schemas.openxmlformats.org/officeDocument/2006/relationships" xmlns:p="http://schemas.openxmlformats.org/presentationml/2006/main">
  <p:tag name="OUTPUTDPI" val="1200"/>
  <p:tag name="ORIGINALHEIGHT" val="505.4369"/>
  <p:tag name="ORIGINALWIDTH" val="788.1515"/>
  <p:tag name="LATEXADDIN" val="\documentclass{article}&#10;\usepackage{amsmath}&#10;\usepackage{mathpazo}&#10;\pagestyle{empty}&#10;\begin{document}&#10;&#10;\begin{align*}&#10;r &amp; = \sqrt {{x^2} + {y^2}} \hspace{0.5in} \\ \theta &amp; = {\tan ^{ - 1}}\left( {\frac{y}{x}} \right)&#10;\end{align*}&#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10;\&amp;&#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2753.656"/>
  <p:tag name="LATEXADDIN" val="\documentclass{article}&#10;\usepackage{amsmath}&#10;\usepackage{mathpazo}&#10;\pagestyle{empty}&#10;\begin{document}&#10;&#10;&#10;$$&#10;\iint_{\mathcal{D}} f(x, y) d A=\int_{\theta_{1}}^{\theta_{2}} \int_{r=r_{1}(\theta)}^{r_{2}(\theta)} f(r \cos \theta, r \sin \theta) r d r d \theta&#10;$$&#10;&#10;\end{document}"/>
  <p:tag name="IGUANATEXSIZE" val="8"/>
  <p:tag name="IGUANATEXCURSOR" val="2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5.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2534.683"/>
  <p:tag name="LATEXADDIN" val="\documentclass{article}&#10;\usepackage{amsmath}&#10;\usepackage{mathpazo}&#10;\pagestyle{empty}&#10;\begin{document}&#10;&#10;&#10;$$&#10;\int_{\theta_{1}}^{\theta_{2}} \int_{r=r_{1}(\theta)}^{r_{2}(\theta)} \int_{z=z_{1}(r, \theta)}^{z_{2}(r, \theta)} f(r \cos \theta, r \sin \theta, z) r d z d r d \theta&#10;$$&#10;&#10;\end{document}"/>
  <p:tag name="IGUANATEXSIZE" val="8"/>
  <p:tag name="IGUANATEXCURSOR" val="2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6.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3805.024"/>
  <p:tag name="LATEXADDIN" val="\documentclass{article}&#10;\usepackage{amsmath}&#10;\usepackage{mathpazo}&#10;\pagestyle{empty}&#10;\begin{document}&#10;&#10;&#10;$$&#10;\int_{\theta_{1}}^{\theta_{2}} \int_{\phi=\phi_{1}}^{\phi_{2}} \int_{\rho=\rho_{1}(\theta, \phi)}^{\rho_{2}(\theta, \phi)} f(\rho \sin \phi \cos \theta, \rho \sin \phi \sin \theta, \rho \cos \phi) \rho^{2} \sin \phi \, d \rho \, d \phi \, d \theta&#10;$$&#10;&#10;\end{document}"/>
  <p:tag name="IGUANATEXSIZE" val="5.5"/>
  <p:tag name="IGUANATEXCURSOR" val="3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163.854"/>
  <p:tag name="LATEXADDIN" val="\documentclass{article}&#10;\usepackage{amsmath}&#10;\usepackage{mathpazo}&#10;\pagestyle{empty}&#10;\begin{document}&#10;&#10;&#10;$$&#10;d A=r \,d r \, d \theta \quad \text{(Polar)}&#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8.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631.796"/>
  <p:tag name="LATEXADDIN" val="\documentclass{article}&#10;\usepackage{amsmath}&#10;\usepackage{mathpazo}&#10;\pagestyle{empty}&#10;\begin{document}&#10;&#10;&#10;$$&#10;d V=r \, d z \, d r \, d \theta \quad \text{(Cylindrical)}&#1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9.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905.512"/>
  <p:tag name="LATEXADDIN" val="\documentclass{article}&#10;\usepackage{amsmath}&#10;\usepackage{mathpazo}&#10;\pagestyle{empty}&#10;\begin{document}&#10;&#10;&#10;$$&#10;d V=\rho^{2} \sin \phi \, d \rho \, d \phi \, d \theta \quad \text{(Spherical)}&#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29.096"/>
  <p:tag name="LATEXADDIN" val="\documentclass{article}&#10;\usepackage{amsmath}&#10;\usepackage{mathpazo}&#10;\pagestyle{empty}&#10;\begin{document}&#10;&#10;&#10;$$\text { Thus, the spherical coordinates of }(x, y, z) \text { are }\left(2, \frac{8 \pi}{7}, \frac{7 \pi}{9}\right)$$&#10;&#10;\end{document}"/>
  <p:tag name="IGUANATEXSIZE" val="10"/>
  <p:tag name="IGUANATEXCURSOR" val="2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0.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659.1675"/>
  <p:tag name="LATEXADDIN" val="\documentclass{article}&#10;\usepackage{amsmath}&#10;\usepackage{mathpazo}&#10;\pagestyle{empty}&#10;\begin{document}&#10;&#10;&#10;$$&#10;r^2 = x^2 + y^2 &#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940.3824"/>
  <p:tag name="LATEXADDIN" val="\documentclass{article}&#10;\usepackage{amsmath}&#10;\usepackage{mathpazo}&#10;\pagestyle{empty}&#10;\begin{document}&#10;&#10;&#10;$$&#10;\rho ^2 = x^2 + y^2 + z^2 &#10;$$&#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651.6685"/>
  <p:tag name="LATEXADDIN" val="\documentclass{article}&#10;\usepackage{amsmath}&#10;\usepackage{mathpazo}&#10;\pagestyle{empty}&#10;\begin{document}&#10;&#10;$$&#10;\rho ^2 = r^2 + z^2 &#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15.561"/>
  <p:tag name="LATEXADDIN" val="\documentclass{article}&#10;\usepackage{amsmath}&#10;\usepackage{mathpazo}&#10;\pagestyle{empty}&#10;\begin{document}&#10;&#10;&#10;$$&#10;–x^2 – y^2 = - (x^2 + y^2 ) = -r^2&#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968.504"/>
  <p:tag name="LATEXADDIN" val="\documentclass{article}&#10;\usepackage{amsmath}&#10;\usepackage{mathpazo}&#10;\pagestyle{empty}&#10;\begin{document}&#10;&#10;&#10;$$&#10;–x^2 – y^2 – z^2 = - (x^2 + y^2 + z^2) = - \rho ^2 &#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5.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163.854"/>
  <p:tag name="LATEXADDIN" val="\documentclass{article}&#10;\usepackage{amsmath}&#10;\usepackage{mathpazo}&#10;\pagestyle{empty}&#10;\begin{document}&#10;&#10;&#10;$$&#10;d A=r \,d r \, d \theta \quad \text{(Polar)}&#10;$$&#10;&#10;\end{document}"/>
  <p:tag name="IGUANATEXSIZE" val="8"/>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6.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830.8961"/>
  <p:tag name="LATEXADDIN" val="\documentclass{article}&#10;\usepackage{amsmath}&#10;\usepackage{mathpazo}&#10;\pagestyle{empty}&#10;\begin{document}&#10;&#10;&#10;$$&#10;\iint f(r, \theta) r d r d \theta&#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7.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807.649"/>
  <p:tag name="LATEXADDIN" val="\documentclass{article}&#10;\usepackage{amsmath}&#10;\usepackage{mathpazo}&#10;\pagestyle{empty}&#10;\begin{document}&#10;&#10;&#10;$$&#10;\Delta A \approx \triangle r \cdot r \Delta \theta&#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65.9167"/>
  <p:tag name="LATEXADDIN" val="\documentclass{article}&#10;\usepackage{amsmath}&#10;\usepackage{mathpazo}&#10;\pagestyle{empty}&#10;\begin{document}&#10;&#10;&#10;$$&#10;d A=r \,d r \, d \theta $$&#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9.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56.805"/>
  <p:tag name="LATEXADDIN" val="\documentclass{article}&#10;\usepackage{amsmath}&#10;\usepackage{mathpazo}&#10;\pagestyle{empty}&#10;\begin{document}&#10;&#10;$$\text{Recall:} \, \cos (\pi-x)=-\cos x$$&#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0.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794.526"/>
  <p:tag name="LATEXADDIN" val="\documentclass{article}&#10;\usepackage{amsmath}&#10;\usepackage{mathpazo}&#10;\pagestyle{empty}&#10;\begin{document}&#10;&#10;&#10;Find volume below $z = \frac{y^2}{x^2 + y^2},$ above xy plane and between cylinders &#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522.31"/>
  <p:tag name="LATEXADDIN" val="\documentclass{article}&#10;\usepackage{amsmath}&#10;\usepackage{mathpazo}&#10;\pagestyle{empty}&#10;\begin{document}&#10;&#10;&#10;$x^2 + y^2 = 1$ and $x^2 +y^2 = 2$&#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2.xml><?xml version="1.0" encoding="utf-8"?>
<p:tagLst xmlns:a="http://schemas.openxmlformats.org/drawingml/2006/main" xmlns:r="http://schemas.openxmlformats.org/officeDocument/2006/relationships" xmlns:p="http://schemas.openxmlformats.org/presentationml/2006/main">
  <p:tag name="OUTPUTDPI" val="1200"/>
  <p:tag name="ORIGINALHEIGHT" val="191.976"/>
  <p:tag name="ORIGINALWIDTH" val="2011.249"/>
  <p:tag name="LATEXADDIN" val="\documentclass{article}&#10;\usepackage{amsmath}&#10;\usepackage{mathpazo}&#10;\pagestyle{empty}&#10;\begin{document}&#10;&#10;&#10;Change the function: $\frac{r^2 \sin ^2 \theta }{r^2} = \sin ^2 \theta$&#10;&#10;\end{document}"/>
  <p:tag name="IGUANATEXSIZE" val="10"/>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252.344"/>
  <p:tag name="LATEXADDIN" val="\documentclass{article}&#10;\usepackage{amsmath}&#10;\usepackage{mathpazo}&#10;\pagestyle{empty}&#10;\begin{document}&#10;&#10;&#10;$$&#10;x^2 + y^2 = 1 \implies r = 1&#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4.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449.569"/>
  <p:tag name="LATEXADDIN" val="\documentclass{article}&#10;\usepackage{amsmath}&#10;\usepackage{mathpazo}&#10;\pagestyle{empty}&#10;\begin{document}&#10;&#10;&#10;$$&#10;, \, x^2 + y^2 = 2 \implies r = \sqrt{2}&#10;$$&#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23.1346"/>
  <p:tag name="LATEXADDIN" val="\documentclass{article}&#10;\usepackage{amsmath}&#10;\usepackage{mathpazo}&#10;\pagestyle{empty}&#10;\begin{document}&#10;&#10;Find the bounds:&#10;&#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20.1349"/>
  <p:tag name="LATEXADDIN" val="\documentclass{article}&#10;\usepackage{amsmath}&#10;\usepackage{mathpazo}&#10;\pagestyle{empty}&#10;\begin{document}&#10;&#10;&#10;Draw the region:&#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19.4226"/>
  <p:tag name="LATEXADDIN" val="\documentclass{article}&#10;\usepackage{amsmath}&#10;\usepackage{mathpazo}&#10;\pagestyle{empty}&#10;\begin{document}&#10;&#10;&#10;$$&#10;0 \le \theta \le 2\pi&#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8.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683.9145"/>
  <p:tag name="LATEXADDIN" val="\documentclass{article}&#10;\usepackage{amsmath}&#10;\usepackage{mathpazo}&#10;\pagestyle{empty}&#10;\begin{document}&#10;&#10;&#10;$$&#10;,1 \le r \le \sqrt{2}&#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9.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2162.729"/>
  <p:tag name="LATEXADDIN" val="\documentclass{article}&#10;\usepackage{amsmath}&#10;\usepackage{mathpazo}&#10;\pagestyle{empty}&#10;\begin{document}&#10;&#10;&#10;$$&#10;= \int_{0}^{2 \pi} \int_{1}^{\sqrt{2}} \sin ^{2}(\theta) \, r d r d\theta =\frac{\pi}{2} \approx 1.5708&#10;$$&#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6.6254"/>
  <p:tag name="LATEXADDIN" val="\documentclass{article}&#10;\usepackage{amsmath}&#10;\usepackage{mathpazo}&#10;\pagestyle{empty}&#10;\begin{document}&#10;&#10;$$\sin (\pi-x)=\sin x$$&#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0.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773.528"/>
  <p:tag name="LATEXADDIN" val="\documentclass{article}&#10;\usepackage{amsmath}&#10;\usepackage{mathpazo}&#10;\pagestyle{empty}&#10;\begin{document}&#10;&#10;&#10;$$&#10;V = \iint _{\mathcal{D}} z \, dA = \iint _{\mathcal{D}} \frac{y^2}{x^2 + y^2} \, dA&#10;$$&#10;&#10;\end{document}"/>
  <p:tag name="IGUANATEXSIZE" val="10"/>
  <p:tag name="IGUANATEXCURSOR" val="134"/>
  <p:tag name="TRANSPARENCY" val="True"/>
  <p:tag name="FILENAME" val=""/>
  <p:tag name="LATEXENGINEID" val="0"/>
  <p:tag name="TEMPFOLDER" val="C:\Users\dohkl\Desktop\AEW Folder\"/>
  <p:tag name="LATEXFORMHEIGHT" val="306"/>
  <p:tag name="LATEXFORMWIDTH" val="384"/>
  <p:tag name="LATEXFORMWRAP" val="True"/>
  <p:tag name="BITMAPVECTOR" val="0"/>
</p:tagLst>
</file>

<file path=ppt/tags/tag751.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2997.375"/>
  <p:tag name="LATEXADDIN" val="\documentclass{article}&#10;\usepackage{amsmath}&#10;\usepackage{mathpazo}&#10;\pagestyle{empty}&#10;\begin{document}&#10;&#10;&#10;$$&#10;\text{Find the value of: } \, \mathcal{I} = \int_{y=-1}^{1} \int_{x=0}^{\sqrt{1-y^{2}}} \frac{1}{1+x^{2}+y^{2}} d x d y&#10;$$&#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2.xml><?xml version="1.0" encoding="utf-8"?>
<p:tagLst xmlns:a="http://schemas.openxmlformats.org/drawingml/2006/main" xmlns:r="http://schemas.openxmlformats.org/officeDocument/2006/relationships" xmlns:p="http://schemas.openxmlformats.org/presentationml/2006/main">
  <p:tag name="OUTPUTDPI" val="1200"/>
  <p:tag name="ORIGINALHEIGHT" val="196.4754"/>
  <p:tag name="ORIGINALWIDTH" val="2009.749"/>
  <p:tag name="LATEXADDIN" val="\documentclass{article}&#10;\usepackage{amsmath}&#10;\usepackage{mathpazo}&#10;\pagestyle{empty}&#10;\begin{document}&#10;&#10;&#10;Change the function: $\frac{1}{1+x^{2}+y^{2}} = \frac{1}{1+r^2}$&#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23.1346"/>
  <p:tag name="LATEXADDIN" val="\documentclass{article}&#10;\usepackage{amsmath}&#10;\usepackage{mathpazo}&#10;\pagestyle{empty}&#10;\begin{document}&#10;&#10;Find the bounds:&#10;&#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007.124"/>
  <p:tag name="LATEXADDIN" val="\documentclass{article}&#10;\usepackage{amsmath}&#10;\usepackage{mathpazo}&#10;\pagestyle{empty}&#10;\begin{document}&#10;&#10;&#10;$$&#10;x = 0, x = \sqrt{1-y^2} \implies x^2 + y^2 = 1 \implies r = 1, r = 0&#10;$$&#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20.1349"/>
  <p:tag name="LATEXADDIN" val="\documentclass{article}&#10;\usepackage{amsmath}&#10;\usepackage{mathpazo}&#10;\pagestyle{empty}&#10;\begin{document}&#10;&#10;&#10;Draw the region:&#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6.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726.6591"/>
  <p:tag name="LATEXADDIN" val="\documentclass{article}&#10;\usepackage{amsmath}&#10;\usepackage{mathpazo}&#10;\pagestyle{empty}&#10;\begin{document}&#10;&#10;&#10;$$&#10;- \frac{\pi}{2} \le \theta \le \frac{\pi}{2}&#10;$$&#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62.4297"/>
  <p:tag name="LATEXADDIN" val="\documentclass{article}&#10;\usepackage{amsmath}&#10;\usepackage{mathpazo}&#10;\pagestyle{empty}&#10;\begin{document}&#10;&#10;&#10;$$&#10;,0 \le r \le 1&#10;$$&#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8.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2313.461"/>
  <p:tag name="LATEXADDIN" val="\documentclass{article}&#10;\usepackage{amsmath}&#10;\usepackage{mathpazo}&#10;\pagestyle{empty}&#10;\begin{document}&#10;&#10;$$&#10;y = 1 = r \sin \theta \implies \sin \theta = 1 \implies \theta = \frac{\pi}{2}&#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9.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2625.422"/>
  <p:tag name="LATEXADDIN" val="\documentclass{article}&#10;\usepackage{amsmath}&#10;\usepackage{mathpazo}&#10;\pagestyle{empty}&#10;\begin{document}&#10;&#10;$$&#10;y = - 1 = r \sin \theta \implies \sin \theta = -1 \implies \theta = - \frac{\pi}{2}&#10;$$&#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amp;&#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73.941"/>
  <p:tag name="LATEXADDIN" val="\documentclass{article}&#10;\usepackage{amsmath}&#10;\usepackage{mathpazo}&#10;\pagestyle{empty}&#10;\begin{document}&#10;&#10;&#10;\textbf{Note:} we cannot multiply by $2$ then integrate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96.4"/>
  <p:tag name="LATEXADDIN" val="\documentclass{article}&#10;\usepackage{amsmath}&#10;\usepackage{mathpazo}&#10;\pagestyle{empty}&#10;\begin{document}&#10;&#10;&#10;since we don't know if the function is symmetrical.&#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558.68"/>
  <p:tag name="LATEXADDIN" val="\documentclass{article}&#10;\usepackage{amsmath}&#10;\usepackage{mathpazo}&#10;\pagestyle{empty}&#10;\begin{document}&#10;&#10;&#10;\textbf{Note:} We cannot use $\frac{3\pi}{2}$ to $\frac{\pi}{2}$ since we must go&#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62.692"/>
  <p:tag name="LATEXADDIN" val="\documentclass{article}&#10;\usepackage{amsmath}&#10;\usepackage{mathpazo}&#10;\pagestyle{empty}&#10;\begin{document}&#10;&#10;&#10;counterclockwise so in the positive direction.&#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4.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2529.434"/>
  <p:tag name="LATEXADDIN" val="\documentclass{article}&#10;\usepackage{amsmath}&#10;\usepackage{mathpazo}&#10;\pagestyle{empty}&#10;\begin{document}&#10;&#10;&#10;$$&#10;\mathcal{I} = \int_{-\frac{\pi}{2}}^{\frac{\pi}{2}} \int_{0}^{1} \frac{1}{1+r^2} \, r d r d\theta =\frac{\pi}{2} \ln (2) \approx 1.08879&#10;$$&#10;&#10;\end{document}"/>
  <p:tag name="IGUANATEXSIZE" val="11"/>
  <p:tag name="IGUANATEXCURSOR" val="2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85.302"/>
  <p:tag name="LATEXADDIN" val="\documentclass{article}&#10;\usepackage{amsmath}&#10;\usepackage{mathpazo}&#10;\pagestyle{empty}&#10;\begin{document}&#10;&#10;&#10;Find the area of $\mathcal{R}$ where '$\mathcal{R}$' is the region bounded by $r = 3 \cos \theta$&#10;&#10;\end{document}"/>
  <p:tag name="IGUANATEXSIZE" val="10"/>
  <p:tag name="IGUANATEXCURSOR" val="19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811.024"/>
  <p:tag name="LATEXADDIN" val="\documentclass{article}&#10;\usepackage{amsmath}&#10;\usepackage{mathpazo}&#10;\pagestyle{empty}&#10;\begin{document}&#10;&#10;&#10;Change the function: $r = 3 \cos \theta  \implies r^2 = 3r \cos \theta \implies r^2 = 3x \implies$&#10;&#10;\end{document}"/>
  <p:tag name="IGUANATEXSIZE" val="10"/>
  <p:tag name="IGUANATEXCURSOR" val="20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7.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3460.067"/>
  <p:tag name="LATEXADDIN" val="\documentclass{article}&#10;\usepackage{amsmath}&#10;\usepackage{mathpazo}&#10;\pagestyle{empty}&#10;\begin{document}&#10;&#10;&#10;$x^2 +y^2 = 3x \implies $ complete the square  $\implies (x - \frac{3}{2} )^2 + y^2 = \frac{9}{4}$&#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74.99"/>
  <p:tag name="LATEXADDIN" val="\documentclass{article}&#10;\usepackage{amsmath}&#10;\usepackage{mathpazo}&#10;\pagestyle{empty}&#10;\begin{document}&#10;&#10;Find the bounds and draw the region:&#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793.4008"/>
  <p:tag name="LATEXADDIN" val="\documentclass{article}&#10;\usepackage{amsmath}&#10;\usepackage{mathpazo}&#10;\pagestyle{empty}&#10;\begin{document}&#10;&#10;&#10;$$&#10;0 \le r \le 3 \cos \theta&#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749.1564"/>
  <p:tag name="ORIGINALWIDTH" val="2724.409"/>
  <p:tag name="LATEXADDIN" val="\documentclass{article}&#10;\usepackage{amsmath}&#10;\usepackage{mathpazo}&#10;\pagestyle{empty}&#10;\begin{document}&#10;&#10;\begin{center}&#10;&#10;Two particles travel along the space curves&#10;$$&#10;\mathbf{r}_{1}(t)=\left\langle t, t^{2}, t^{3}\right\rangle \quad \mathbf{r}_{2}(t)=\langle 1+2 t, 1+6 t, 1+14 t\rangle&#10;$$&#10;Do the particles collide? Do their paths intersect?&#10;&#10;\end{center}&#10;&#10;\end{document}"/>
  <p:tag name="IGUANATEXSIZE" val="10"/>
  <p:tag name="IGUANATEXCURSOR" val="3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10.4237"/>
  <p:tag name="LATEXADDIN" val="\documentclass{article}&#10;\usepackage{amsmath}&#10;\usepackage{mathpazo}&#10;\pagestyle{empty}&#10;\begin{document}&#10;&#10;&#10;$$&#10;,0 \le \theta \le \pi&#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1.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55.1556"/>
  <p:tag name="LATEXADDIN" val="\documentclass{article}&#10;\usepackage{amsmath}&#10;\usepackage{mathpazo}&#10;\pagestyle{empty}&#10;\begin{document}&#10;&#10;&#10;$$&#10;A = \iint _{\mathcal{D}} 1 \, dA &#10;$$&#10;&#10;\end{document}"/>
  <p:tag name="IGUANATEXSIZE" val="10"/>
  <p:tag name="IGUANATEXCURSOR" val="140"/>
  <p:tag name="TRANSPARENCY" val="True"/>
  <p:tag name="FILENAME" val=""/>
  <p:tag name="LATEXENGINEID" val="0"/>
  <p:tag name="TEMPFOLDER" val="C:\Users\dohkl\Desktop\AEW Folder\"/>
  <p:tag name="LATEXFORMHEIGHT" val="306"/>
  <p:tag name="LATEXFORMWIDTH" val="384"/>
  <p:tag name="LATEXFORMWRAP" val="True"/>
  <p:tag name="BITMAPVECTOR" val="0"/>
</p:tagLst>
</file>

<file path=ppt/tags/tag77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2150.731"/>
  <p:tag name="LATEXADDIN" val="\documentclass{article}&#10;\usepackage{amsmath}&#10;\usepackage{mathpazo}&#10;\pagestyle{empty}&#10;\begin{document}&#10;&#10;&#10;$$&#10;= 2 \cdot \int_{0}^{ \frac{\pi}{2} } \int_{0}^{3 \cos \theta} r \, d r d\theta = \frac{9 \pi}{4} \approx 7.06858$$&#10;\end{document}"/>
  <p:tag name="IGUANATEXSIZE" val="10"/>
  <p:tag name="IGUANATEXCURSOR" val="2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86.7267"/>
  <p:tag name="LATEXADDIN" val="\documentclass{article}&#10;\usepackage{amsmath}&#10;\usepackage{mathpazo}&#10;\pagestyle{empty}&#10;\begin{document}&#10;&#10;&#10;\textbf{OR}&#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793.4008"/>
  <p:tag name="LATEXADDIN" val="\documentclass{article}&#10;\usepackage{amsmath}&#10;\usepackage{mathpazo}&#10;\pagestyle{empty}&#10;\begin{document}&#10;&#10;&#10;$$&#10;0 \le r \le 3 \cos \theta&#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5.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55.1556"/>
  <p:tag name="LATEXADDIN" val="\documentclass{article}&#10;\usepackage{amsmath}&#10;\usepackage{mathpazo}&#10;\pagestyle{empty}&#10;\begin{document}&#10;&#10;&#10;$$&#10;A = \iint _{\mathcal{D}} 1 \, dA &#10;$$&#10;&#10;\end{document}"/>
  <p:tag name="IGUANATEXSIZE" val="10"/>
  <p:tag name="IGUANATEXCURSOR" val="140"/>
  <p:tag name="TRANSPARENCY" val="True"/>
  <p:tag name="FILENAME" val=""/>
  <p:tag name="LATEXENGINEID" val="0"/>
  <p:tag name="TEMPFOLDER" val="C:\Users\dohkl\Desktop\AEW Folder\"/>
  <p:tag name="LATEXFORMHEIGHT" val="306"/>
  <p:tag name="LATEXFORMWIDTH" val="384"/>
  <p:tag name="LATEXFORMWRAP" val="True"/>
  <p:tag name="BITMAPVECTOR" val="0"/>
</p:tagLst>
</file>

<file path=ppt/tags/tag776.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1985.752"/>
  <p:tag name="LATEXADDIN" val="\documentclass{article}&#10;\usepackage{amsmath}&#10;\usepackage{mathpazo}&#10;\pagestyle{empty}&#10;\begin{document}&#10;&#10;&#10;$$&#10;=\int_{0}^{ \pi } \int_{0}^{3 \cos \theta} r \, d r d\theta = \frac{9 \pi}{4} \approx 7.06858$$&#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818.523"/>
  <p:tag name="LATEXADDIN" val="\documentclass{article}&#10;\usepackage{amsmath}&#10;\usepackage{mathpazo}&#10;\pagestyle{empty}&#10;\begin{document}&#10;&#10;&#10;$$&#10;\textbf{Note: }A _c = \pi r^2 = \pi \left( \frac{3}{2} \right) ^2 = \frac{9\pi}{4}&#10;$$&#10;&#10;\end{document}"/>
  <p:tag name="IGUANATEXSIZE" val="10"/>
  <p:tag name="IGUANATEXCURSOR" val="121"/>
  <p:tag name="TRANSPARENCY" val="True"/>
  <p:tag name="FILENAME" val=""/>
  <p:tag name="LATEXENGINEID" val="0"/>
  <p:tag name="TEMPFOLDER" val="C:\Users\dohkl\Desktop\AEW Folder\"/>
  <p:tag name="LATEXFORMHEIGHT" val="306"/>
  <p:tag name="LATEXFORMWIDTH" val="384"/>
  <p:tag name="LATEXFORMWRAP" val="True"/>
  <p:tag name="BITMAPVECTOR" val="0"/>
</p:tagLst>
</file>

<file path=ppt/tags/tag77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30.896"/>
  <p:tag name="LATEXADDIN" val="\documentclass{article}&#10;\usepackage{amsmath}&#10;\usepackage{mathpazo}&#10;\pagestyle{empty}&#10;\begin{document}&#10;&#10;&#10;\textbf{Note: } The integral gives us the net signed area and &#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742.407"/>
  <p:tag name="LATEXADDIN" val="\documentclass{article}&#10;\usepackage{amsmath}&#10;\usepackage{mathpazo}&#10;\pagestyle{empty}&#10;\begin{document}&#10;&#10;&#10;here we want the area. A constant function $1$ is an&#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27.072"/>
  <p:tag name="ORIGINALWIDTH" val="4180.728"/>
  <p:tag name="LATEXADDIN" val="\documentclass{article}&#10;\usepackage{amsmath}&#10;\usepackage{mathpazo}&#10;\pagestyle{empty}&#10;\begin{document}&#10;&#10;$$\text { The particles collide provided } \mathbf{r}_{1}(t)=\mathbf{r}_{2}(t)$$&#10;&#10;$$\left\langle t, t^{2}, t^{3}\right\rangle=\langle 1+2 t, 1+6 t, 1+14 t\rangle$$&#10;&#10;$$\text { The first equation gives } t=-1, \text { but this does not satisfy the other equations } $$&#10;&#10;$$\text { The particles do not collide }$$&#10;\end{document}"/>
  <p:tag name="IGUANATEXSIZE" val="10"/>
  <p:tag name="IGUANATEXCURSOR" val="3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73.603"/>
  <p:tag name="LATEXADDIN" val="\documentclass{article}&#10;\usepackage{amsmath}&#10;\usepackage{mathpazo}&#10;\pagestyle{empty}&#10;\begin{document}&#10;&#10;&#10;even function so it is symmetric with respect to the y-axis.&#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75.666"/>
  <p:tag name="LATEXADDIN" val="\documentclass{article}&#10;\usepackage{amsmath}&#10;\usepackage{mathpazo}&#10;\pagestyle{empty}&#10;\begin{document}&#10;&#10;&#10;Thus we can multiply by two and then integrate.&#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94.788"/>
  <p:tag name="LATEXADDIN" val="\documentclass{article}&#10;\usepackage{amsmath}&#10;\usepackage{mathpazo}&#10;\pagestyle{empty}&#10;\begin{document}&#10;&#10;&#10;&#10;$$&#10;\textbf{Even Functions: }f(-x)=f(x)&#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3.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626.9216"/>
  <p:tag name="LATEXADDIN" val="\documentclass{article}&#10;\usepackage{amsmath}&#10;\usepackage{mathpazo}&#10;\pagestyle{empty}&#10;\begin{document}&#10;&#10;&#10;$$&#10;,0 \le \theta \le \frac{\pi}{2}&#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86.989"/>
  <p:tag name="LATEXADDIN" val="\documentclass{article}&#10;\usepackage{amsmath}&#10;\usepackage{mathpazo}&#10;\pagestyle{empty}&#10;\begin{document}&#10;&#10;&#10;The circle is completed at less than $2\pi$&#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7.9302"/>
  <p:tag name="LATEXADDIN" val="\documentclass{article}&#10;\usepackage{amsmath}&#10;\usepackage{mathpazo}&#10;\pagestyle{empty}&#10;\begin{document}&#10;&#10;&#10;$$r=3 \cos \theta $$&#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06.4117"/>
  <p:tag name="LATEXADDIN" val="\documentclass{article}&#10;\usepackage{amsmath}&#10;\usepackage{mathpazo}&#10;\pagestyle{empty}&#10;\begin{document}&#10;&#10;&#10;Values for $\theta:$&#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7.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03.599"/>
  <p:tag name="LATEXADDIN" val="\documentclass{article}&#10;\usepackage{amsmath}&#10;\usepackage{mathpazo}&#10;\pagestyle{empty}&#10;\begin{document}&#10;&#10;&#10;$$&#10;\theta = 0 \implies r = 3 \implies &#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8.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1262.092"/>
  <p:tag name="LATEXADDIN" val="\documentclass{article}&#10;\usepackage{amsmath}&#10;\usepackage{mathpazo}&#10;\pagestyle{empty}&#10;\begin{document}&#10;&#10;&#10;$$&#10;\theta = \frac{\pi}{2} \implies r = 0 \implies &#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9.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336.333"/>
  <p:tag name="LATEXADDIN" val="\documentclass{article}&#10;\usepackage{amsmath}&#10;\usepackage{mathpazo}&#10;\pagestyle{empty}&#10;\begin{document}&#10;&#10;&#10;$$&#10;\theta = \pi \implies r = -3 \implies &#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421.4473"/>
  <p:tag name="ORIGINALWIDTH" val="4281.215"/>
  <p:tag name="LATEXADDIN" val="\documentclass{article}&#10;\usepackage{amsmath}&#10;\usepackage{mathpazo}&#10;\pagestyle{empty}&#10;\begin{document}&#10;&#10;\text{For the paths to intersect, we need to find a value for t and a value for s where}&#10;&#10;$$\mathbf{r}_{1}(t)=\mathbf{r}_{2}(s)$$&#10;&#10;\end{document}"/>
  <p:tag name="IGUANATEXSIZE" val="10"/>
  <p:tag name="IGUANATEXCURSOR" val="2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21.6348"/>
  <p:tag name="LATEXADDIN" val="\documentclass{article}&#10;\usepackage{amsmath}&#10;\usepackage{mathpazo}&#10;\pagestyle{empty}&#10;\begin{document}&#10;&#10;&#10;opposite side of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93.9257"/>
  <p:tag name="LATEXADDIN" val="\documentclass{article}&#10;\usepackage{amsmath}&#10;\usepackage{mathpazo}&#10;\pagestyle{empty}&#10;\begin{document}&#10;&#10;&#10;(2nd quad)&#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2.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2611.174"/>
  <p:tag name="LATEXADDIN" val="\documentclass{article}&#10;\usepackage{amsmath}&#10;\usepackage{mathpazo}&#10;\pagestyle{empty}&#10;\begin{document}&#10;&#10;&#10;$$&#10;\frac{\pi}{2} \text{ to } \pi \text{ is negative so we get a full rotation from}&#10;$$&#10;\end{document}"/>
  <p:tag name="IGUANATEXSIZE" val="10"/>
  <p:tag name="IGUANATEXCURSOR" val="1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319.4601"/>
  <p:tag name="LATEXADDIN" val="\documentclass{article}&#10;\usepackage{amsmath}&#10;\usepackage{mathpazo}&#10;\pagestyle{empty}&#10;\begin{document}&#10;&#10;&#10;$$0 \text{ to } \pi $$&#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19.16"/>
  <p:tag name="LATEXADDIN" val="\documentclass{article}&#10;\usepackage{amsmath}&#10;\usepackage{mathpazo}&#10;\pagestyle{empty}&#10;\begin{document}&#10;&#10;&#10;From $0 \text{ to } 2\pi$ it would either double it or get zero. &#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5.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1675.291"/>
  <p:tag name="LATEXADDIN" val="\documentclass{article}&#10;\usepackage{amsmath}&#10;\usepackage{mathpazo}&#10;\pagestyle{empty}&#10;\begin{document}&#10;&#10;&#10;We get half a circle from $0 \text{ to } \frac{\pi}{2} $&#10;&#10;\end{document}"/>
  <p:tag name="IGUANATEXSIZE" val="10"/>
  <p:tag name="IGUANATEXCURSOR" val="160"/>
  <p:tag name="TRANSPARENCY" val="True"/>
  <p:tag name="FILENAME" val=""/>
  <p:tag name="LATEXENGINEID" val="0"/>
  <p:tag name="TEMPFOLDER" val="C:\Users\dohkl\Desktop\AEW Folder\"/>
  <p:tag name="LATEXFORMHEIGHT" val="309.75"/>
  <p:tag name="LATEXFORMWIDTH" val="384"/>
  <p:tag name="LATEXFORMWRAP" val="True"/>
  <p:tag name="BITMAPVECTOR" val="0"/>
</p:tagLst>
</file>

<file path=ppt/tags/tag7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57.293"/>
  <p:tag name="LATEXADDIN" val="\documentclass{article}&#10;\usepackage{amsmath}&#10;\usepackage{mathpazo}&#10;\pagestyle{empty}&#10;\begin{document}&#10;&#10;&#10;We get a full circle from $0 \text{ to } \pi$&#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56.543"/>
  <p:tag name="LATEXADDIN" val="\documentclass{article}&#10;\usepackage{amsmath}&#10;\usepackage{mathpazo}&#10;\pagestyle{empty}&#10;\begin{document}&#10;&#10;&#10;It should be noted that $\cos \theta$ is mapped to x so $r = 3 \cos \theta$ is shifted &#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61.4173"/>
  <p:tag name="LATEXADDIN" val="\documentclass{article}&#10;\usepackage{amsmath}&#10;\usepackage{mathpazo}&#10;\pagestyle{empty}&#10;\begin{document}&#10;&#10;&#10;across the $x$.&#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9.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139.108"/>
  <p:tag name="LATEXADDIN" val="\documentclass{article}&#10;\usepackage{amsmath}&#10;\usepackage{mathpazo}&#10;\pagestyle{empty}&#10;\begin{document}&#10;&#10;&#10;$$&#10;\iiint f(r, \theta, z) r d r d \theta d z&#10;$$&#10;&#10;\end{document}"/>
  <p:tag name="IGUANATEXSIZE" val="9"/>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571.429"/>
  <p:tag name="LATEXADDIN" val="\documentclass{article}&#10;\usepackage{amsmath}&#10;\usepackage{mathpazo}&#10;\pagestyle{empty}&#10;\begin{document}&#10;&#10;$$|\mathbf{a} \times \mathbf{b}|^{2}=|\mathbf{a}|^{2}|\mathbf{b}|^{2} \sin ^{2} \theta=|\mathbf{a}|^{2}|\mathbf{b}|^{2}\left(1-\cos ^{2} \theta\right)$$&#10;&#10;&#10;\end{document}"/>
  <p:tag name="IGUANATEXSIZE" val="10"/>
  <p:tag name="IGUANATEXCURSOR" val="2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153.731"/>
  <p:tag name="LATEXADDIN" val="\documentclass{article}&#10;\usepackage{amsmath}&#10;\usepackage{mathpazo}&#10;\pagestyle{empty}&#10;\begin{document}&#10;&#10;$$t=1+2 t, t^{2}=1+6 t, \text { and } t^{3}=1+14 t$$&#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539.557"/>
  <p:tag name="LATEXADDIN" val="\documentclass{article}&#10;\usepackage{amsmath}&#10;\usepackage{mathpazo}&#10;\pagestyle{empty}&#10;\begin{document}&#10;&#10;&#10;$$&#10;\text{e.g,} \, \, y = x^2 + z^2 \implies y = r^2 &#10;$$&#10;&#10;\end{document}"/>
  <p:tag name="IGUANATEXSIZE" val="9"/>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631.796"/>
  <p:tag name="LATEXADDIN" val="\documentclass{article}&#10;\usepackage{amsmath}&#10;\usepackage{mathpazo}&#10;\pagestyle{empty}&#10;\begin{document}&#10;&#10;&#10;$$&#10;d V=r \, d z \, d r \, d \theta \quad \text{(Cylindrical)}&#1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08.399"/>
  <p:tag name="LATEXADDIN" val="\documentclass{article}&#10;\usepackage{amsmath}&#10;\usepackage{mathpazo}&#10;\pagestyle{empty}&#10;\begin{document}&#10;&#10;&#10;$$&#10;d V=r \, d z \, d r \, d \theta \quad &#10;$$&#10;&#10;\end{document}"/>
  <p:tag name="IGUANATEXSIZE" val="9"/>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3.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037.87"/>
  <p:tag name="LATEXADDIN" val="\documentclass{article}&#10;\usepackage{amsmath}&#10;\usepackage{mathpazo}&#10;\pagestyle{empty}&#10;\begin{document}&#10;&#10;&#10;$$&#10;\Delta V \approx \Delta z \cdot \triangle r \cdot r \Delta \theta  &#10;$$&#10;&#10;\end{document}"/>
  <p:tag name="IGUANATEXSIZE" val="9"/>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4.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5.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218.598"/>
  <p:tag name="LATEXADDIN" val="\documentclass{article}&#10;\usepackage{amsmath}&#10;\usepackage{mathpazo}&#10;\pagestyle{empty}&#10;\begin{document}&#10;&#10;&#10;\textbf{R-3}: z-simple, octant so $x=y=z=0$, $0 \le z \le 4 - x^2 - y^2 $&#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580.052"/>
  <p:tag name="LATEXADDIN" val="\documentclass{article}&#10;\usepackage{amsmath}&#10;\usepackage{mathpazo}&#10;\pagestyle{empty}&#10;\begin{document}&#10;&#10;&#10;\textbf{R}: xy-plane, $z = 0 \implies x^2 + y^2 = 4 \implies r = 2$. Since first octant &#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703.037"/>
  <p:tag name="LATEXADDIN" val="\documentclass{article}&#10;\usepackage{amsmath}&#10;\usepackage{mathpazo}&#10;\pagestyle{empty}&#10;\begin{document}&#10;&#10;&#10;$$&#10;\text{Calculate: } \iiint_{\mathcal{W}} y \, d V , \text{ where } \mathcal{W} : z = 4 - x^2 - y^2 \text{ in the first octant} $$&#10;&#10;\end{document}"/>
  <p:tag name="IGUANATEXSIZE" val="10"/>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8.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051.369"/>
  <p:tag name="LATEXADDIN" val="\documentclass{article}&#10;\usepackage{amsmath}&#10;\usepackage{mathpazo}&#10;\pagestyle{empty}&#10;\begin{document}&#10;&#10;&#10;$\implies 0 \le z \le 4 - r^2$&#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9.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551.931"/>
  <p:tag name="LATEXADDIN" val="\documentclass{article}&#10;\usepackage{amsmath}&#10;\usepackage{mathpazo}&#10;\pagestyle{empty}&#10;\begin{document}&#10;&#10;&#10;$0 \le \theta \le \frac{\pi}{2}$&#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4.012"/>
  <p:tag name="LATEXADDIN" val="\documentclass{article}&#10;\usepackage{amsmath}&#10;\usepackage{mathpazo}&#10;\pagestyle{empty}&#10;\begin{document}&#10;&#10;$$\left\langle t, t^{2}, t^{3}\right\rangle=\langle 1+2 s, 1+6 s, 1+14 s\rangle$$&#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85.6768"/>
  <p:tag name="LATEXADDIN" val="\documentclass{article}&#10;\usepackage{amsmath}&#10;\usepackage{mathpazo}&#10;\pagestyle{empty}&#10;\begin{document}&#10;&#10;&#10;$$\iiint_{\mathcal{W}} y \, d V $$&#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1.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459.318"/>
  <p:tag name="LATEXADDIN" val="\documentclass{article}&#10;\usepackage{amsmath}&#10;\usepackage{mathpazo}&#10;\pagestyle{empty}&#10;\begin{document}&#10;&#10;&#10;$$&#10;= \int_{0}^{\frac{\pi}{2}} \int_{0}^{2} \int_{0}^{4-r^{2}} y \, d z \,  r \, d r \,  d \theta&#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709.036"/>
  <p:tag name="LATEXADDIN" val="\documentclass{article}&#10;\usepackage{amsmath}&#10;\usepackage{mathpazo}&#10;\pagestyle{empty}&#10;\begin{document}&#10;&#10;&#10;$$&#10;= \int_{0}^{\frac{\pi}{2}} \int_{0}^{2} \int_{0}^{4-r^{2}} r \sin (\theta) d z r d r d \theta&#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768.279"/>
  <p:tag name="LATEXADDIN" val="\documentclass{article}&#10;\usepackage{amsmath}&#10;\usepackage{mathpazo}&#10;\pagestyle{empty}&#10;\begin{document}&#10;&#10;&#10;\text{Change the function: } $y=r \sin \theta$&#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74.99"/>
  <p:tag name="LATEXADDIN" val="\documentclass{article}&#10;\usepackage{amsmath}&#10;\usepackage{mathpazo}&#10;\pagestyle{empty}&#10;\begin{document}&#10;&#10;Find the bounds and draw the region:&#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69.9662"/>
  <p:tag name="LATEXADDIN" val="\documentclass{article}&#10;\usepackage{amsmath}&#10;\usepackage{mathpazo}&#10;\pagestyle{empty}&#10;\begin{document}&#10;&#10;&#10;$$ = \frac{64}{15}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713.536"/>
  <p:tag name="LATEXADDIN" val="\documentclass{article}&#10;\usepackage{amsmath}&#10;\usepackage{mathpazo}&#10;\pagestyle{empty}&#10;\begin{document}&#10;&#10;&#10;$$&#10;=\int_{0}^{\frac{\pi}{2}} \int_{0}^{2} \int_{0}^{4-r^{2}} r^{2} \sin (\theta) d z d r d \theta&#10;$$&#10;&#10;\end{document}"/>
  <p:tag name="IGUANATEXSIZE" val="10"/>
  <p:tag name="IGUANATEXCURSOR" val="2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85.002"/>
  <p:tag name="LATEXADDIN" val="\documentclass{article}&#10;\usepackage{amsmath}&#10;\usepackage{mathpazo}&#10;\pagestyle{empty}&#10;\begin{document}&#10;&#10;&#10;$$&#10;\text{Calculate: } \iiint_{\mathcal{W}} \sqrt{x^2 +z^2 } \, d V , \text{ where } \mathcal{W} : y_1 = x^2 +z^2 , \, y_2 = 8 - x^2 - z^2 $$&#10;&#10;\end{document}"/>
  <p:tag name="IGUANATEXSIZE" val="10"/>
  <p:tag name="IGUANATEXCURSOR" val="2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8.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379.077"/>
  <p:tag name="LATEXADDIN" val="\documentclass{article}&#10;\usepackage{amsmath}&#10;\usepackage{mathpazo}&#10;\pagestyle{empty}&#10;\begin{document}&#10;&#10;&#10;\textbf{R-3}: y-simple, $ x^2 + z^2 \le y \le 8 - x^2 - z^2 \implies r^2 \le y \le 8 - r^2 $&#10;&#10;\end{document}"/>
  <p:tag name="IGUANATEXSIZE" val="10"/>
  <p:tag name="IGUANATEXCURSOR" val="19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17.9227"/>
  <p:tag name="LATEXADDIN" val="\documentclass{article}&#10;\usepackage{amsmath}&#10;\usepackage{mathpazo}&#10;\pagestyle{empty}&#10;\begin{document}&#10;&#10;&#10;\textbf{R}: xz-plane&#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171.729"/>
  <p:tag name="LATEXADDIN" val="\documentclass{article}&#10;\usepackage{amsmath}&#10;\usepackage{mathpazo}&#10;\pagestyle{empty}&#10;\begin{document}&#10;&#10;&#10;$$t=1+2 s, t^{2}=1+6 s, \text { and } t^{3}=1+14 s$$&#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91.264"/>
  <p:tag name="LATEXADDIN" val="\documentclass{article}&#10;\usepackage{amsmath}&#10;\usepackage{mathpazo}&#10;\pagestyle{empty}&#10;\begin{document}&#10;&#10;&#10;. Find intersection provided by two surfaces and get a bounded region.&#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3025.872"/>
  <p:tag name="LATEXADDIN" val="\documentclass{article}&#10;\usepackage{amsmath}&#10;\usepackage{mathpazo}&#10;\pagestyle{empty}&#10;\begin{document}&#10;&#10;$$\text{If  } \, y_2 = y_1 \implies x^2 + z^2 = 8 - x^2 + z^2 \implies x^2 + z^2 = 4$$&#10;&#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98.35"/>
  <p:tag name="LATEXADDIN" val="\documentclass{article}&#10;\usepackage{amsmath}&#10;\usepackage{mathpazo}&#10;\pagestyle{empty}&#10;\begin{document}&#10;&#10;&#10;To find the top or bottom function, plug in random points.&#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19.4226"/>
  <p:tag name="LATEXADDIN" val="\documentclass{article}&#10;\usepackage{amsmath}&#10;\usepackage{mathpazo}&#10;\pagestyle{empty}&#10;\begin{document}&#10;&#10;&#10;$$&#10;0 \le \theta \le 2\pi&#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68.429"/>
  <p:tag name="LATEXADDIN" val="\documentclass{article}&#10;\usepackage{amsmath}&#10;\usepackage{mathpazo}&#10;\pagestyle{empty}&#10;\begin{document}&#10;&#10;&#10;$$&#10;,0 \le r \le 2&#10;$$&#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74.99"/>
  <p:tag name="LATEXADDIN" val="\documentclass{article}&#10;\usepackage{amsmath}&#10;\usepackage{mathpazo}&#10;\pagestyle{empty}&#10;\begin{document}&#10;&#10;Find the bounds and draw the region:&#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6.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296.213"/>
  <p:tag name="LATEXADDIN" val="\documentclass{article}&#10;\usepackage{amsmath}&#10;\usepackage{mathpazo}&#10;\pagestyle{empty}&#10;\begin{document}&#10;&#10;&#10;Change the function: $\sqrt{x^2 + z^2} = \sqrt{r^2} = r $&#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034.871"/>
  <p:tag name="LATEXADDIN" val="\documentclass{article}&#10;\usepackage{amsmath}&#10;\usepackage{mathpazo}&#10;\pagestyle{empty}&#10;\begin{document}&#10;&#10;&#10;$$ \iiint_{\mathcal{W}} \sqrt{x^2 +z^2 } \, d V  $$&#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484.065"/>
  <p:tag name="LATEXADDIN" val="\documentclass{article}&#10;\usepackage{amsmath}&#10;\usepackage{mathpazo}&#10;\pagestyle{empty}&#10;\begin{document}&#10;&#10;&#10;$$&#10;= \int_{0}^{2 \pi} \int_{0}^{2} \int_{r^{2}}^{8-r^{2}} r \, d y \, r \, d r \, d \theta&#10;$$&#10;&#10;\end{document}"/>
  <p:tag name="IGUANATEXSIZE" val="10"/>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401.575"/>
  <p:tag name="LATEXADDIN" val="\documentclass{article}&#10;\usepackage{amsmath}&#10;\usepackage{mathpazo}&#10;\pagestyle{empty}&#10;\begin{document}&#10;&#10;&#10;$$&#10;= \int_{0}^{2 \pi} \int_{0}^{2} \int_{r^{2}}^{8-r^{2}} r^{2} d y d r d \theta&#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83.1271"/>
  <p:tag name="ORIGINALWIDTH" val="1651.294"/>
  <p:tag name="LATEXADDIN" val="\documentclass{article}&#10;\usepackage{amsmath}&#10;\usepackage{mathpazo}&#10;\pagestyle{empty}&#10;\begin{document}&#10;&#10;$$(1+2 s)^{2}=1+6 s \Rightarrow$$&#10;&#10;$$4 s^{2}-2 s=0 \Rightarrow 2 s(2 s-1)=0$$&#10;&#10;$$s=0 \text { or } s=\frac{1}{2}$$&#10;\end{document}"/>
  <p:tag name="IGUANATEXSIZE" val="10"/>
  <p:tag name="IGUANATEXCURSOR" val="2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422.1972"/>
  <p:tag name="LATEXADDIN" val="\documentclass{article}&#10;\usepackage{amsmath}&#10;\usepackage{mathpazo}&#10;\pagestyle{empty}&#10;\begin{document}&#10;&#10;&#10;$$ = \frac{256 \pi}{15}$$&#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97.413"/>
  <p:tag name="LATEXADDIN" val="\documentclass{article}&#10;\usepackage{amsmath}&#10;\usepackage{mathpazo}&#10;\pagestyle{empty}&#10;\begin{document}&#10;&#10;&#10;\textbf{Note :} The surface is extending in the $y$ direction. &#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22.16"/>
  <p:tag name="LATEXADDIN" val="\documentclass{article}&#10;\usepackage{amsmath}&#10;\usepackage{mathpazo}&#10;\pagestyle{empty}&#10;\begin{document}&#10;&#10;&#10;Here we are essentially subtracting the larger and &#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968.504"/>
  <p:tag name="LATEXADDIN" val="\documentclass{article}&#10;\usepackage{amsmath}&#10;\usepackage{mathpazo}&#10;\pagestyle{empty}&#10;\begin{document}&#10;&#10;&#10;smaller function to find the volume.&#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444.695"/>
  <p:tag name="LATEXADDIN" val="\documentclass{article}&#10;\usepackage{amsmath}&#10;\usepackage{mathpazo}&#10;\pagestyle{empty}&#10;\begin{document}&#10;&#10;&#10;$$&#10;\Delta V = (\text{A.L along }\theta) \cdot (\text{A.L along }\phi) \cdot (\text{depth})&#10;$$&#10;&#10;\end{document}"/>
  <p:tag name="IGUANATEXSIZE" val="6"/>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036.745"/>
  <p:tag name="LATEXADDIN" val="\documentclass{article}&#10;\usepackage{amsmath}&#10;\usepackage{mathpazo}&#10;\pagestyle{empty}&#10;\begin{document}&#10;&#10;$$&#10;\text{A.L} = \text{Arclength} = (\text{radius}) \cdot (\text{angle})&#10;$$&#10;&#10;\end{document}"/>
  <p:tag name="IGUANATEXSIZE" val="6"/>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416.573"/>
  <p:tag name="LATEXADDIN" val="\documentclass{article}&#10;\usepackage{amsmath}&#10;\usepackage{mathpazo}&#10;\pagestyle{empty}&#10;\begin{document}&#10;&#10;&#10;$$&#10;\Delta V = (r \Delta \theta) \cdot (\rho \Delta \phi ) \cdot (\Delta \rho)&#10;$$&#10;&#10;\end{document}"/>
  <p:tag name="IGUANATEXSIZE" val="6"/>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883.015"/>
  <p:tag name="LATEXADDIN" val="\documentclass{article}&#10;\usepackage{amsmath}&#10;\usepackage{mathpazo}&#10;\pagestyle{empty}&#10;\begin{document}&#10;&#10;&#10;$$&#10;\Delta V = (\rho \sin ( \phi ) \cdot \Delta \theta) \cdot (\rho \Delta \phi ) \cdot (\Delta \rho)&#10;$$&#10;&#10;\end{document}"/>
  <p:tag name="IGUANATEXSIZE" val="6"/>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17.585"/>
  <p:tag name="LATEXADDIN" val="\documentclass{article}&#10;\usepackage{amsmath}&#10;\usepackage{mathpazo}&#10;\pagestyle{empty}&#10;\begin{document}&#10;&#10;&#10;$$&#10;\Delta V = \rho ^2 \sin ( \phi ) \, \Delta \rho \Delta \phi \Delta \theta&#10;$$&#10;&#10;\end{document}"/>
  <p:tag name="IGUANATEXSIZE" val="6"/>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9.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87.102"/>
  <p:tag name="LATEXADDIN" val="\documentclass{article}&#10;\usepackage{amsmath}&#10;\usepackage{mathpazo}&#10;\pagestyle{empty}&#10;\begin{document}&#10;&#10;&#10;$$&#10;d V=\rho^{2} \sin \phi \, d \rho \, d \phi \, d \theta &#10;$$&#10;&#10;\end{document}"/>
  <p:tag name="IGUANATEXSIZE" val="6"/>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57.855"/>
  <p:tag name="LATEXADDIN" val="\documentclass{article}&#10;\usepackage{amsmath}&#10;\usepackage{mathpazo}&#10;\pagestyle{empty}&#10;\begin{document}&#10;&#10;&#10;$$\text { From the first equation, } s=0 \Rightarrow t=1 \text { and } s=\frac{1}{2} \Rightarrow t=2$$&#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905.512"/>
  <p:tag name="LATEXADDIN" val="\documentclass{article}&#10;\usepackage{amsmath}&#10;\usepackage{mathpazo}&#10;\pagestyle{empty}&#10;\begin{document}&#10;&#10;&#10;$$&#10;d V=\rho^{2} \sin \phi \, d \rho \, d \phi \, d \theta \quad \text{(Spherical)}&#10;$$&#10;&#10;\end{document}"/>
  <p:tag name="IGUANATEXSIZE" val="7"/>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04.312"/>
  <p:tag name="LATEXADDIN" val="\documentclass{article}&#10;\usepackage{amsmath}&#10;\usepackage{mathpazo}&#10;\pagestyle{empty}&#10;\begin{document}&#10;&#10;&#10;$$&#10;\text{Calculate: } \iiint_{\mathcal{W}} \sqrt{x^2 + y^2 +z^2 } \, d V , \text{ where } \mathcal{W} : x^2 + y^2 + z^2 \le 1&#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8.9351"/>
  <p:tag name="LATEXADDIN" val="\documentclass{article}&#10;\usepackage{amsmath}&#10;\usepackage{mathpazo}&#10;\pagestyle{empty}&#10;\begin{document}&#10;&#10;&#10;\textbf{$\rho$-simple:}&#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1841"/>
  <p:tag name="LATEXADDIN" val="\documentclass{article}&#10;\usepackage{amsmath}&#10;\usepackage{mathpazo}&#10;\pagestyle{empty}&#10;\begin{document}&#10;&#10;&#10;\textbf{$\phi$-simple:}&#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11.4361"/>
  <p:tag name="LATEXADDIN" val="\documentclass{article}&#10;\usepackage{amsmath}&#10;\usepackage{mathpazo}&#10;\pagestyle{empty}&#10;\begin{document}&#10;&#10;&#10;\textbf{$\theta$-simple:}&#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5.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2354.706"/>
  <p:tag name="LATEXADDIN" val="\documentclass{article}&#10;\usepackage{amsmath}&#10;\usepackage{mathpazo}&#10;\pagestyle{empty}&#10;\begin{document}&#10;&#10;&#10;$$x = 0 \text{ (trace on $yz$ plane) } \implies y^2 + z^2 \, \le 1 $$&#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76.6779"/>
  <p:tag name="LATEXADDIN" val="\documentclass{article}&#10;\usepackage{amsmath}&#10;\usepackage{mathpazo}&#10;\pagestyle{empty}&#10;\begin{document}&#10;&#10;&#10;$$, 0 \le \rho \le 1$$&#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23.4346"/>
  <p:tag name="LATEXADDIN" val="\documentclass{article}&#10;\usepackage{amsmath}&#10;\usepackage{mathpazo}&#10;\pagestyle{empty}&#10;\begin{document}&#10;&#10;&#10;$$ 0 \le \rho \le 1$$&#10;&#10;\end{document}"/>
  <p:tag name="IGUANATEXSIZE" val="6"/>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71.4286"/>
  <p:tag name="LATEXADDIN" val="\documentclass{article}&#10;\usepackage{amsmath}&#10;\usepackage{mathpazo}&#10;\pagestyle{empty}&#10;\begin{document}&#10;&#10;&#10;$$ 0 \le \phi \le \pi$$&#10;&#10;\end{document}"/>
  <p:tag name="IGUANATEXSIZE" val="6"/>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44.695"/>
  <p:tag name="LATEXADDIN" val="\documentclass{article}&#10;\usepackage{amsmath}&#10;\usepackage{mathpazo}&#10;\pagestyle{empty}&#10;\begin{document}&#10;&#10;&#10;$$\text{Because of the possible bounds on $\phi$ and full } &#10;$$&#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4.012"/>
  <p:tag name="LATEXADDIN" val="\documentclass{article}&#10;\usepackage{amsmath}&#10;\usepackage{mathpazo}&#10;\pagestyle{empty}&#10;\begin{document}&#10;&#10;$$\left\langle t, t^{2}, t^{3}\right\rangle=\langle 1+2 s, 1+6 s, 1+14 s\rangle$$&#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48.1439"/>
  <p:tag name="LATEXADDIN" val="\documentclass{article}&#10;\usepackage{amsmath}&#10;\usepackage{mathpazo}&#10;\pagestyle{empty}&#10;\begin{document}&#10;&#10;$$&#10;\implies 0 \le \phi \le \pi$$&#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431.946"/>
  <p:tag name="LATEXADDIN" val="\documentclass{article}&#10;\usepackage{amsmath}&#10;\usepackage{mathpazo}&#10;\pagestyle{empty}&#10;\begin{document}&#10;&#10;&#10;rotation&#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2.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2368.954"/>
  <p:tag name="LATEXADDIN" val="\documentclass{article}&#10;\usepackage{amsmath}&#10;\usepackage{mathpazo}&#10;\pagestyle{empty}&#10;\begin{document}&#10;&#10;&#10;$$z = 0 \text{ (trace on $xy$ plane) } \implies x^2 + y^2 \, \le 1 $$&#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581.552"/>
  <p:tag name="LATEXADDIN" val="\documentclass{article}&#10;\usepackage{amsmath}&#10;\usepackage{mathpazo}&#10;\pagestyle{empty}&#10;\begin{document}&#10;&#10;&#10;$$&#10;\iiint_{\mathcal{W}} \sqrt{x^2 + y^2 +z^2 } \, d V \implies&#10;$$&#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529.809"/>
  <p:tag name="LATEXADDIN" val="\documentclass{article}&#10;\usepackage{amsmath}&#10;\usepackage{mathpazo}&#10;\pagestyle{empty}&#10;\begin{document}&#10;&#10;&#10;$$&#10;\int_{0}^{2 \pi} \int_{0}^{\pi} \int_{0}^{1} \rho^{3} \sin (\phi) d \rho d \phi d \theta&#10;$$&#10;&#10;\end{document}"/>
  <p:tag name="IGUANATEXSIZE" val="10"/>
  <p:tag name="IGUANATEXCURSOR" val="19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566.554"/>
  <p:tag name="LATEXADDIN" val="\documentclass{article}&#10;\usepackage{amsmath}&#10;\usepackage{mathpazo}&#10;\pagestyle{empty}&#10;\begin{document}&#10;&#10;&#10;$$&#10;\int_{}^{} \int_{0}^{\pi} \int_{0}^{1} \rho \cdot \rho^2 \sin (\phi) d \rho d \phi d \theta&#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626.172"/>
  <p:tag name="LATEXADDIN" val="\documentclass{article}&#10;\usepackage{amsmath}&#10;\usepackage{mathpazo}&#10;\pagestyle{empty}&#10;\begin{document}&#10;&#10;&#10;$$&#10;\text{Change the function: } \sqrt{x^2 + y^2 +z^2 } = \sqrt{ \rho ^2 } = \rho&#10;$$&#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817.773"/>
  <p:tag name="LATEXADDIN" val="\documentclass{article}&#10;\usepackage{amsmath}&#10;\usepackage{mathpazo}&#10;\pagestyle{empty}&#10;\begin{document}&#10;&#10;&#10;$$&#10;\int_{0}^{2\pi} \int_{0}^{\pi} \int_{0}^{1} \rho \cdot \rho^2 \sin (\phi) d \rho d \phi d \theta =&#10;$$&#10;&#10;\end{document}"/>
  <p:tag name="IGUANATEXSIZE" val="10"/>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92.6509"/>
  <p:tag name="LATEXADDIN" val="\documentclass{article}&#10;\usepackage{amsmath}&#10;\usepackage{mathpazo}&#10;\pagestyle{empty}&#10;\begin{document}&#10;&#10;&#10;$$&#10;= \pi \approx 3.14159&#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9.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72.6659"/>
  <p:tag name="LATEXADDIN" val="\documentclass{article}&#10;\usepackage{amsmath}&#10;\usepackage{mathpazo}&#10;\pagestyle{empty}&#10;\begin{document}&#10;&#10;&#10;$$&#10;,0 \le \theta \le 2\pi&#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171.729"/>
  <p:tag name="LATEXADDIN" val="\documentclass{article}&#10;\usepackage{amsmath}&#10;\usepackage{mathpazo}&#10;\pagestyle{empty}&#10;\begin{document}&#10;&#10;&#10;$$t=1+2 s, t^{2}=1+6 s, \text { and } t^{3}=1+14 s$$&#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136.858"/>
  <p:tag name="LATEXADDIN" val="\documentclass{article}&#10;\usepackage{amsmath}&#10;\usepackage{mathpazo}&#10;\pagestyle{empty}&#10;\begin{document}&#10;&#10;&#10;$$&#10;\text{Calculate the volume} \text{ where } \mathcal{W} : z = 2  \text{ and }  z = \sqrt{x^2 + y^2} $$&#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8.9351"/>
  <p:tag name="LATEXADDIN" val="\documentclass{article}&#10;\usepackage{amsmath}&#10;\usepackage{mathpazo}&#10;\pagestyle{empty}&#10;\begin{document}&#10;&#10;&#10;\textbf{$\rho$-simple:}&#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1841"/>
  <p:tag name="LATEXADDIN" val="\documentclass{article}&#10;\usepackage{amsmath}&#10;\usepackage{mathpazo}&#10;\pagestyle{empty}&#10;\begin{document}&#10;&#10;&#10;\textbf{$\phi$-simple:}&#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11.4361"/>
  <p:tag name="LATEXADDIN" val="\documentclass{article}&#10;\usepackage{amsmath}&#10;\usepackage{mathpazo}&#10;\pagestyle{empty}&#10;\begin{document}&#10;&#10;&#10;\textbf{$\theta$-simple:}&#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2172.479"/>
  <p:tag name="LATEXADDIN" val="\documentclass{article}&#10;\usepackage{amsmath}&#10;\usepackage{mathpazo}&#10;\pagestyle{empty}&#10;\begin{document}&#10;&#10;&#10;$$&#10;z = 2 \implies \rho \cos \phi = 2 \implies \rho = 2 \sec \phi &#1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68.3914"/>
  <p:tag name="LATEXADDIN" val="\documentclass{article}&#10;\usepackage{amsmath}&#10;\usepackage{mathpazo}&#10;\pagestyle{empty}&#10;\begin{document}&#10;&#10;&#10;$$, 0 \le \rho \le 2 \sec \phi $$&#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15.1481"/>
  <p:tag name="LATEXADDIN" val="\documentclass{article}&#10;\usepackage{amsmath}&#10;\usepackage{mathpazo}&#10;\pagestyle{empty}&#10;\begin{document}&#10;&#10;&#10;$$ 0 \le \rho \le 2 \sec \phi$$&#10;&#10;\end{document}"/>
  <p:tag name="IGUANATEXSIZE" val="6"/>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7.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421.073"/>
  <p:tag name="LATEXADDIN" val="\documentclass{article}&#10;\usepackage{amsmath}&#10;\usepackage{mathpazo}&#10;\pagestyle{empty}&#10;\begin{document}&#10;&#10;&#10;$$z = 0 \text{, doesn't work } \implies z =2 = \sqrt{x^2 +y^2} \implies 4 = x^2 + y^2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762.28"/>
  <p:tag name="LATEXADDIN" val="\documentclass{article}&#10;\usepackage{amsmath}&#10;\usepackage{mathpazo}&#10;\pagestyle{empty}&#10;\begin{document}&#10;&#10;&#10;$$&#10;\int_{0}^{2\pi} \int_{0}^{\frac{\pi}{4}} \int_{0}^{2 \sec \phi} \rho^2 \sin (\phi) d \rho d \phi d \theta &#10;$$&#10;&#10;\end{document}"/>
  <p:tag name="IGUANATEXSIZE" val="10"/>
  <p:tag name="IGUANATEXCURSOR" val="2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896.1379"/>
  <p:tag name="LATEXADDIN" val="\documentclass{article}&#10;\usepackage{amsmath}&#10;\usepackage{mathpazo}&#10;\pagestyle{empty}&#10;\begin{document}&#10;&#10;&#10;$$&#10;\implies 0 \le \theta \le 2\pi&#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958.005"/>
  <p:tag name="LATEXADDIN" val="\documentclass{article}&#10;\usepackage{amsmath}&#10;\usepackage{mathpazo}&#10;\pagestyle{empty}&#10;\begin{document}&#10;&#10;$$\text { Thus the paths intersect twice, at the point }(1,1,1) \text { when } s=0 \text { and } t=1$$&#10;&#10;&#10;\end{document}"/>
  <p:tag name="IGUANATEXSIZE" val="10"/>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364.829"/>
  <p:tag name="LATEXADDIN" val="\documentclass{article}&#10;\usepackage{amsmath}&#10;\usepackage{mathpazo}&#10;\pagestyle{empty}&#10;\begin{document}&#10;&#10;&#10;$$x = 0 \implies z = \sqrt{y^2} = y$$&#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1.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1447.319"/>
  <p:tag name="LATEXADDIN" val="\documentclass{article}&#10;\usepackage{amsmath}&#10;\usepackage{mathpazo}&#10;\pagestyle{empty}&#10;\begin{document}&#10;&#10;&#10;$$ \tan \phi = 1 \implies 0 \le \phi \le \frac{\pi}{4}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88.7139"/>
  <p:tag name="LATEXADDIN" val="\documentclass{article}&#10;\usepackage{amsmath}&#10;\usepackage{mathpazo}&#10;\pagestyle{empty}&#10;\begin{document}&#10;&#10;&#10;$$ z=2 $$&#10;&#10;\end{document}"/>
  <p:tag name="IGUANATEXSIZE" val="7"/>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3.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293.2133"/>
  <p:tag name="LATEXADDIN" val="\documentclass{article}&#10;\usepackage{amsmath}&#10;\usepackage{mathpazo}&#10;\pagestyle{empty}&#10;\begin{document}&#10;&#10;&#10;$$ z= y$$&#10;&#10;\end{document}"/>
  <p:tag name="IGUANATEXSIZE" val="7"/>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4.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352.4559"/>
  <p:tag name="LATEXADDIN" val="\documentclass{article}&#10;\usepackage{amsmath}&#10;\usepackage{mathpazo}&#10;\pagestyle{empty}&#10;\begin{document}&#10;&#10;&#10;$$ \phi = \frac{\pi}{4}$$&#10;&#10;\end{document}"/>
  <p:tag name="IGUANATEXSIZE" val="5"/>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62.8796"/>
  <p:tag name="LATEXADDIN" val="\documentclass{article}&#10;\usepackage{amsmath}&#10;\usepackage{mathpazo}&#10;\pagestyle{empty}&#10;\begin{document}&#10;&#10;&#10;$$&#10;V=\iiint_{\mathcal{W}} 1 d V =&#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97.7128"/>
  <p:tag name="LATEXADDIN" val="\documentclass{article}&#10;\usepackage{amsmath}&#10;\usepackage{mathpazo}&#10;\pagestyle{empty}&#10;\begin{document}&#10;&#10;&#10;$$&#10;= \frac{8\pi}{3}&#10;$$&#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18.298"/>
  <p:tag name="LATEXADDIN" val="\documentclass{article}&#10;\usepackage{amsmath}&#10;\usepackage{mathpazo}&#10;\pagestyle{empty}&#10;\begin{document}&#10;&#10;&#10;$$&#10;\text{Calculate: } \iiint_{\mathcal{W}} y \, d V , \text{ where } \mathcal{W} : z = \sqrt{1-x^2 - y^2} \text{ and xy-plane}&#10;$$&#10;&#10;\end{document}"/>
  <p:tag name="IGUANATEXSIZE" val="10"/>
  <p:tag name="IGUANATEXCURSOR" val="2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8.9351"/>
  <p:tag name="LATEXADDIN" val="\documentclass{article}&#10;\usepackage{amsmath}&#10;\usepackage{mathpazo}&#10;\pagestyle{empty}&#10;\begin{document}&#10;&#10;&#10;\textbf{$\rho$-simple:}&#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9.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445.069"/>
  <p:tag name="LATEXADDIN" val="\documentclass{article}&#10;\usepackage{amsmath}&#10;\usepackage{mathpazo}&#10;\pagestyle{empty}&#10;\begin{document}&#10;&#10;&#10;$$&#10;z = \sqrt{1-x^2 -y^2} \implies z^2 = 1 - x^2 - y^2 \implies x^2 + y^2 +z^2 = 1 &#10;$$&#10;&#10;\end{document}"/>
  <p:tag name="IGUANATEXSIZE" val="10"/>
  <p:tag name="IGUANATEXCURSOR" val="1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118.485"/>
  <p:tag name="LATEXADDIN" val="\documentclass{article}&#10;\usepackage{amsmath}&#10;\usepackage{mathpazo}&#10;\pagestyle{empty}&#10;\begin{document}&#10;&#10;$$\text { and at }(2,4,8) \text { when } s=\frac{1}{2} \,\text{and at} \, t = 2$$&#10;&#10;&#10;\end{document}"/>
  <p:tag name="IGUANATEXSIZE" val="10"/>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64.6794"/>
  <p:tag name="LATEXADDIN" val="\documentclass{article}&#10;\usepackage{amsmath}&#10;\usepackage{mathpazo}&#10;\pagestyle{empty}&#10;\begin{document}&#10;&#10;&#10;$$\implies \rho = 1$$&#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76.6779"/>
  <p:tag name="LATEXADDIN" val="\documentclass{article}&#10;\usepackage{amsmath}&#10;\usepackage{mathpazo}&#10;\pagestyle{empty}&#10;\begin{document}&#10;&#10;&#10;$$, 0 \le \rho \le 1$$&#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171.354"/>
  <p:tag name="LATEXADDIN" val="\documentclass{article}&#10;\usepackage{amsmath}&#10;\usepackage{mathpazo}&#10;\pagestyle{empty}&#10;\begin{document}&#10;&#10;&#10;$$,\text{xy-plane} \implies z = 0 $$&#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3.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86.052"/>
  <p:tag name="LATEXADDIN" val="\documentclass{article}&#10;\usepackage{amsmath}&#10;\usepackage{mathpazo}&#10;\pagestyle{empty}&#10;\begin{document}&#10;&#10;&#10;$$&#10;\text{and } x = 0 \implies z = \sqrt{1-y^2}&#10;$$&#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23.4346"/>
  <p:tag name="LATEXADDIN" val="\documentclass{article}&#10;\usepackage{amsmath}&#10;\usepackage{mathpazo}&#10;\pagestyle{empty}&#10;\begin{document}&#10;&#10;&#10;$$ 0 \le \rho \le 1$$&#10;&#10;\end{document}"/>
  <p:tag name="IGUANATEXSIZE" val="6"/>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5.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352.4559"/>
  <p:tag name="LATEXADDIN" val="\documentclass{article}&#10;\usepackage{amsmath}&#10;\usepackage{mathpazo}&#10;\pagestyle{empty}&#10;\begin{document}&#10;&#10;&#10;$$ \phi = \frac{\pi}{2}$$&#10;&#10;\end{document}"/>
  <p:tag name="IGUANATEXSIZE" val="6"/>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1841"/>
  <p:tag name="LATEXADDIN" val="\documentclass{article}&#10;\usepackage{amsmath}&#10;\usepackage{mathpazo}&#10;\pagestyle{empty}&#10;\begin{document}&#10;&#10;&#10;\textbf{$\phi$-simple:}&#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38.958"/>
  <p:tag name="LATEXADDIN" val="\documentclass{article}&#10;\usepackage{amsmath}&#10;\usepackage{mathpazo}&#10;\pagestyle{empty}&#10;\begin{document}&#10;&#10;$$&#10;\text{Because its from the positive z axis to z = 0 } $$&#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8.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864.6419"/>
  <p:tag name="LATEXADDIN" val="\documentclass{article}&#10;\usepackage{amsmath}&#10;\usepackage{mathpazo}&#10;\pagestyle{empty}&#10;\begin{document}&#10;&#10;&#10;$$\implies 0 \le \phi \le \frac{\pi}{2}$$&#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11.4361"/>
  <p:tag name="LATEXADDIN" val="\documentclass{article}&#10;\usepackage{amsmath}&#10;\usepackage{mathpazo}&#10;\pagestyle{empty}&#10;\begin{document}&#10;&#10;&#10;\textbf{$\theta$-simple:}&#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173.228"/>
  <p:tag name="LATEXADDIN" val="\documentclass{article}&#10;\usepackage{amsmath}&#10;\pagestyle{empty}&#10;\begin{document}&#10;&#10;&#10;$$&#10;\text{A) } f(x, y)=-\pi x^{4}+2 \pi x^{2}-\pi y^{4}+2 \pi y^{2}&#10;$$&#10;&#10;\end{document}"/>
  <p:tag name="IGUANATEXSIZE" val="10"/>
  <p:tag name="IGUANATEXCURSOR" val="96"/>
  <p:tag name="TRANSPARENCY" val="True"/>
  <p:tag name="LATEXENGINEID" val="0"/>
  <p:tag name="TEMPFOLDER" val="D:\temp\"/>
  <p:tag name="LATEXFORMHEIGHT" val="320"/>
  <p:tag name="LATEXFORMWIDTH" val="385"/>
  <p:tag name="LATEXFORMWRAP" val="True"/>
  <p:tag name="BITMAPVECTOR" val="0"/>
</p:tagLst>
</file>

<file path=ppt/tags/tag89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585.677"/>
  <p:tag name="LATEXADDIN" val="\documentclass{article}&#10;\usepackage{amsmath}&#10;\usepackage{mathpazo}&#10;\pagestyle{empty}&#10;\begin{document}&#10;&#10;&#10;$$&#10;z = 0 \implies 0 = \sqrt{ 1 - x^2 - y^2 } \implies x^2 +y^2 = 1&#10;$$&#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1.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72.6659"/>
  <p:tag name="LATEXADDIN" val="\documentclass{article}&#10;\usepackage{amsmath}&#10;\usepackage{mathpazo}&#10;\pagestyle{empty}&#10;\begin{document}&#10;&#10;&#10;$$&#10;,0 \le \theta \le 2\pi&#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30.746"/>
  <p:tag name="LATEXADDIN" val="\documentclass{article}&#10;\usepackage{amsmath}&#10;\usepackage{mathpazo}&#10;\pagestyle{empty}&#10;\begin{document}&#10;&#10;&#10;$$&#10;\text{Change the function: } y=\rho \sin \phi \sin \theta&#10;$$&#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848.519"/>
  <p:tag name="LATEXADDIN" val="\documentclass{article}&#10;\usepackage{amsmath}&#10;\usepackage{mathpazo}&#10;\pagestyle{empty}&#10;\begin{document}&#10;&#10;&#10;$$&#10;\iiint_{\mathcal{W}} \rho \sin \phi \sin \theta \, \rho^{2} \sin (\phi) d \rho d \phi d \theta &#10;$$&#10;&#10;\end{document}"/>
  <p:tag name="IGUANATEXSIZE" val="10"/>
  <p:tag name="IGUANATEXCURSOR" val="2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718.4102"/>
  <p:tag name="LATEXADDIN" val="\documentclass{article}&#10;\usepackage{amsmath}&#10;\usepackage{mathpazo}&#10;\pagestyle{empty}&#10;\begin{document}&#10;&#10;&#10;$$&#10;\iiint_{\mathcal{W}} y \, d V =&#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324.334"/>
  <p:tag name="LATEXADDIN" val="\documentclass{article}&#10;\usepackage{amsmath}&#10;\usepackage{mathpazo}&#10;\pagestyle{empty}&#10;\begin{document}&#10;&#10;&#10;The answer here is \textbf{zero}. &#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444.319"/>
  <p:tag name="LATEXADDIN" val="\documentclass{article}&#10;\usepackage{amsmath}&#10;\usepackage{mathpazo}&#10;\pagestyle{empty}&#10;\begin{document}&#10;&#10;&#10;However, if you get a zero &#10;&#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37.983"/>
  <p:tag name="LATEXADDIN" val="\documentclass{article}&#10;\usepackage{amsmath}&#10;\usepackage{mathpazo}&#10;\pagestyle{empty}&#10;\begin{document}&#10;&#10;&#10;on a triple integral re-check your math.&#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2845.894"/>
  <p:tag name="LATEXADDIN" val="\documentclass{article}&#10;\usepackage{amsmath}&#10;\usepackage{mathpazo}&#10;\pagestyle{empty}&#10;\begin{document}&#10;&#10;&#10;$$&#10;\implies \int_{0}^{2 \pi} \int_{0}^{\frac{\pi}{2}} \int_{0}^{1} \rho \sin (\phi) \sin (\theta) \rho^{2} \sin (\phi) d \rho d \phi d \theta=0&#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9.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610.049"/>
  <p:tag name="LATEXADDIN" val="\documentclass{article}&#10;\usepackage{amsmath}&#10;\usepackage{mathpazo}&#10;\pagestyle{empty}&#10;\begin{document}&#10;&#10;&#10;Try the following if you get zero on a triple integral on $\theta \in[0,2 \pi]$:&#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548.181"/>
  <p:tag name="LATEXADDIN" val="\documentclass{article}&#10;\usepackage{amsmath}&#10;\usepackage{mathpazo}&#10;\pagestyle{empty}&#10;\begin{document}&#10;$$=|\mathbf{a}|^{2}|\mathbf{b}|^{2}-(|\mathbf{a}||\mathbf{b}| \cos \theta)^{2}=|\mathbf{a}|^{2}|\mathbf{b}|^{2}-(\mathbf{a} \cdot \mathbf{b})^{2}$$&#10;&#10;&#10;&#10;\end{document}"/>
  <p:tag name="IGUANATEXSIZE" val="10"/>
  <p:tag name="IGUANATEXCURSOR" val="2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214.848"/>
  <p:tag name="LATEXADDIN" val="\documentclass{article}&#10;\usepackage{amsmath}&#10;\pagestyle{empty}&#10;\begin{document}&#10;&#10;&#10;$$&#10;\text{B) } f(x, y)=\frac{1}{\pi} \mathrm{e}^{-x^{2}-y^{2}}&#10;$$&#10;&#10;\end{document}"/>
  <p:tag name="IGUANATEXSIZE" val="10"/>
  <p:tag name="IGUANATEXCURSOR" val="96"/>
  <p:tag name="TRANSPARENCY" val="True"/>
  <p:tag name="LATEXENGINEID" val="0"/>
  <p:tag name="TEMPFOLDER" val="D:\temp\"/>
  <p:tag name="LATEXFORMHEIGHT" val="320"/>
  <p:tag name="LATEXFORMWIDTH" val="385"/>
  <p:tag name="LATEXFORMWRAP" val="True"/>
  <p:tag name="BITMAPVECTOR" val="0"/>
</p:tagLst>
</file>

<file path=ppt/tags/tag90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682.415"/>
  <p:tag name="LATEXADDIN" val="\documentclass{article}&#10;\usepackage{amsmath}&#10;\usepackage{mathpazo}&#10;\pagestyle{empty}&#10;\begin{document}&#10;&#10;&#10;\textbf{Double the triple integral and restrict $\theta \in[0, \pi]$:}&#10;&#10;\end{document}"/>
  <p:tag name="IGUANATEXSIZE" val="10"/>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1.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3484.064"/>
  <p:tag name="LATEXADDIN" val="\documentclass{article}&#10;\usepackage{amsmath}&#10;\usepackage{mathpazo}&#10;\pagestyle{empty}&#10;\begin{document}&#10;&#10;&#10;$$&#10;2 \cdot  \int_{0}^{ \pi} \int_{}^{} \int_{}^{} f(\rho \sin \phi \cos \theta, \rho \sin \phi \sin \theta, \rho \cos \phi) \cdot \rho^{2} \sin (\phi) d \rho d \phi d \theta&#10;$$&#10;&#10;\end{document}"/>
  <p:tag name="IGUANATEXSIZE" val="10"/>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2.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779.528"/>
  <p:tag name="LATEXADDIN" val="\documentclass{article}&#10;\usepackage{amsmath}&#10;\usepackage{mathpazo}&#10;\pagestyle{empty}&#10;\begin{document}&#10;&#10;&#10;\textbf{Very-Important-Note:} When trying this make sure to integrate $\theta$ \textit{last}.&#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62.992"/>
  <p:tag name="LATEXADDIN" val="\documentclass{article}&#10;\usepackage{amsmath}&#10;\usepackage{mathpazo}&#10;\pagestyle{empty}&#10;\begin{document}&#10;&#10;$$&#10;\implies \text{if the region is symmetrically it should work and give a value of \textbf{zero}} $$&#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2.737"/>
  <p:tag name="LATEXADDIN" val="\documentclass{article}&#10;\usepackage{amsmath}&#10;\usepackage{mathpazo}&#10;\pagestyle{empty}&#10;\begin{document}&#10;&#10;&#10;This would be the very very last step you do if your numerical result is zero &#10;&#10;\end{document}"/>
  <p:tag name="IGUANATEXSIZE" val="10"/>
  <p:tag name="IGUANATEXCURSOR" val="1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2.017"/>
  <p:tag name="LATEXADDIN" val="\documentclass{article}&#10;\usepackage{amsmath}&#10;\usepackage{mathpazo}&#10;\pagestyle{empty}&#10;\begin{document}&#10;&#10;&#10;(as a method to check your work).&#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845.519"/>
  <p:tag name="LATEXADDIN" val="\documentclass{article}&#10;\usepackage{amsmath}&#10;\usepackage{mathpazo}&#10;\pagestyle{empty}&#10;\begin{document}&#10;&#10;$$&#10;\textbf{Note:} \text{ This technique works specifically with} \cos (x) \text{ and } \cos (x) \sin (x).$$&#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7.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2882.64"/>
  <p:tag name="LATEXADDIN" val="\documentclass{article}&#10;\usepackage{amsmath}&#10;\usepackage{mathpazo}&#10;\pagestyle{empty}&#10;\begin{document}&#10;&#10;&#10;\textbf{Quadruple the triple integral and restrict $\theta \in[0, \frac{\pi}{2} ]$:}&#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3501.312"/>
  <p:tag name="LATEXADDIN" val="\documentclass{article}&#10;\usepackage{amsmath}&#10;\usepackage{mathpazo}&#10;\pagestyle{empty}&#10;\begin{document}&#10;&#10;&#10;$$&#10;4 \cdot  \int_{0}^{ \frac{\pi}{2} } \int_{}^{} \int_{}^{} f(\rho \sin \phi \cos \theta, \rho \sin \phi \sin \theta, \rho \cos \phi) \cdot \rho^{2} \sin (\phi) d \rho d \phi d \theta&#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28.871"/>
  <p:tag name="LATEXADDIN" val="\documentclass{article}&#10;\usepackage{amsmath}&#10;\usepackage{mathpazo}&#10;\pagestyle{empty}&#10;\begin{document}&#10;&#10;$$&#10;\implies \text{generally, this \textbf{should not} give you a value of \textbf{zero} } $$&#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173.228"/>
  <p:tag name="LATEXADDIN" val="\documentclass{article}&#10;\usepackage{amsmath}&#10;\pagestyle{empty}&#10;\begin{document}&#10;&#10;&#10;$$&#10;\text{A) } f(x, y)=-\pi x^{4}+2 \pi x^{2}-\pi y^{4}+2 \pi y^{2}&#10;$$&#10;&#10;\end{document}"/>
  <p:tag name="IGUANATEXSIZE" val="10"/>
  <p:tag name="IGUANATEXCURSOR" val="96"/>
  <p:tag name="TRANSPARENCY" val="True"/>
  <p:tag name="LATEXENGINEID" val="0"/>
  <p:tag name="TEMPFOLDER" val="D:\temp\"/>
  <p:tag name="LATEXFORMHEIGHT" val="320"/>
  <p:tag name="LATEXFORMWIDTH" val="385"/>
  <p:tag name="LATEXFORMWRAP" val="True"/>
  <p:tag name="BITMAPVECTOR" val="0"/>
</p:tagLst>
</file>

<file path=ppt/tags/tag910.xml><?xml version="1.0" encoding="utf-8"?>
<p:tagLst xmlns:a="http://schemas.openxmlformats.org/drawingml/2006/main" xmlns:r="http://schemas.openxmlformats.org/officeDocument/2006/relationships" xmlns:p="http://schemas.openxmlformats.org/presentationml/2006/main">
  <p:tag name="OUTPUTDPI" val="1200"/>
  <p:tag name="ORIGINALHEIGHT" val="475.4406"/>
  <p:tag name="ORIGINALWIDTH" val="3580.802"/>
  <p:tag name="LATEXADDIN" val="\documentclass{article}&#10;\usepackage{amsmath}&#10;\usepackage{mathpazo}&#10;\pagestyle{empty}&#10;\begin{document}&#10;&#10;&#10;$$&#10;\int_{\phi=0}^{\pi / 2} \int_{\theta=0}^{2 \pi} \underbrace{\left(\cos \theta \sin ^{2} \phi \cos \phi+\cos \theta \sin \theta \sin ^{3} \phi\right.}_{\text {Integral over } \theta \text { is zero }}+\cos \phi \sin \phi) d \theta d \phi&#10;$$&#10;&#10;\end{document}"/>
  <p:tag name="IGUANATEXSIZE" val="10"/>
  <p:tag name="IGUANATEXCURSOR" val="3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1.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668.542"/>
  <p:tag name="LATEXADDIN" val="\documentclass{article}&#10;\usepackage{amsmath}&#10;\usepackage{mathpazo}&#10;\pagestyle{empty}&#10;\begin{document}&#10;&#10;&#10;$$&#10;\text { Since the integrals of } \cos \theta \text { and } \cos \theta \sin \theta \text { over }[0,2 \pi] \text { are both zero }&#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4611.923"/>
  <p:tag name="LATEXADDIN" val="\documentclass{article}&#10;\usepackage{amsmath}&#10;\usepackage{mathpazo}&#10;\pagestyle{empty}&#10;\begin{document}&#10;&#10;&#10;$$&#10;\int_{0}^{2 \pi} \cos (x) d x= 2 \cdot \int_{0}^{\pi} \cos (x) d x = \int_{0}^{2 \pi} \cos (x) \sin (x) d x = 2 \cdot \int_{0}^{\pi} \cos (x) \sin (x) d x = 0&#10;$$&#10;&#10;\end{document}"/>
  <p:tag name="IGUANATEXSIZE" val="8"/>
  <p:tag name="IGUANATEXCURSOR" val="2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40.457"/>
  <p:tag name="LATEXADDIN" val="\documentclass{article}&#10;\usepackage{amsmath}&#10;\usepackage{mathpazo}&#10;\pagestyle{empty}&#10;\begin{document}&#10;&#10;&#10;A value of zero can suggest symmetry and &#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84.589"/>
  <p:tag name="LATEXADDIN" val="\documentclass{article}&#10;\usepackage{amsmath}&#10;\usepackage{mathpazo}&#10;\pagestyle{empty}&#10;\begin{document}&#10;&#10;&#10;cancelation of volumes.&#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91.339"/>
  <p:tag name="LATEXADDIN" val="\documentclass{article}&#10;\usepackage{amsmath}&#10;\usepackage{mathpazo}&#10;\pagestyle{empty}&#10;\begin{document}&#10;&#10;&#10;Recall fubini's theorem.&#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882.265"/>
  <p:tag name="LATEXADDIN" val="\documentclass{article}&#10;\usepackage{amsmath}&#10;\usepackage{mathpazo}&#10;\pagestyle{empty}&#10;\begin{document}&#10;&#10;&#10;$$&#10;\text{Calculate: } \iiint_{\mathcal{W}} xz \, d V , \text{ where } \mathcal{W} : x^2 + y^2 + z^2 = 4 \text{ and } z = \sqrt{x^2 + y^2}&#10;$$&#10;&#10;\end{document}"/>
  <p:tag name="IGUANATEXSIZE" val="10"/>
  <p:tag name="IGUANATEXCURSOR" val="2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8.9351"/>
  <p:tag name="LATEXADDIN" val="\documentclass{article}&#10;\usepackage{amsmath}&#10;\usepackage{mathpazo}&#10;\pagestyle{empty}&#10;\begin{document}&#10;&#10;&#10;\textbf{$\rho$-simple:}&#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1841"/>
  <p:tag name="LATEXADDIN" val="\documentclass{article}&#10;\usepackage{amsmath}&#10;\usepackage{mathpazo}&#10;\pagestyle{empty}&#10;\begin{document}&#10;&#10;&#10;\textbf{$\phi$-simple:}&#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11.4361"/>
  <p:tag name="LATEXADDIN" val="\documentclass{article}&#10;\usepackage{amsmath}&#10;\usepackage{mathpazo}&#10;\pagestyle{empty}&#10;\begin{document}&#10;&#10;&#10;\textbf{$\theta$-simple:}&#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214.848"/>
  <p:tag name="LATEXADDIN" val="\documentclass{article}&#10;\usepackage{amsmath}&#10;\pagestyle{empty}&#10;\begin{document}&#10;&#10;&#10;$$&#10;\text{B) } f(x, y)=\frac{1}{\pi} \mathrm{e}^{-x^{2}-y^{2}}&#10;$$&#10;&#10;\end{document}"/>
  <p:tag name="IGUANATEXSIZE" val="10"/>
  <p:tag name="IGUANATEXCURSOR" val="96"/>
  <p:tag name="TRANSPARENCY" val="True"/>
  <p:tag name="LATEXENGINEID" val="0"/>
  <p:tag name="TEMPFOLDER" val="D:\temp\"/>
  <p:tag name="LATEXFORMHEIGHT" val="320"/>
  <p:tag name="LATEXFORMWIDTH" val="385"/>
  <p:tag name="LATEXFORMWRAP" val="True"/>
  <p:tag name="BITMAPVECTOR" val="0"/>
</p:tagLst>
</file>

<file path=ppt/tags/tag920.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587.9265"/>
  <p:tag name="LATEXADDIN" val="\documentclass{article}&#10;\usepackage{amsmath}&#10;\usepackage{mathpazo}&#10;\pagestyle{empty}&#10;\begin{document}&#10;&#10;&#10;$$0 \le \phi \le \frac{\pi}{4}$$&#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29.4338"/>
  <p:tag name="LATEXADDIN" val="\documentclass{article}&#10;\usepackage{amsmath}&#10;\usepackage{mathpazo}&#10;\pagestyle{empty}&#10;\begin{document}&#10;&#10;&#10;$$ 0 \le \rho \le 2$$&#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19.4226"/>
  <p:tag name="LATEXADDIN" val="\documentclass{article}&#10;\usepackage{amsmath}&#10;\usepackage{mathpazo}&#10;\pagestyle{empty}&#10;\begin{document}&#10;&#10;&#10;$$&#10;0 \le \theta \le 2\pi&#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90.176"/>
  <p:tag name="LATEXADDIN" val="\documentclass{article}&#10;\usepackage{amsmath}&#10;\usepackage{mathpazo}&#10;\pagestyle{empty}&#10;\begin{document}&#10;&#10;&#10;$$&#10;\iiint_{\mathcal{W}} (\rho \sin \phi \cos \theta ) \cdot ( \rho \cos \phi ) \cdot \, \rho^{2} \sin (\phi) d \rho d \phi d \theta &#10;$$&#10;&#10;\end{document}"/>
  <p:tag name="IGUANATEXSIZE" val="10"/>
  <p:tag name="IGUANATEXCURSOR" val="18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779.9025"/>
  <p:tag name="LATEXADDIN" val="\documentclass{article}&#10;\usepackage{amsmath}&#10;\usepackage{mathpazo}&#10;\pagestyle{empty}&#10;\begin{document}&#10;&#10;&#10;$$\iiint_{\mathcal{W}} xz \, d V =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3055.118"/>
  <p:tag name="LATEXADDIN" val="\documentclass{article}&#10;\usepackage{amsmath}&#10;\usepackage{mathpazo}&#10;\pagestyle{empty}&#10;\begin{document}&#10;&#10;&#10;$$&#10;= \int_{0}^{2 \pi} \int_{0}^{\frac{\pi}{4}} \int_{0}^{2} (\rho \sin \phi \cos \theta ) \cdot ( \rho \cos \phi ) \cdot \, \rho^{2} \sin (\phi) d \rho d \phi d \theta &#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88.9764"/>
  <p:tag name="LATEXADDIN" val="\documentclass{article}&#10;\usepackage{amsmath}&#10;\usepackage{mathpazo}&#10;\pagestyle{empty}&#10;\begin{document}&#10;&#10;$$ = 0 $$&#10;&#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7.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30.4837"/>
  <p:tag name="LATEXADDIN" val="\documentclass{article}&#10;\usepackage{amsmath}&#10;\usepackage{mathpazo}&#10;\pagestyle{empty}&#10;\begin{document}&#10;&#10;&#10;$$&#10;\mathcal{W}&#10;$$&#10;&#10;\end{document}"/>
  <p:tag name="IGUANATEXSIZE" val="8"/>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8.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30.4837"/>
  <p:tag name="LATEXADDIN" val="\documentclass{article}&#10;\usepackage{amsmath}&#10;\usepackage{mathpazo}&#10;\pagestyle{empty}&#10;\begin{document}&#10;&#10;&#10;$$&#10;\mathcal{W}&#10;$$&#10;&#10;\end{document}"/>
  <p:tag name="IGUANATEXSIZE" val="8"/>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9.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352.4559"/>
  <p:tag name="LATEXADDIN" val="\documentclass{article}&#10;\usepackage{amsmath}&#10;\usepackage{mathpazo}&#10;\pagestyle{empty}&#10;\begin{document}&#10;&#10;&#10;$$ \phi = \frac{\pi}{4}$$&#10;&#10;\end{document}"/>
  <p:tag name="IGUANATEXSIZE" val="5"/>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05.624"/>
  <p:tag name="LATEXADDIN" val="\documentclass{article}&#10;\usepackage{amsmath}&#10;\usepackage{mathpazo}&#10;\pagestyle{empty}&#10;\begin{document}&#10;&#10;&#10;$$&#10;u(x, t)=X(x) T(t)&#10;$$&#10;&#10;\end{document}"/>
  <p:tag name="IGUANATEXSIZE" val="6"/>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0.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5.4631"/>
  <p:tag name="LATEXADDIN" val="\documentclass{article}&#10;\usepackage{amsmath}&#10;\usepackage{mathpazo}&#10;\pagestyle{empty}&#10;\begin{document}&#10;&#10;&#10;$$ x = 0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5.4631"/>
  <p:tag name="LATEXADDIN" val="\documentclass{article}&#10;\usepackage{amsmath}&#10;\usepackage{mathpazo}&#10;\pagestyle{empty}&#10;\begin{document}&#10;&#10;&#10;$$ x = 0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88.7139"/>
  <p:tag name="LATEXADDIN" val="\documentclass{article}&#10;\usepackage{amsmath}&#10;\usepackage{mathpazo}&#10;\pagestyle{empty}&#10;\begin{document}&#10;&#10;&#10;$$ z = 0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3.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4249.719"/>
  <p:tag name="LATEXADDIN" val="\documentclass{article}&#10;\usepackage{amsmath}&#10;\pagestyle{empty}&#10;\begin{document}&#10;&#10;\begin{flushleft}&#10;Determine the correct integration region W for each of the following integrals. Write your answer in the space provided.&#10;\end{flushleft}&#10;\end{document}"/>
  <p:tag name="IGUANATEXSIZE" val="9"/>
  <p:tag name="IGUANATEXCURSOR" val="168"/>
  <p:tag name="TRANSPARENCY" val="True"/>
  <p:tag name="LATEXENGINEID" val="0"/>
  <p:tag name="TEMPFOLDER" val="D:\temp\"/>
  <p:tag name="LATEXFORMHEIGHT" val="320"/>
  <p:tag name="LATEXFORMWIDTH" val="385"/>
  <p:tag name="LATEXFORMWRAP" val="True"/>
  <p:tag name="BITMAPVECTOR" val="0"/>
</p:tagLst>
</file>

<file path=ppt/tags/tag934.xml><?xml version="1.0" encoding="utf-8"?>
<p:tagLst xmlns:a="http://schemas.openxmlformats.org/drawingml/2006/main" xmlns:r="http://schemas.openxmlformats.org/officeDocument/2006/relationships" xmlns:p="http://schemas.openxmlformats.org/presentationml/2006/main">
  <p:tag name="OUTPUTDPI" val="1200"/>
  <p:tag name="ORIGINALHEIGHT" val="318.7101"/>
  <p:tag name="ORIGINALWIDTH" val="2423.697"/>
  <p:tag name="LATEXADDIN" val="\documentclass{article}&#10;\usepackage{amsmath}&#10;\pagestyle{empty}&#10;\begin{document}&#10;&#10;&#10;$$&#10;\text { (i) } \int_0^1 \int_0^{2(1-z)} \int_0^{3(1-x / 2-z)} f(x,y,z) \, d y d x d z&#10;$$&#10;&#10;\end{document}"/>
  <p:tag name="IGUANATEXSIZE" val="7"/>
  <p:tag name="IGUANATEXCURSOR" val="158"/>
  <p:tag name="TRANSPARENCY" val="True"/>
  <p:tag name="LATEXENGINEID" val="0"/>
  <p:tag name="TEMPFOLDER" val="D:\temp\"/>
  <p:tag name="LATEXFORMHEIGHT" val="320"/>
  <p:tag name="LATEXFORMWIDTH" val="385"/>
  <p:tag name="LATEXFORMWRAP" val="True"/>
  <p:tag name="BITMAPVECTOR" val="0"/>
</p:tagLst>
</file>

<file path=ppt/tags/tag935.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2770.904"/>
  <p:tag name="LATEXADDIN" val="\documentclass{article}&#10;\usepackage{amsmath}&#10;\pagestyle{empty}&#10;\begin{document}&#10;&#10;&#10;$$&#10;\text { (ii) } \int_{-1 / \sqrt{2}}^{1 / \sqrt{2}} \int_{-\sqrt{1 / 2-x^2}}^{\sqrt{1 / 2-x^2}} \int_{\sqrt{x^2+y^2}}^{\sqrt{1-x^2-y^2}} f(x,y,z) d z d y d x&#10;$$&#10;&#10;\end{document}"/>
  <p:tag name="IGUANATEXSIZE" val="7"/>
  <p:tag name="IGUANATEXCURSOR" val="229"/>
  <p:tag name="TRANSPARENCY" val="True"/>
  <p:tag name="LATEXENGINEID" val="0"/>
  <p:tag name="TEMPFOLDER" val="D:\temp\"/>
  <p:tag name="LATEXFORMHEIGHT" val="320"/>
  <p:tag name="LATEXFORMWIDTH" val="385"/>
  <p:tag name="LATEXFORMWRAP" val="True"/>
  <p:tag name="BITMAPVECTOR" val="0"/>
</p:tagLst>
</file>

<file path=ppt/tags/tag936.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4249.719"/>
  <p:tag name="LATEXADDIN" val="\documentclass{article}&#10;\usepackage{amsmath}&#10;\pagestyle{empty}&#10;\begin{document}&#10;&#10;\begin{flushleft}&#10;Determine the correct integration region W for each of the following integrals. Write your answer in the space provided.&#10;\end{flushleft}&#10;\end{document}"/>
  <p:tag name="IGUANATEXSIZE" val="9"/>
  <p:tag name="IGUANATEXCURSOR" val="168"/>
  <p:tag name="TRANSPARENCY" val="True"/>
  <p:tag name="LATEXENGINEID" val="0"/>
  <p:tag name="TEMPFOLDER" val="D:\temp\"/>
  <p:tag name="LATEXFORMHEIGHT" val="320"/>
  <p:tag name="LATEXFORMWIDTH" val="385"/>
  <p:tag name="LATEXFORMWRAP" val="True"/>
  <p:tag name="BITMAPVECTOR" val="0"/>
</p:tagLst>
</file>

<file path=ppt/tags/tag937.xml><?xml version="1.0" encoding="utf-8"?>
<p:tagLst xmlns:a="http://schemas.openxmlformats.org/drawingml/2006/main" xmlns:r="http://schemas.openxmlformats.org/officeDocument/2006/relationships" xmlns:p="http://schemas.openxmlformats.org/presentationml/2006/main">
  <p:tag name="OUTPUTDPI" val="1200"/>
  <p:tag name="ORIGINALHEIGHT" val="318.7101"/>
  <p:tag name="ORIGINALWIDTH" val="2423.697"/>
  <p:tag name="LATEXADDIN" val="\documentclass{article}&#10;\usepackage{amsmath}&#10;\pagestyle{empty}&#10;\begin{document}&#10;&#10;&#10;$$&#10;\text { (i) } \int_0^1 \int_0^{2(1-z)} \int_0^{3(1-x / 2-z)} f(x,y,z) \, d y d x d z&#10;$$&#10;&#10;\end{document}"/>
  <p:tag name="IGUANATEXSIZE" val="7"/>
  <p:tag name="IGUANATEXCURSOR" val="158"/>
  <p:tag name="TRANSPARENCY" val="True"/>
  <p:tag name="LATEXENGINEID" val="0"/>
  <p:tag name="TEMPFOLDER" val="D:\temp\"/>
  <p:tag name="LATEXFORMHEIGHT" val="320"/>
  <p:tag name="LATEXFORMWIDTH" val="385"/>
  <p:tag name="LATEXFORMWRAP" val="True"/>
  <p:tag name="BITMAPVECTOR" val="0"/>
</p:tagLst>
</file>

<file path=ppt/tags/tag938.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2770.904"/>
  <p:tag name="LATEXADDIN" val="\documentclass{article}&#10;\usepackage{amsmath}&#10;\pagestyle{empty}&#10;\begin{document}&#10;&#10;&#10;$$&#10;\text { (ii) } \int_{-1 / \sqrt{2}}^{1 / \sqrt{2}} \int_{-\sqrt{1 / 2-x^2}}^{\sqrt{1 / 2-x^2}} \int_{\sqrt{x^2+y^2}}^{\sqrt{1-x^2-y^2}} f(x,y,z) d z d y d x&#10;$$&#10;&#10;\end{document}"/>
  <p:tag name="IGUANATEXSIZE" val="7"/>
  <p:tag name="IGUANATEXCURSOR" val="229"/>
  <p:tag name="TRANSPARENCY" val="True"/>
  <p:tag name="LATEXENGINEID" val="0"/>
  <p:tag name="TEMPFOLDER" val="D:\temp\"/>
  <p:tag name="LATEXFORMHEIGHT" val="320"/>
  <p:tag name="LATEXFORMWIDTH" val="385"/>
  <p:tag name="LATEXFORMWRAP" val="True"/>
  <p:tag name="BITMAPVECTOR" val="0"/>
</p:tagLst>
</file>

<file path=ppt/tags/tag93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232.096"/>
  <p:tag name="LATEXADDIN" val="\documentclass{article}&#10;\usepackage{amsmath}&#10;\usepackage{mathpazo}&#10;\pagestyle{empty}&#10;\begin{document}&#10;&#10;&#10;$$&#10;\text { Total mass: } \quad M=\iint_{\mathcal{D}} \delta(x, y) d A \quad M=\iiint_{\mathcal{W}} \delta(x, y, z) d V&#10;$$&#10;&#10;\end{document}"/>
  <p:tag name="IGUANATEXSIZE" val="6"/>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51.7061"/>
  <p:tag name="LATEXADDIN" val="\documentclass{article}&#10;\usepackage{amsmath}&#10;\usepackage{mathpazo}&#10;\pagestyle{empty}&#10;\begin{document}&#10;&#10;&#10;$$ f(x,y) $$&#10;&#10;\end{document}"/>
  <p:tag name="IGUANATEXSIZE" val="6"/>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0.xml><?xml version="1.0" encoding="utf-8"?>
<p:tagLst xmlns:a="http://schemas.openxmlformats.org/drawingml/2006/main" xmlns:r="http://schemas.openxmlformats.org/officeDocument/2006/relationships" xmlns:p="http://schemas.openxmlformats.org/presentationml/2006/main">
  <p:tag name="OUTPUTDPI" val="1200"/>
  <p:tag name="ORIGINALHEIGHT" val="557.1803"/>
  <p:tag name="ORIGINALWIDTH" val="1178.103"/>
  <p:tag name="LATEXADDIN" val="\documentclass{article}&#10;\usepackage{amsmath}&#10;\usepackage{mathpazo}&#10;\pagestyle{empty}&#10;\begin{document}&#10;&#10;&#10;$$&#10;\begin{aligned}&#10;M_{x} &amp;=\iint_{\mathcal{D}} y \delta(x, y) d A \\&#10;M_{y} &amp;=\iint_{\mathcal{D}} x \delta(x, y) d A&#10;\end{aligned}&#10;$$&#10;&#10;\end{document}"/>
  <p:tag name="IGUANATEXSIZE" val="8"/>
  <p:tag name="IGUANATEXCURSOR" val="2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1.xml><?xml version="1.0" encoding="utf-8"?>
<p:tagLst xmlns:a="http://schemas.openxmlformats.org/drawingml/2006/main" xmlns:r="http://schemas.openxmlformats.org/officeDocument/2006/relationships" xmlns:p="http://schemas.openxmlformats.org/presentationml/2006/main">
  <p:tag name="OUTPUTDPI" val="1200"/>
  <p:tag name="ORIGINALHEIGHT" val="865.3918"/>
  <p:tag name="ORIGINALWIDTH" val="1441.32"/>
  <p:tag name="LATEXADDIN" val="\documentclass{article}&#10;\usepackage{amsmath}&#10;\usepackage{mathpazo}&#10;\pagestyle{empty}&#10;\begin{document}&#10;&#10;&#10;$$&#10;\begin{aligned}&#10;M_{y z} &amp;=\iiint_{\mathcal{W}} x \delta(x, y, z) d V \\&#10;M_{x z} &amp;=\iiint_{\mathcal{W}} y \delta(x, y, z) d V \\&#10;M_{x y} &amp;=\iiint_{\mathcal{W}} z \delta(x, y, z) d V&#10;\end{aligned}&#10;$$&#10;&#10;\end{document}"/>
  <p:tag name="IGUANATEXSIZE" val="8"/>
  <p:tag name="IGUANATEXCURSOR" val="3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384.327"/>
  <p:tag name="LATEXADDIN" val="\documentclass{article}&#10;\usepackage{amsmath}&#10;\usepackage{mathpazo}&#10;\pagestyle{empty}&#10;\begin{document}&#10;&#10;&#10;$$&#10;x_{\mathrm{CM}}=\frac{M_{y}}{M}, \quad y_ { \mathrm{CM} }=\frac{M_{x}}{M}&#10;$$&#10;&#10;\end{document}"/>
  <p:tag name="IGUANATEXSIZE" val="8"/>
  <p:tag name="IGUANATEXCURSOR" val="1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3.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306.712"/>
  <p:tag name="LATEXADDIN" val="\documentclass{article}&#10;\usepackage{amsmath}&#10;\usepackage{mathpazo}&#10;\pagestyle{empty}&#10;\begin{document}&#10;&#10;&#10;$$&#10;x_{\mathrm{CM}}=\frac{M_{y z}}{M}, \quad y _{ \mathrm{CM}} =\frac{M_{x z}}{M}, \quad z _{ \mathrm{CM} } =\frac{M_{x y}}{M}&#10;$$&#10;&#10;\end{document}"/>
  <p:tag name="IGUANATEXSIZE" val="8"/>
  <p:tag name="IGUANATEXCURSOR" val="2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4034.496"/>
  <p:tag name="LATEXADDIN" val="\documentclass{article}&#10;\usepackage{amsmath}&#10;\usepackage{mathpazo}&#10;\pagestyle{empty}&#10;\begin{document}&#10;&#10;&#10;Let $R$ be the unit square, $R=\{(x, y): 0 \leq x \leq 1,0 \leq y \leq 1\}$. Suppose the&#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87.252"/>
  <p:tag name="LATEXADDIN" val="\documentclass{article}&#10;\usepackage{amsmath}&#10;\usepackage{mathpazo}&#10;\pagestyle{empty}&#10;\begin{document}&#10;&#10;&#10;density of $R$ is given by the function&#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818.8976"/>
  <p:tag name="LATEXADDIN" val="\documentclass{article}&#10;\usepackage{amsmath}&#10;\usepackage{mathpazo}&#10;\pagestyle{empty}&#10;\begin{document}&#10;&#10;&#10;$$&#10;\delta (x, y)=\frac{1}{y+1}&#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19.797"/>
  <p:tag name="LATEXADDIN" val="\documentclass{article}&#10;\usepackage{amsmath}&#10;\usepackage{mathpazo}&#10;\pagestyle{empty}&#10;\begin{document}&#10;&#10;&#10;Find the center of mass $(\bar{x}, \bar{y})$.&#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4034.496"/>
  <p:tag name="LATEXADDIN" val="\documentclass{article}&#10;\usepackage{amsmath}&#10;\usepackage{mathpazo}&#10;\pagestyle{empty}&#10;\begin{document}&#10;&#10;&#10;Let $R$ be the unit square, $R=\{(x, y): 0 \leq x \leq 1,0 \leq y \leq 1\}$. Suppose the&#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87.252"/>
  <p:tag name="LATEXADDIN" val="\documentclass{article}&#10;\usepackage{amsmath}&#10;\usepackage{mathpazo}&#10;\pagestyle{empty}&#10;\begin{document}&#10;&#10;&#10;density of $R$ is given by the function&#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1166.104"/>
  <p:tag name="LATEXADDIN" val="\documentclass{article}&#10;\usepackage{amsmath}&#10;\usepackage{mathpazo}&#10;\pagestyle{empty}&#10;\begin{document}&#10;&#10;&#10;$$&#10;\lim _{(x, y) \rightarrow(a, b)} f(x, y)=L_1&#10;$$&#10;&#10;\end{document}"/>
  <p:tag name="IGUANATEXSIZE" val="6"/>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0.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818.8976"/>
  <p:tag name="LATEXADDIN" val="\documentclass{article}&#10;\usepackage{amsmath}&#10;\usepackage{mathpazo}&#10;\pagestyle{empty}&#10;\begin{document}&#10;&#10;&#10;$$&#10;\delta (x, y)=\frac{1}{y+1}&#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19.797"/>
  <p:tag name="LATEXADDIN" val="\documentclass{article}&#10;\usepackage{amsmath}&#10;\usepackage{mathpazo}&#10;\pagestyle{empty}&#10;\begin{document}&#10;&#10;&#10;Find the center of mass $(\bar{x}, \bar{y})$.&#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384.327"/>
  <p:tag name="LATEXADDIN" val="\documentclass{article}&#10;\usepackage{amsmath}&#10;\usepackage{mathpazo}&#10;\pagestyle{empty}&#10;\begin{document}&#10;&#10;&#10;$$&#10;x_{\mathrm{CM}}=\frac{M_{y}}{M}, \quad y_ { \mathrm{CM} }=\frac{M_{x}}{M}&#10;$$&#10;&#10;\end{document}"/>
  <p:tag name="IGUANATEXSIZE" val="10"/>
  <p:tag name="IGUANATEXCURSOR" val="1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052.868"/>
  <p:tag name="LATEXADDIN" val="\documentclass{article}&#10;\usepackage{amsmath}&#10;\usepackage{mathpazo}&#10;\pagestyle{empty}&#10;\begin{document}&#10;&#10;&#10;$$&#10;M=\iint_{\mathcal{D}} \delta(x, y) d A&#10;$$&#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4.xml><?xml version="1.0" encoding="utf-8"?>
<p:tagLst xmlns:a="http://schemas.openxmlformats.org/drawingml/2006/main" xmlns:r="http://schemas.openxmlformats.org/officeDocument/2006/relationships" xmlns:p="http://schemas.openxmlformats.org/presentationml/2006/main">
  <p:tag name="OUTPUTDPI" val="1200"/>
  <p:tag name="ORIGINALHEIGHT" val="557.1803"/>
  <p:tag name="ORIGINALWIDTH" val="1178.103"/>
  <p:tag name="LATEXADDIN" val="\documentclass{article}&#10;\usepackage{amsmath}&#10;\usepackage{mathpazo}&#10;\pagestyle{empty}&#10;\begin{document}&#10;&#10;&#10;$$&#10;\begin{aligned}&#10;M_{x} &amp;=\iint_{\mathcal{D}} y \delta(x, y) d A \\&#10;M_{y} &amp;=\iint_{\mathcal{D}} x \delta(x, y) d A&#10;\end{aligned}&#10;$$&#10;&#10;\end{document}"/>
  <p:tag name="IGUANATEXSIZE" val="10"/>
  <p:tag name="IGUANATEXCURSOR" val="2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11.3986"/>
  <p:tag name="LATEXADDIN" val="\documentclass{article}&#10;\usepackage{amsmath}&#10;\usepackage{mathpazo}&#10;\pagestyle{empty}&#10;\begin{document}&#10;&#10;&#10;\textbf{Find the mass:}&#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6.xml><?xml version="1.0" encoding="utf-8"?>
<p:tagLst xmlns:a="http://schemas.openxmlformats.org/drawingml/2006/main" xmlns:r="http://schemas.openxmlformats.org/officeDocument/2006/relationships" xmlns:p="http://schemas.openxmlformats.org/presentationml/2006/main">
  <p:tag name="OUTPUTDPI" val="1200"/>
  <p:tag name="ORIGINALHEIGHT" val="340.4574"/>
  <p:tag name="ORIGINALWIDTH" val="5103.862"/>
  <p:tag name="LATEXADDIN" val="\documentclass{article}&#10;\usepackage{amsmath}&#10;\usepackage{mathpazo}&#10;\pagestyle{empty}&#10;\begin{document}&#10;&#10;&#10;$$&#10;M=\iint_{R} \frac{1}{y+1} d A=\int_{0}^{1} \int_{0}^{1} \frac{1}{y+1} d y d x=\left.\int_{0}^{1} \ln (y+1)\right|_{0} ^{1} d x=\int_{0}^{1} \ln 2 d x=\ln 2=0.693147 \ldots&#10;$$&#10;&#10;\end{document}"/>
  <p:tag name="IGUANATEXSIZE" val="8"/>
  <p:tag name="IGUANATEXCURSOR" val="28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52.868"/>
  <p:tag name="LATEXADDIN" val="\documentclass{article}&#10;\usepackage{amsmath}&#10;\usepackage{mathpazo}&#10;\pagestyle{empty}&#10;\begin{document}&#10;&#10;&#10;\textbf{Find the moments:}&#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8.xml><?xml version="1.0" encoding="utf-8"?>
<p:tagLst xmlns:a="http://schemas.openxmlformats.org/drawingml/2006/main" xmlns:r="http://schemas.openxmlformats.org/officeDocument/2006/relationships" xmlns:p="http://schemas.openxmlformats.org/presentationml/2006/main">
  <p:tag name="OUTPUTDPI" val="1200"/>
  <p:tag name="ORIGINALHEIGHT" val="340.4574"/>
  <p:tag name="ORIGINALWIDTH" val="5587.551"/>
  <p:tag name="LATEXADDIN" val="\documentclass{article}&#10;\usepackage{amsmath}&#10;\usepackage{mathpazo}&#10;\pagestyle{empty}&#10;\begin{document}&#10;&#10;&#10;$$&#10;M_{x}=\iint_{R} \frac{y}{y+1} d A=\int_{0}^{1} \int_{0}^{1}\left(1-\frac{1}{y+1}\right) d y d x =\left.\int_{0}^{1}(y-\ln (y+1))\right|_{0} ^{1} d x =1-\ln 2=0.306852819 \ldots&#10;$$&#10;&#10;\end{document}"/>
  <p:tag name="IGUANATEXSIZE" val="8"/>
  <p:tag name="IGUANATEXCURSOR" val="2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5133.858"/>
  <p:tag name="LATEXADDIN" val="\documentclass{article}&#10;\usepackage{amsmath}&#10;\usepackage{mathpazo}&#10;\pagestyle{empty}&#10;\begin{document}&#10;&#10;&#10;$$&#10;M_{y}=\iint_{R} \frac{x}{y+1} d A=\int_{0}^{1} \int_{0}^{1} \frac{x}{y+1} d y d x=\int_{0}^{1} x \ln 2 d x=\left.\frac{1}{2} x^{2} \ln 2\right|_{0} ^{1}=\frac{1}{2} \ln 2=0.346573590 \ldots&#10;$$&#10;&#10;\end{document}"/>
  <p:tag name="IGUANATEXSIZE" val="8"/>
  <p:tag name="IGUANATEXCURSOR" val="29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1170.604"/>
  <p:tag name="LATEXADDIN" val="\documentclass{article}&#10;\usepackage{amsmath}&#10;\usepackage{mathpazo}&#10;\pagestyle{empty}&#10;\begin{document}&#10;&#10;&#10;$$&#10;\lim _{(x, y) \rightarrow(a, b)} f(x, y)=L_2&#10;$$&#10;&#10;\end{document}"/>
  <p:tag name="IGUANATEXSIZE" val="6"/>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337.083"/>
  <p:tag name="LATEXADDIN" val="\documentclass{article}&#10;\usepackage{amsmath}&#10;\usepackage{mathpazo}&#10;\pagestyle{empty}&#10;\begin{document}&#10;&#10;&#10;\textbf{Find the center of mass:}&#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410.573"/>
  <p:tag name="LATEXADDIN" val="\documentclass{article}&#10;\usepackage{amsmath}&#10;\usepackage{mathpazo}&#10;\pagestyle{empty}&#10;\begin{document}&#10;&#10;&#10;$$&#10;(\bar{x}, \bar{y})=\left(\frac{M_{y}}{M}, \frac{M_{x}}{M}\right)=\left(\frac{\frac{1}{2} \ln 2}{\ln 2}, \frac{1-\ln 2}{\ln 2}\right)=\left(\frac{1}{2}, 0.442095 \ldots\right)&#10;$$&#10;&#10;\end{document}"/>
  <p:tag name="IGUANATEXSIZE" val="8"/>
  <p:tag name="IGUANATEXCURSOR" val="2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80.652"/>
  <p:tag name="LATEXADDIN" val="\documentclass{article}&#10;\usepackage{amsmath}&#10;\usepackage{mathpazo}&#10;\pagestyle{empty}&#10;\begin{document}&#10;&#10;&#10;If the joint density function for X and Y is given by&#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65.842"/>
  <p:tag name="LATEXADDIN" val="\documentclass{article}&#10;\usepackage{amsmath}&#10;\usepackage{mathpazo}&#10;\pagestyle{empty}&#10;\begin{document}&#10;&#10;&#10;find the value of the constant C. Then find $P(X \le 7, Y \ge 2)$.&#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744.657"/>
  <p:tag name="LATEXADDIN" val="\documentclass{article}&#10;\usepackage{amsmath}&#10;\usepackage{mathpazo}&#10;\pagestyle{empty}&#10;\begin{document}&#10;&#10;&#10;$$&#10;p(x,y) =\left\{\begin{array}{ll}&#10;C(x+2 y) &amp; \text { if } 0 \le x \le 10,0 \le y \le 10 \\&#10;0 &amp; \text { otherwise }&#10;\end{array}\right.&#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80.652"/>
  <p:tag name="LATEXADDIN" val="\documentclass{article}&#10;\usepackage{amsmath}&#10;\usepackage{mathpazo}&#10;\pagestyle{empty}&#10;\begin{document}&#10;&#10;&#10;If the joint density function for X and Y is given by&#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744.657"/>
  <p:tag name="LATEXADDIN" val="\documentclass{article}&#10;\usepackage{amsmath}&#10;\usepackage{mathpazo}&#10;\pagestyle{empty}&#10;\begin{document}&#10;&#10;&#10;$$&#10;p(x,y) =\left\{\begin{array}{ll}&#10;C(x+2 y) &amp; \text { if } 0 \le x \le 10,0 \le y \le 10 \\&#10;0 &amp; \text { otherwise }&#10;\end{array}\right.&#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65.842"/>
  <p:tag name="LATEXADDIN" val="\documentclass{article}&#10;\usepackage{amsmath}&#10;\usepackage{mathpazo}&#10;\pagestyle{empty}&#10;\begin{document}&#10;&#10;&#10;find the value of the constant C. Then find $P(X \le 7, Y \ge 2)$.&#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099.737"/>
  <p:tag name="LATEXADDIN" val="\documentclass{article}&#10;\usepackage{amsmath}&#10;\usepackage{mathpazo}&#10;\pagestyle{empty}&#10;\begin{document}&#10;&#10;&#10;\textbf{Find the value of C by ensuring that the double integral of f is equal to 1:}&#10;&#10;\end{document}"/>
  <p:tag name="IGUANATEXSIZE" val="10"/>
  <p:tag name="IGUANATEXCURSOR" val="18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9.xml><?xml version="1.0" encoding="utf-8"?>
<p:tagLst xmlns:a="http://schemas.openxmlformats.org/drawingml/2006/main" xmlns:r="http://schemas.openxmlformats.org/officeDocument/2006/relationships" xmlns:p="http://schemas.openxmlformats.org/presentationml/2006/main">
  <p:tag name="OUTPUTDPI" val="1200"/>
  <p:tag name="ORIGINALHEIGHT" val="632.171"/>
  <p:tag name="ORIGINALWIDTH" val="4009.749"/>
  <p:tag name="LATEXADDIN" val="\documentclass{article}&#10;\usepackage{amsmath}&#10;\usepackage{mathpazo}&#10;\pagestyle{empty}&#10;\begin{document}&#10;&#10;&#10;$$&#10;\begin{aligned}&#10;\int_{-\infty}^{\infty} \int_{-\infty}^{\infty} f(x, y) d y d x &amp;=\int_{0}^{10} \int_{0}^{10} C(x+2 y) d y d x=C \int_{0}^{10}\left[x y+y^{2}\right]_{y=0}^{y=10} d x \\&#10;&amp;=C \int_{0}^{10}(10 x+100) d x=1500 C&#10;\end{aligned}&#10;$$&#10;&#10;\end{document}"/>
  <p:tag name="IGUANATEXSIZE" val="10"/>
  <p:tag name="IGUANATEXCURSOR" val="3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1170.604"/>
  <p:tag name="LATEXADDIN" val="\documentclass{article}&#10;\usepackage{amsmath}&#10;\usepackage{mathpazo}&#10;\pagestyle{empty}&#10;\begin{document}&#10;&#10;&#10;$$&#10;\lim _{(x, y) \rightarrow(a, b)} f(x, y)=L_3&#10;$$&#10;&#10;\end{document}"/>
  <p:tag name="IGUANATEXSIZE" val="6"/>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0.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021.747"/>
  <p:tag name="LATEXADDIN" val="\documentclass{article}&#10;\usepackage{amsmath}&#10;\usepackage{mathpazo}&#10;\pagestyle{empty}&#10;\begin{document}&#10;&#10;&#10;Therefore $1500 C=1$ and so $C=\frac{1}{150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0.566"/>
  <p:tag name="LATEXADDIN" val="\documentclass{article}&#10;\usepackage{amsmath}&#10;\usepackage{mathpazo}&#10;\pagestyle{empty}&#10;\begin{document}&#10;&#10;&#10;\textbf{Compute the probability that X is at most 7 and Y is at least 2:}&#10;&#10;\end{document}"/>
  <p:tag name="IGUANATEXSIZE" val="10"/>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2.xml><?xml version="1.0" encoding="utf-8"?>
<p:tagLst xmlns:a="http://schemas.openxmlformats.org/drawingml/2006/main" xmlns:r="http://schemas.openxmlformats.org/officeDocument/2006/relationships" xmlns:p="http://schemas.openxmlformats.org/presentationml/2006/main">
  <p:tag name="OUTPUTDPI" val="1200"/>
  <p:tag name="ORIGINALHEIGHT" val="943.382"/>
  <p:tag name="ORIGINALWIDTH" val="3766.029"/>
  <p:tag name="LATEXADDIN" val="\documentclass{article}&#10;\usepackage{amsmath}&#10;\usepackage{mathpazo}&#10;\pagestyle{empty}&#10;\begin{document}&#10;&#10;&#10;$$&#10;\begin{aligned}&#10;P(X \le 7, Y \ge 2) &amp;=\int_{-\infty}^{7} \int_{2}^{\infty} p(x, y) d y d x=\int_{0}^{7} \int_{2}^{10} \frac{1}{1500}(x+2 y) d y d x \\&#10;&amp;=\frac{1}{1500} \int_{0}^{7}\left[x y+y^{2}\right]_{y=2}^{y=10} d x=\frac{1}{1500} \int_{0}^{7}(8 x+96) d x \\&#10;&amp;=\frac{868}{1500} \approx 0.5787&#10;\end{aligned}&#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3.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831.271"/>
  <p:tag name="LATEXADDIN" val="\documentclass{article}&#10;\usepackage{amsmath}&#10;\usepackage{mathpazo}&#10;\pagestyle{empty}&#10;\begin{document}&#10;&#10;&#10;\textbf{Note:} can use $P(A)=1-P\left(A^{C}\right)$&#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196.475"/>
  <p:tag name="LATEXADDIN" val="\documentclass{article}&#10;\usepackage{amsmath}&#10;\usepackage{mathpazo}&#10;\pagestyle{empty}&#10;\begin{document}&#10;&#10;&#10;$$&#10;\mathbf{e}_{r}=\left\langle\frac{x}{r}, \frac{y}{r}\right\rangle=\left\langle\frac{x}{\sqrt{x^{2}+y^{2}}}, \frac{y}{\sqrt{x^{2}+y^{2}}}\right\rangle&#10;$$&#10;&#10;\end{document}"/>
  <p:tag name="IGUANATEXSIZE" val="10"/>
  <p:tag name="IGUANATEXCURSOR" val="2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732.283"/>
  <p:tag name="LATEXADDIN" val="\documentclass{article}&#10;\usepackage{amsmath}&#10;\usepackage{mathpazo}&#10;\pagestyle{empty}&#10;\begin{document}&#10;&#10;&#10;$$&#10;\mathbf{e}_{r}=\left\langle\frac{x}{r}, \frac{y}{r}, \frac{z}{r}\right\rangle=\left\langle\frac{x}{\sqrt{x^{2}+y^{2}+z^{2}}}, \frac{y}{\sqrt{x^{2}+y^{2}+z^{2}}}, \frac{z}{\sqrt{x^{2}+y^{2}+z^{2}}}\right\rangle&#10;$$&#10;&#10;\end{document}"/>
  <p:tag name="IGUANATEXSIZE" val="7"/>
  <p:tag name="IGUANATEXCURSOR" val="3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486.314"/>
  <p:tag name="LATEXADDIN" val="\documentclass{article}&#10;\usepackage{amsmath}&#10;\usepackage{mathpazo}&#10;\pagestyle{empty}&#10;\begin{document}&#10;&#10;&#10;$$&#10;\operatorname{div}(\mathbf{F}) = \nabla \cdot \mathbf{F}=\left\langle\frac{\partial}{\partial x}, \frac{\partial}{\partial y}, \frac{\partial}{\partial z}\right\rangle \cdot\left\langle F_{1}, F_{2}, F_{3}\right\rangle=\frac{\partial F_{1}}{\partial x}+\frac{\partial F_{2}}{\partial y}+\frac{\partial F_{3}}{\partial z}&#10;$$&#10;&#10;\end{document}"/>
  <p:tag name="IGUANATEXSIZE" val="6"/>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7.xml><?xml version="1.0" encoding="utf-8"?>
<p:tagLst xmlns:a="http://schemas.openxmlformats.org/drawingml/2006/main" xmlns:r="http://schemas.openxmlformats.org/officeDocument/2006/relationships" xmlns:p="http://schemas.openxmlformats.org/presentationml/2006/main">
  <p:tag name="OUTPUTDPI" val="1200"/>
  <p:tag name="ORIGINALHEIGHT" val="456.6929"/>
  <p:tag name="ORIGINALWIDTH" val="1390.326"/>
  <p:tag name="LATEXADDIN" val="\documentclass{article}&#10;\usepackage{amsmath}&#10;\usepackage{mathpazo}&#10;\pagestyle{empty}&#10;\begin{document}&#10;&#10;&#10;$$&#10;\operatorname{curl}(\mathbf{F})=\left|\begin{array}{ccc}&#10;\mathbf{i} &amp; \mathbf{j} &amp; \mathbf{k} \\&#10;\frac{\partial}{\partial x} &amp; \frac{\partial}{\partial y} &amp; \frac{\partial}{\partial z} \\&#10;F_{1} &amp; F_{2} &amp; F_{3}&#10;\end{array}\right|&#10;$$&#10;&#10;\end{document}"/>
  <p:tag name="IGUANATEXSIZE" val="6"/>
  <p:tag name="IGUANATEXCURSOR" val="3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563.9295"/>
  <p:tag name="LATEXADDIN" val="\documentclass{article}&#10;\usepackage{amsmath}&#10;\usepackage{mathpazo}&#10;\pagestyle{empty}&#10;\begin{document}&#10;&#10;&#10;$$&#10;\frac{\partial F_{1}}{\partial y}=\frac{\partial F_{2}}{\partial x}&#10;$$&#10;&#10;\end{document}"/>
  <p:tag name="IGUANATEXSIZE" val="8"/>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17.9227"/>
  <p:tag name="LATEXADDIN" val="\documentclass{article}&#10;\usepackage{amsmath}&#10;\usepackage{mathpazo}&#10;\pagestyle{empty}&#10;\begin{document}&#10;&#10;&#10;$\mathbf{F}=\left\langle F_{1}, F_{2}\right\rangle$&#10;&#10;\end{document}"/>
  <p:tag name="IGUANATEXSIZE" val="8"/>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85.9768"/>
  <p:tag name="ORIGINALWIDTH" val="534.6832"/>
  <p:tag name="LATEXADDIN" val="\documentclass{article}&#10;\usepackage{amsmath}&#10;\usepackage{mathpazo}&#10;\pagestyle{empty}&#10;\begin{document}&#10;&#10;&#10;$$&#10;\lim _{r \rightarrow 0} f(r,\theta)&#10;$$&#10;&#10;\end{document}"/>
  <p:tag name="IGUANATEXSIZE" val="5"/>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85.9017"/>
  <p:tag name="LATEXADDIN" val="\documentclass{article}&#10;\usepackage{amsmath}&#10;\usepackage{mathpazo}&#10;\pagestyle{empty}&#10;\begin{document}&#10;&#10;&#10;$$&#10;\mathbf{F}=\left\langle F_{1}, F_{2}, F_{3}\right\rangle&#10;$$&#10;&#10;\end{document}"/>
  <p:tag name="IGUANATEXSIZE" val="8"/>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23.922"/>
  <p:tag name="LATEXADDIN" val="\documentclass{article}&#10;\usepackage{amsmath}&#10;\usepackage{mathpazo}&#10;\pagestyle{empty}&#10;\begin{document}&#10;&#10;&#10;$$&#10;\operatorname{curl}(\mathbf{F})=0&#10;$$&#10;&#10;\end{document}"/>
  <p:tag name="IGUANATEXSIZE" val="8"/>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2.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3745.032"/>
  <p:tag name="LATEXADDIN" val="\documentclass{article}&#10;\usepackage{amsmath}&#10;\usepackage{mathpazo}&#10;\pagestyle{empty}&#10;\begin{document}&#10;&#10;&#10;Show that the divergence of a curl is zero $\vec{\nabla} \cdot \vec{\nabla} \times \vec V=0$ for a vector&#10;&#10;\end{document}"/>
  <p:tag name="IGUANATEXSIZE" val="10"/>
  <p:tag name="IGUANATEXCURSOR" val="2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513.6857"/>
  <p:tag name="LATEXADDIN" val="\documentclass{article}&#10;\usepackage{amsmath}&#10;\usepackage{mathpazo}&#10;\pagestyle{empty}&#10;\begin{document}&#10;&#10;&#10; $\vec{V}(x,y,z)$.&#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4.xml><?xml version="1.0" encoding="utf-8"?>
<p:tagLst xmlns:a="http://schemas.openxmlformats.org/drawingml/2006/main" xmlns:r="http://schemas.openxmlformats.org/officeDocument/2006/relationships" xmlns:p="http://schemas.openxmlformats.org/presentationml/2006/main">
  <p:tag name="OUTPUTDPI" val="1200"/>
  <p:tag name="ORIGINALHEIGHT" val="164.2294"/>
  <p:tag name="ORIGINALWIDTH" val="853.3933"/>
  <p:tag name="LATEXADDIN" val="\documentclass{article}&#10;\usepackage{amsmath}&#10;\usepackage{mathpazo}&#10;\pagestyle{empty}&#10;\begin{document}&#10;&#10;&#10;$$\vec V = \langle V_x , V_y , V_z \rangle$$&#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5.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3745.032"/>
  <p:tag name="LATEXADDIN" val="\documentclass{article}&#10;\usepackage{amsmath}&#10;\usepackage{mathpazo}&#10;\pagestyle{empty}&#10;\begin{document}&#10;&#10;&#10;Show that the divergence of a curl is zero $\vec{\nabla} \cdot \vec{\nabla} \times \vec V=0$ for a vector&#10;&#10;\end{document}"/>
  <p:tag name="IGUANATEXSIZE" val="10"/>
  <p:tag name="IGUANATEXCURSOR" val="2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6.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513.6857"/>
  <p:tag name="LATEXADDIN" val="\documentclass{article}&#10;\usepackage{amsmath}&#10;\usepackage{mathpazo}&#10;\pagestyle{empty}&#10;\begin{document}&#10;&#10;&#10; $\vec{V}(x,y,z)$.&#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7.xml><?xml version="1.0" encoding="utf-8"?>
<p:tagLst xmlns:a="http://schemas.openxmlformats.org/drawingml/2006/main" xmlns:r="http://schemas.openxmlformats.org/officeDocument/2006/relationships" xmlns:p="http://schemas.openxmlformats.org/presentationml/2006/main">
  <p:tag name="OUTPUTDPI" val="1200"/>
  <p:tag name="ORIGINALHEIGHT" val="470.9411"/>
  <p:tag name="ORIGINALWIDTH" val="2177.728"/>
  <p:tag name="LATEXADDIN" val="\documentclass{article}&#10;\usepackage{amsmath}&#10;\usepackage{mathpazo}&#10;\pagestyle{empty}&#10;\begin{document}&#10;&#10;&#10;$$&#10;\vec{\nabla} \cdot \vec{\nabla} \times \vec{V}(x, y, x)=\vec{\nabla} \cdot\left|\begin{array}{ccc}&#10;\hat{x} &amp; \hat{y} &amp; \hat{z} \\&#10;\frac{\partial}{\partial x} &amp; \frac{\partial}{\partial y} &amp; \frac{\partial}{\partial z} \\&#10;V_{x} &amp; V_{y} &amp; V_{z}&#10;\end{array}\right|&#10;$$&#10;&#10;\end{document}"/>
  <p:tag name="IGUANATEXSIZE" val="10"/>
  <p:tag name="IGUANATEXCURSOR" val="3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8.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378.328"/>
  <p:tag name="LATEXADDIN" val="\documentclass{article}&#10;\usepackage{amsmath}&#10;\usepackage{mathpazo}&#10;\pagestyle{empty}&#10;\begin{document}&#10;&#10;&#10;$$&#10;=\vec{\nabla} \cdot\left(\left(\frac{\partial V_{z}}{\partial y}-\frac{\partial V_{y}}{\partial z}\right) \hat{i}-\left(\frac{\partial V_{z}}{\partial x}-\frac{\partial V_{x}}{\partial z}\right) \hat{j}+\left(\frac{\partial V_{y}}{\partial x}-\frac{\partial V_{x}}{\partial y}\right) \hat{k}\right)&#10;$$&#10;&#10;\end{document}"/>
  <p:tag name="IGUANATEXSIZE" val="10"/>
  <p:tag name="IGUANATEXCURSOR" val="39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9.xml><?xml version="1.0" encoding="utf-8"?>
<p:tagLst xmlns:a="http://schemas.openxmlformats.org/drawingml/2006/main" xmlns:r="http://schemas.openxmlformats.org/officeDocument/2006/relationships" xmlns:p="http://schemas.openxmlformats.org/presentationml/2006/main">
  <p:tag name="OUTPUTDPI" val="1200"/>
  <p:tag name="ORIGINALHEIGHT" val="164.2294"/>
  <p:tag name="ORIGINALWIDTH" val="853.3933"/>
  <p:tag name="LATEXADDIN" val="\documentclass{article}&#10;\usepackage{amsmath}&#10;\usepackage{mathpazo}&#10;\pagestyle{empty}&#10;\begin{document}&#10;&#10;&#10;$$\vec V = \langle V_x , V_y , V_z \rangle$$&#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646.044"/>
  <p:tag name="LATEXADDIN" val="\documentclass{article}&#10;\usepackage{amsmath}&#10;\usepackage{mathpazo}&#10;\pagestyle{empty}&#10;\begin{document}&#10;&#10;&#10;$$&#10;\text { Evaluate } \lim _{(x, y) \rightarrow(4,1)} \frac{x y-4 y^{2}}{\sqrt{x}-2 \sqrt{y}}&#10;$$&#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0.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325.084"/>
  <p:tag name="LATEXADDIN" val="\documentclass{article}&#10;\usepackage{amsmath}&#10;\usepackage{mathpazo}&#10;\pagestyle{empty}&#10;\begin{document}&#10;&#10;&#10;$$&#10;=\frac{\partial}{\partial x}\left(\frac{\partial V_{z}}{\partial y}-\frac{\partial V_{y}}{\partial z}\right)-\frac{\partial}{\partial y}\left(\frac{\partial V_{z}}{\partial x}-\frac{\partial V_{x}}{\partial z}\right)+\frac{\partial}{\partial z}\left(\frac{\partial V_{y}}{\partial x}-\frac{\partial V_{x}}{\partial y}\right)$$&#10;&#10;\end{document}"/>
  <p:tag name="IGUANATEXSIZE" val="10"/>
  <p:tag name="IGUANATEXCURSOR" val="4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1.xml><?xml version="1.0" encoding="utf-8"?>
<p:tagLst xmlns:a="http://schemas.openxmlformats.org/drawingml/2006/main" xmlns:r="http://schemas.openxmlformats.org/officeDocument/2006/relationships" xmlns:p="http://schemas.openxmlformats.org/presentationml/2006/main">
  <p:tag name="OUTPUTDPI" val="1200"/>
  <p:tag name="ORIGINALHEIGHT" val="323.2096"/>
  <p:tag name="ORIGINALWIDTH" val="2595.426"/>
  <p:tag name="LATEXADDIN" val="\documentclass{article}&#10;\usepackage{amsmath}&#10;\usepackage{mathpazo}&#10;\pagestyle{empty}&#10;\begin{document}&#10;&#10;$$&#10;= \displaystyle \dfrac {\partial^2 V_z} {\partial x \partial y} - \dfrac {\partial^2 V_y} {\partial x \partial z} + \dfrac {\partial^2 V_x} {\partial y \partial z} - \dfrac {\partial^2 V_z} {\partial y \partial x} + \dfrac {\partial^2 V_y} {\partial z \partial x} - \dfrac {\partial^2 V_x} {\partial z \partial y}&#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2.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2274.466"/>
  <p:tag name="LATEXADDIN" val="\documentclass{article}&#10;\usepackage{amsmath}&#10;\usepackage{mathpazo}&#10;\pagestyle{empty}&#10;\begin{document}&#10;&#10;&#10;&#10;$$&#10;\textbf{Cross-Partial Condition: \quad} &#10;\dfrac {\partial^2 f_z} {\partial x \partial y} = \dfrac {\partial^2 f_z} {\partial y \partial x}&#10;$$&#10;\end{document}"/>
  <p:tag name="IGUANATEXSIZE" val="10"/>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58.9802"/>
  <p:tag name="LATEXADDIN" val="\documentclass{article}&#10;\usepackage{amsmath}&#10;\usepackage{mathpazo}&#10;\pagestyle{empty}&#10;\begin{document}&#10;&#10;&#10;= 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4.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967.004"/>
  <p:tag name="LATEXADDIN" val="\documentclass{article}&#10;\usepackage{amsmath}&#10;\usepackage{mathpazo}&#10;\pagestyle{empty}&#10;\begin{document}&#10;&#10;&#10;$$\boxed{W=\int_{C} \mathbf{F} \cdot \mathbf{T} d s \quad \text{ (The definition) }}$$ &#10;&#10;$$\boxed{W=\int_{C} \mathbf{F} \cdot d \mathbf{r} \quad \text{ (Vector differential form) }}$$&#10;&#10;$$\boxed{W=\int_{a}^{b} \mathbf{F} \cdot \frac{d \mathbf{r}}{d t} d t \quad \text{(Parametric vector evaluation)}}$$&#10;&#10;$$\boxed{W=\int_{a}^{b}\left(M g^{\prime}(t)+N h^{\prime}(t)+P k^{\prime}(t)\right) d t \quad \text{(Parametric scalar evaluation)}}$$&#10;&#10;$$\boxed{W=\int_{C} M d x+N d y+P d z \quad \text{(Scalar differential form)}}$$&#10;&#10;\end{document}"/>
  <p:tag name="IGUANATEXSIZE" val="6.5"/>
  <p:tag name="IGUANATEXCURSOR" val="6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5.xml><?xml version="1.0" encoding="utf-8"?>
<p:tagLst xmlns:a="http://schemas.openxmlformats.org/drawingml/2006/main" xmlns:r="http://schemas.openxmlformats.org/officeDocument/2006/relationships" xmlns:p="http://schemas.openxmlformats.org/presentationml/2006/main">
  <p:tag name="OUTPUTDPI" val="1200"/>
  <p:tag name="ORIGINALHEIGHT" val="557.1803"/>
  <p:tag name="ORIGINALWIDTH" val="1489.314"/>
  <p:tag name="LATEXADDIN" val="\documentclass{article}&#10;\usepackage{amsmath}&#10;\usepackage{mathpazo}&#10;\pagestyle{empty}&#10;\begin{document}&#10;&#10;&#10;$$&#10;\mathbf{F}=M \mathbf{i}+N \mathbf{j}+P \mathbf{k}&#10;$$&#10;$$&#10;\mathbf{r}(t)=g(t) \mathbf{i}+h(t) \mathbf{j}+k(t) \mathbf{k}&#10;$$&#10;$$&#10;a \leq t \leq b&#10;$$&#10;&#10;\end{document}"/>
  <p:tag name="IGUANATEXSIZE" val="6"/>
  <p:tag name="IGUANATEXCURSOR" val="2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01.762"/>
  <p:tag name="LATEXADDIN" val="\documentclass{article}&#10;\usepackage{amsmath}&#10;\usepackage{mathpazo}&#10;\pagestyle{empty}&#10;\begin{document}&#10;&#10;&#10;$$&#10;f(x,y) \, ds = \text{height} \cdot \text{length} = \text{Area}&#10;$$&#10;&#10;\end{document}"/>
  <p:tag name="IGUANATEXSIZE" val="8"/>
  <p:tag name="IGUANATEXCURSOR" val="17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090.364"/>
  <p:tag name="LATEXADDIN" val="\documentclass{article}&#10;\usepackage{amsmath}&#10;\usepackage{mathpazo}&#10;\pagestyle{empty}&#10;\begin{document}&#10;&#10;&#10;$$&#10;\int_{\mathcal{C}} 1 d s=\text {length of } \mathcal{C}&#10;$$&#10;&#10;\end{document}"/>
  <p:tag name="IGUANATEXSIZE" val="8"/>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624.6719"/>
  <p:tag name="LATEXADDIN" val="\documentclass{article}&#10;\usepackage{amsmath}&#10;\usepackage{mathpazo}&#10;\pagestyle{empty}&#10;\begin{document}&#10;&#10;&#10;$$&#10;\int_{C} f(x, y) d s&#10;$$&#10;&#10;\end{document}"/>
  <p:tag name="IGUANATEXSIZE" val="8"/>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597.3"/>
  <p:tag name="LATEXADDIN" val="\documentclass{article}&#10;\usepackage{amsmath}&#10;\usepackage{mathpazo}&#10;\pagestyle{empty}&#10;\begin{document}&#10;&#10;&#10;$$&#10;\int_{\mathcal{C}} \mathbf{F} \cdot d \mathbf{r}=\int_{a}^{b} \mathbf{F}(\mathbf{r}(t)) \cdot \mathbf{r}^{\prime}(t) d t&#10;$$&#10;&#10;\end{document}"/>
  <p:tag name="IGUANATEXSIZE" val="8"/>
  <p:tag name="IGUANATEXCURSOR" val="2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2386</TotalTime>
  <Words>17180</Words>
  <Application>Microsoft Office PowerPoint</Application>
  <PresentationFormat>Custom</PresentationFormat>
  <Paragraphs>2479</Paragraphs>
  <Slides>260</Slides>
  <Notes>2</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260</vt:i4>
      </vt:variant>
    </vt:vector>
  </HeadingPairs>
  <TitlesOfParts>
    <vt:vector size="273" baseType="lpstr">
      <vt:lpstr>Arial</vt:lpstr>
      <vt:lpstr>Calibri</vt:lpstr>
      <vt:lpstr>Cambria</vt:lpstr>
      <vt:lpstr>Cambria Math</vt:lpstr>
      <vt:lpstr>Georgia</vt:lpstr>
      <vt:lpstr>Gill Sans MT</vt:lpstr>
      <vt:lpstr>Helvetica</vt:lpstr>
      <vt:lpstr>Segoe UI Emoji</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Kludze - Calculus III Complete AEW Notes</dc:title>
  <dc:creator>Ave Kludze</dc:creator>
  <cp:keywords>Math 1920 - Multivariable Calculus for Engineers</cp:keywords>
  <cp:lastModifiedBy>Ave Kludze</cp:lastModifiedBy>
  <cp:revision>132</cp:revision>
  <dcterms:created xsi:type="dcterms:W3CDTF">2020-09-13T04:34:13Z</dcterms:created>
  <dcterms:modified xsi:type="dcterms:W3CDTF">2023-01-05T05:23:11Z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2020-09-11T00:00:00Z</vt:filetime>
  </property>
  <property fmtid="{D5CDD505-2E9C-101B-9397-08002B2CF9AE}" pid="3" name="Creator">
    <vt:lpwstr>LaTeX with Beamer class</vt:lpwstr>
  </property>
  <property fmtid="{D5CDD505-2E9C-101B-9397-08002B2CF9AE}" pid="4" name="LastSaved">
    <vt:filetime>2020-09-13T00:00:00Z</vt:filetime>
  </property>
</Properties>
</file>